
<file path=[Content_Types].xml><?xml version="1.0" encoding="utf-8"?>
<Types xmlns="http://schemas.openxmlformats.org/package/2006/content-types">
  <Override PartName="/ppt/diagrams/drawing2.xml" ContentType="application/vnd.ms-office.drawingml.diagramDrawing+xml"/>
  <Override PartName="/ppt/slides/slide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quickStyle15.xml" ContentType="application/vnd.openxmlformats-officedocument.drawingml.diagramStyle+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drawing9.xml" ContentType="application/vnd.ms-office.drawingml.diagramDrawing+xml"/>
  <Override PartName="/ppt/diagrams/quickStyle13.xml" ContentType="application/vnd.openxmlformats-officedocument.drawingml.diagramStyle+xml"/>
  <Override PartName="/ppt/diagrams/drawing14.xml" ContentType="application/vnd.ms-office.drawingml.diagramDrawing+xml"/>
  <Override PartName="/ppt/diagrams/layout15.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drawing7.xml" ContentType="application/vnd.ms-office.drawingml.diagramDrawing+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diagrams/layout13.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drawing5.xml" ContentType="application/vnd.ms-office.drawingml.diagramDrawing+xml"/>
  <Override PartName="/ppt/diagrams/quickStyle7.xml" ContentType="application/vnd.openxmlformats-officedocument.drawingml.diagramStyle+xml"/>
  <Override PartName="/ppt/diagrams/drawing10.xml" ContentType="application/vnd.ms-office.drawingml.diagramDrawing+xml"/>
  <Override PartName="/ppt/diagrams/layout11.xml" ContentType="application/vnd.openxmlformats-officedocument.drawingml.diagramLayout+xml"/>
  <Override PartName="/ppt/diagrams/colors14.xml" ContentType="application/vnd.openxmlformats-officedocument.drawingml.diagramColor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diagrams/colors12.xml" ContentType="application/vnd.openxmlformats-officedocument.drawingml.diagramColors+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diagrams/quickStyle3.xml" ContentType="application/vnd.openxmlformats-officedocument.drawingml.diagramStyle+xml"/>
  <Override PartName="/ppt/diagrams/colors10.xml" ContentType="application/vnd.openxmlformats-officedocument.drawingml.diagramColors+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drawing15.xml" ContentType="application/vnd.ms-office.drawingml.diagramDrawing+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diagrams/quickStyle12.xml" ContentType="application/vnd.openxmlformats-officedocument.drawingml.diagramStyle+xml"/>
  <Override PartName="/ppt/diagrams/drawing13.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diagrams/layout14.xml" ContentType="application/vnd.openxmlformats-officedocument.drawingml.diagramLayout+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diagrams/data15.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5143500" type="screen16x9"/>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40" d="100"/>
          <a:sy n="140" d="100"/>
        </p:scale>
        <p:origin x="-804" y="-21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3D8B05-0950-4F55-BEC6-772F8189F505}" type="doc">
      <dgm:prSet loTypeId="urn:microsoft.com/office/officeart/2005/8/layout/vList2" loCatId="list" qsTypeId="urn:microsoft.com/office/officeart/2005/8/quickstyle/simple5" qsCatId="simple" csTypeId="urn:microsoft.com/office/officeart/2005/8/colors/accent2_1" csCatId="accent2" phldr="1"/>
      <dgm:spPr/>
      <dgm:t>
        <a:bodyPr/>
        <a:lstStyle/>
        <a:p>
          <a:endParaRPr lang="ru-RU"/>
        </a:p>
      </dgm:t>
    </dgm:pt>
    <dgm:pt modelId="{AAD17D73-E1D8-4060-B945-956730C61934}">
      <dgm:prSet/>
      <dgm:spPr/>
      <dgm:t>
        <a:bodyPr/>
        <a:lstStyle/>
        <a:p>
          <a:pPr algn="l" rtl="0"/>
          <a:r>
            <a:rPr lang="ru-RU" b="1" dirty="0" smtClean="0">
              <a:solidFill>
                <a:srgbClr val="C00000"/>
              </a:solidFill>
              <a:latin typeface="Times New Roman" pitchFamily="18" charset="0"/>
              <a:cs typeface="Times New Roman" pitchFamily="18" charset="0"/>
            </a:rPr>
            <a:t>«Грант «</a:t>
          </a:r>
          <a:r>
            <a:rPr lang="ru-RU" b="1" dirty="0" err="1" smtClean="0">
              <a:solidFill>
                <a:srgbClr val="C00000"/>
              </a:solidFill>
              <a:latin typeface="Times New Roman" pitchFamily="18" charset="0"/>
              <a:cs typeface="Times New Roman" pitchFamily="18" charset="0"/>
            </a:rPr>
            <a:t>Агротуризм</a:t>
          </a:r>
          <a:r>
            <a:rPr lang="ru-RU" b="1" dirty="0" smtClean="0">
              <a:solidFill>
                <a:srgbClr val="C00000"/>
              </a:solidFill>
              <a:latin typeface="Times New Roman" pitchFamily="18" charset="0"/>
              <a:cs typeface="Times New Roman" pitchFamily="18" charset="0"/>
            </a:rPr>
            <a:t>» </a:t>
          </a:r>
          <a:r>
            <a:rPr lang="ru-RU" dirty="0" smtClean="0">
              <a:latin typeface="Times New Roman" pitchFamily="18" charset="0"/>
              <a:cs typeface="Times New Roman" pitchFamily="18" charset="0"/>
            </a:rPr>
            <a:t>- средства бюджета субъекта Российской Федерации, предоставляемые на финансовое обеспечение его затрат, связанных с реализацией проекта развития сельского туризма. </a:t>
          </a:r>
          <a:r>
            <a:rPr lang="ru-RU" dirty="0" smtClean="0"/>
            <a:t/>
          </a:r>
          <a:br>
            <a:rPr lang="ru-RU" dirty="0" smtClean="0"/>
          </a:br>
          <a:endParaRPr lang="ru-RU" dirty="0"/>
        </a:p>
      </dgm:t>
    </dgm:pt>
    <dgm:pt modelId="{46AD6908-8F49-4413-8238-807488207ED5}" type="parTrans" cxnId="{E4001F70-F6D1-4B5A-AC3C-F31177F8B321}">
      <dgm:prSet/>
      <dgm:spPr/>
      <dgm:t>
        <a:bodyPr/>
        <a:lstStyle/>
        <a:p>
          <a:pPr algn="l"/>
          <a:endParaRPr lang="ru-RU"/>
        </a:p>
      </dgm:t>
    </dgm:pt>
    <dgm:pt modelId="{F3FAF489-7E2C-4292-9647-E84EBB78382B}" type="sibTrans" cxnId="{E4001F70-F6D1-4B5A-AC3C-F31177F8B321}">
      <dgm:prSet/>
      <dgm:spPr/>
      <dgm:t>
        <a:bodyPr/>
        <a:lstStyle/>
        <a:p>
          <a:pPr algn="l"/>
          <a:endParaRPr lang="ru-RU"/>
        </a:p>
      </dgm:t>
    </dgm:pt>
    <dgm:pt modelId="{6208E567-82B1-4A3B-9353-DE4315192591}" type="pres">
      <dgm:prSet presAssocID="{7E3D8B05-0950-4F55-BEC6-772F8189F505}" presName="linear" presStyleCnt="0">
        <dgm:presLayoutVars>
          <dgm:animLvl val="lvl"/>
          <dgm:resizeHandles val="exact"/>
        </dgm:presLayoutVars>
      </dgm:prSet>
      <dgm:spPr/>
      <dgm:t>
        <a:bodyPr/>
        <a:lstStyle/>
        <a:p>
          <a:endParaRPr lang="ru-RU"/>
        </a:p>
      </dgm:t>
    </dgm:pt>
    <dgm:pt modelId="{DE3DAE48-436F-44CD-BE25-1A1A8A746F2D}" type="pres">
      <dgm:prSet presAssocID="{AAD17D73-E1D8-4060-B945-956730C61934}" presName="parentText" presStyleLbl="node1" presStyleIdx="0" presStyleCnt="1">
        <dgm:presLayoutVars>
          <dgm:chMax val="0"/>
          <dgm:bulletEnabled val="1"/>
        </dgm:presLayoutVars>
      </dgm:prSet>
      <dgm:spPr/>
      <dgm:t>
        <a:bodyPr/>
        <a:lstStyle/>
        <a:p>
          <a:endParaRPr lang="ru-RU"/>
        </a:p>
      </dgm:t>
    </dgm:pt>
  </dgm:ptLst>
  <dgm:cxnLst>
    <dgm:cxn modelId="{E4001F70-F6D1-4B5A-AC3C-F31177F8B321}" srcId="{7E3D8B05-0950-4F55-BEC6-772F8189F505}" destId="{AAD17D73-E1D8-4060-B945-956730C61934}" srcOrd="0" destOrd="0" parTransId="{46AD6908-8F49-4413-8238-807488207ED5}" sibTransId="{F3FAF489-7E2C-4292-9647-E84EBB78382B}"/>
    <dgm:cxn modelId="{7F8C15A3-B819-436A-86AF-10F7D4002EE5}" type="presOf" srcId="{AAD17D73-E1D8-4060-B945-956730C61934}" destId="{DE3DAE48-436F-44CD-BE25-1A1A8A746F2D}" srcOrd="0" destOrd="0" presId="urn:microsoft.com/office/officeart/2005/8/layout/vList2"/>
    <dgm:cxn modelId="{A69388A9-5069-4A0A-9F52-E776BDD64658}" type="presOf" srcId="{7E3D8B05-0950-4F55-BEC6-772F8189F505}" destId="{6208E567-82B1-4A3B-9353-DE4315192591}" srcOrd="0" destOrd="0" presId="urn:microsoft.com/office/officeart/2005/8/layout/vList2"/>
    <dgm:cxn modelId="{86CF53C8-3940-4206-86E4-583D1C772441}" type="presParOf" srcId="{6208E567-82B1-4A3B-9353-DE4315192591}" destId="{DE3DAE48-436F-44CD-BE25-1A1A8A746F2D}" srcOrd="0" destOrd="0" presId="urn:microsoft.com/office/officeart/2005/8/layout/vList2"/>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453F9C-7AEB-4A48-B394-FA8DC68911D7}" type="doc">
      <dgm:prSet loTypeId="urn:microsoft.com/office/officeart/2005/8/layout/venn1" loCatId="relationship" qsTypeId="urn:microsoft.com/office/officeart/2005/8/quickstyle/simple1" qsCatId="simple" csTypeId="urn:microsoft.com/office/officeart/2005/8/colors/colorful4" csCatId="colorful"/>
      <dgm:spPr/>
      <dgm:t>
        <a:bodyPr/>
        <a:lstStyle/>
        <a:p>
          <a:endParaRPr lang="ru-RU"/>
        </a:p>
      </dgm:t>
    </dgm:pt>
    <dgm:pt modelId="{D1B9550C-F592-4A1C-AFA3-40844209A84D}">
      <dgm:prSet/>
      <dgm:spPr/>
      <dgm:t>
        <a:bodyPr/>
        <a:lstStyle/>
        <a:p>
          <a:pPr rtl="0"/>
          <a:r>
            <a:rPr lang="ru-RU" b="1" dirty="0" smtClean="0">
              <a:latin typeface="Arial Black" pitchFamily="34" charset="0"/>
            </a:rPr>
            <a:t>1</a:t>
          </a:r>
          <a:endParaRPr lang="ru-RU" dirty="0">
            <a:latin typeface="Arial Black" pitchFamily="34" charset="0"/>
          </a:endParaRPr>
        </a:p>
      </dgm:t>
    </dgm:pt>
    <dgm:pt modelId="{27BA21A1-9A98-4B3C-8A23-6B9EC0AD347C}" type="parTrans" cxnId="{E9082D45-9381-4BE9-A101-1D05FB6830E3}">
      <dgm:prSet/>
      <dgm:spPr/>
      <dgm:t>
        <a:bodyPr/>
        <a:lstStyle/>
        <a:p>
          <a:endParaRPr lang="ru-RU"/>
        </a:p>
      </dgm:t>
    </dgm:pt>
    <dgm:pt modelId="{707CA5A0-5B1E-48A2-8244-BABE812EC1D7}" type="sibTrans" cxnId="{E9082D45-9381-4BE9-A101-1D05FB6830E3}">
      <dgm:prSet/>
      <dgm:spPr/>
      <dgm:t>
        <a:bodyPr/>
        <a:lstStyle/>
        <a:p>
          <a:endParaRPr lang="ru-RU"/>
        </a:p>
      </dgm:t>
    </dgm:pt>
    <dgm:pt modelId="{FF39CA69-4A61-4A17-851F-8D395F7A95EC}" type="pres">
      <dgm:prSet presAssocID="{53453F9C-7AEB-4A48-B394-FA8DC68911D7}" presName="compositeShape" presStyleCnt="0">
        <dgm:presLayoutVars>
          <dgm:chMax val="7"/>
          <dgm:dir/>
          <dgm:resizeHandles val="exact"/>
        </dgm:presLayoutVars>
      </dgm:prSet>
      <dgm:spPr/>
      <dgm:t>
        <a:bodyPr/>
        <a:lstStyle/>
        <a:p>
          <a:endParaRPr lang="ru-RU"/>
        </a:p>
      </dgm:t>
    </dgm:pt>
    <dgm:pt modelId="{BA1EFA44-870B-4445-BA11-FDA553B9EB1D}" type="pres">
      <dgm:prSet presAssocID="{D1B9550C-F592-4A1C-AFA3-40844209A84D}" presName="circ1TxSh" presStyleLbl="vennNode1" presStyleIdx="0" presStyleCnt="1"/>
      <dgm:spPr/>
      <dgm:t>
        <a:bodyPr/>
        <a:lstStyle/>
        <a:p>
          <a:endParaRPr lang="ru-RU"/>
        </a:p>
      </dgm:t>
    </dgm:pt>
  </dgm:ptLst>
  <dgm:cxnLst>
    <dgm:cxn modelId="{E9082D45-9381-4BE9-A101-1D05FB6830E3}" srcId="{53453F9C-7AEB-4A48-B394-FA8DC68911D7}" destId="{D1B9550C-F592-4A1C-AFA3-40844209A84D}" srcOrd="0" destOrd="0" parTransId="{27BA21A1-9A98-4B3C-8A23-6B9EC0AD347C}" sibTransId="{707CA5A0-5B1E-48A2-8244-BABE812EC1D7}"/>
    <dgm:cxn modelId="{3B5A4528-2EEA-4926-BA5A-4CAAD041CBA4}" type="presOf" srcId="{53453F9C-7AEB-4A48-B394-FA8DC68911D7}" destId="{FF39CA69-4A61-4A17-851F-8D395F7A95EC}" srcOrd="0" destOrd="0" presId="urn:microsoft.com/office/officeart/2005/8/layout/venn1"/>
    <dgm:cxn modelId="{7F2409ED-C759-4F26-85BA-AFA33AD2122D}" type="presOf" srcId="{D1B9550C-F592-4A1C-AFA3-40844209A84D}" destId="{BA1EFA44-870B-4445-BA11-FDA553B9EB1D}" srcOrd="0" destOrd="0" presId="urn:microsoft.com/office/officeart/2005/8/layout/venn1"/>
    <dgm:cxn modelId="{DCF92FB0-4C48-4581-BAB9-0740343DD2FE}" type="presParOf" srcId="{FF39CA69-4A61-4A17-851F-8D395F7A95EC}" destId="{BA1EFA44-870B-4445-BA11-FDA553B9EB1D}" srcOrd="0" destOrd="0" presId="urn:microsoft.com/office/officeart/2005/8/layout/venn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38C407-84B6-4185-96EC-8FC18210B00F}"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DE7CF1AC-DDA7-4947-9709-2673709F7A5F}">
      <dgm:prSet custT="1"/>
      <dgm:spPr/>
      <dgm:t>
        <a:bodyPr/>
        <a:lstStyle/>
        <a:p>
          <a:pPr algn="just" rtl="0"/>
          <a:r>
            <a:rPr lang="ru-RU" sz="1600" b="1" dirty="0" smtClean="0">
              <a:solidFill>
                <a:srgbClr val="C00000"/>
              </a:solidFill>
              <a:latin typeface="Times New Roman" pitchFamily="18" charset="0"/>
              <a:cs typeface="Times New Roman" pitchFamily="18" charset="0"/>
            </a:rPr>
            <a:t>«Заявитель» </a:t>
          </a:r>
          <a:r>
            <a:rPr lang="ru-RU" sz="1600" dirty="0" smtClean="0">
              <a:latin typeface="Times New Roman" pitchFamily="18" charset="0"/>
              <a:cs typeface="Times New Roman" pitchFamily="18" charset="0"/>
            </a:rPr>
            <a:t>– сельскохозяйственный товаропроизводитель (за исключением личных подсобных хозяйств), относящийся к категории «малое предприятие» или «</a:t>
          </a:r>
          <a:r>
            <a:rPr lang="ru-RU" sz="1600" dirty="0" err="1" smtClean="0">
              <a:latin typeface="Times New Roman" pitchFamily="18" charset="0"/>
              <a:cs typeface="Times New Roman" pitchFamily="18" charset="0"/>
            </a:rPr>
            <a:t>микропредприятие</a:t>
          </a:r>
          <a:r>
            <a:rPr lang="ru-RU" sz="1600" dirty="0" smtClean="0">
              <a:latin typeface="Times New Roman" pitchFamily="18" charset="0"/>
              <a:cs typeface="Times New Roman" pitchFamily="18" charset="0"/>
            </a:rPr>
            <a:t>» в соответствии с Федеральным законом «О развитии малого и среднего предпринимательства в Российской Федерации», зарегистрированный и осуществляющий деятельность на сельской территории или на территории сельской агломерации субъекта Российской Федерации, обязующийся осуществлять деятельность в течении не менее 5 лет на сельской территории или на территории сельской агломерации со дня получения средств и достигнуть показателей деятельности, предусмотренных проектом развития сельского туризма. </a:t>
          </a:r>
          <a:r>
            <a:rPr lang="ru-RU" sz="1800" dirty="0" smtClean="0"/>
            <a:t/>
          </a:r>
          <a:br>
            <a:rPr lang="ru-RU" sz="1800" dirty="0" smtClean="0"/>
          </a:br>
          <a:endParaRPr lang="ru-RU" sz="1800" dirty="0"/>
        </a:p>
      </dgm:t>
    </dgm:pt>
    <dgm:pt modelId="{81D4E5E4-A885-4833-BAC5-6A407B75FBE8}" type="parTrans" cxnId="{39550387-C035-46F5-846C-4503CB5A028D}">
      <dgm:prSet/>
      <dgm:spPr/>
      <dgm:t>
        <a:bodyPr/>
        <a:lstStyle/>
        <a:p>
          <a:endParaRPr lang="ru-RU"/>
        </a:p>
      </dgm:t>
    </dgm:pt>
    <dgm:pt modelId="{0C5287C8-904C-4A1F-8FA9-980277CCAB2C}" type="sibTrans" cxnId="{39550387-C035-46F5-846C-4503CB5A028D}">
      <dgm:prSet/>
      <dgm:spPr/>
      <dgm:t>
        <a:bodyPr/>
        <a:lstStyle/>
        <a:p>
          <a:endParaRPr lang="ru-RU"/>
        </a:p>
      </dgm:t>
    </dgm:pt>
    <dgm:pt modelId="{7985F029-B3FC-40C1-88C9-66CC10E053A4}" type="pres">
      <dgm:prSet presAssocID="{DD38C407-84B6-4185-96EC-8FC18210B00F}" presName="linear" presStyleCnt="0">
        <dgm:presLayoutVars>
          <dgm:animLvl val="lvl"/>
          <dgm:resizeHandles val="exact"/>
        </dgm:presLayoutVars>
      </dgm:prSet>
      <dgm:spPr/>
      <dgm:t>
        <a:bodyPr/>
        <a:lstStyle/>
        <a:p>
          <a:endParaRPr lang="ru-RU"/>
        </a:p>
      </dgm:t>
    </dgm:pt>
    <dgm:pt modelId="{A84F824D-2CF5-4A41-89D2-1E0874433F38}" type="pres">
      <dgm:prSet presAssocID="{DE7CF1AC-DDA7-4947-9709-2673709F7A5F}" presName="parentText" presStyleLbl="node1" presStyleIdx="0" presStyleCnt="1" custLinFactNeighborY="-915">
        <dgm:presLayoutVars>
          <dgm:chMax val="0"/>
          <dgm:bulletEnabled val="1"/>
        </dgm:presLayoutVars>
      </dgm:prSet>
      <dgm:spPr/>
      <dgm:t>
        <a:bodyPr/>
        <a:lstStyle/>
        <a:p>
          <a:endParaRPr lang="ru-RU"/>
        </a:p>
      </dgm:t>
    </dgm:pt>
  </dgm:ptLst>
  <dgm:cxnLst>
    <dgm:cxn modelId="{39550387-C035-46F5-846C-4503CB5A028D}" srcId="{DD38C407-84B6-4185-96EC-8FC18210B00F}" destId="{DE7CF1AC-DDA7-4947-9709-2673709F7A5F}" srcOrd="0" destOrd="0" parTransId="{81D4E5E4-A885-4833-BAC5-6A407B75FBE8}" sibTransId="{0C5287C8-904C-4A1F-8FA9-980277CCAB2C}"/>
    <dgm:cxn modelId="{2794678C-A8E2-492D-B1BB-52C78AE6AD7D}" type="presOf" srcId="{DD38C407-84B6-4185-96EC-8FC18210B00F}" destId="{7985F029-B3FC-40C1-88C9-66CC10E053A4}" srcOrd="0" destOrd="0" presId="urn:microsoft.com/office/officeart/2005/8/layout/vList2"/>
    <dgm:cxn modelId="{C3073043-4EAD-41EE-A726-15901FD49852}" type="presOf" srcId="{DE7CF1AC-DDA7-4947-9709-2673709F7A5F}" destId="{A84F824D-2CF5-4A41-89D2-1E0874433F38}" srcOrd="0" destOrd="0" presId="urn:microsoft.com/office/officeart/2005/8/layout/vList2"/>
    <dgm:cxn modelId="{AE7617EC-6CC0-4D8E-B76A-2C42982CFA57}" type="presParOf" srcId="{7985F029-B3FC-40C1-88C9-66CC10E053A4}" destId="{A84F824D-2CF5-4A41-89D2-1E0874433F38}" srcOrd="0" destOrd="0" presId="urn:microsoft.com/office/officeart/2005/8/layout/vList2"/>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453F9C-7AEB-4A48-B394-FA8DC68911D7}" type="doc">
      <dgm:prSet loTypeId="urn:microsoft.com/office/officeart/2005/8/layout/venn1" loCatId="relationship" qsTypeId="urn:microsoft.com/office/officeart/2005/8/quickstyle/simple1" qsCatId="simple" csTypeId="urn:microsoft.com/office/officeart/2005/8/colors/accent2_2" csCatId="accent2" phldr="1"/>
      <dgm:spPr/>
      <dgm:t>
        <a:bodyPr/>
        <a:lstStyle/>
        <a:p>
          <a:endParaRPr lang="ru-RU"/>
        </a:p>
      </dgm:t>
    </dgm:pt>
    <dgm:pt modelId="{D1B9550C-F592-4A1C-AFA3-40844209A84D}">
      <dgm:prSet/>
      <dgm:spPr/>
      <dgm:t>
        <a:bodyPr/>
        <a:lstStyle/>
        <a:p>
          <a:pPr rtl="0"/>
          <a:r>
            <a:rPr lang="ru-RU" dirty="0" smtClean="0">
              <a:latin typeface="Arial Black" pitchFamily="34" charset="0"/>
            </a:rPr>
            <a:t>2</a:t>
          </a:r>
          <a:endParaRPr lang="ru-RU" dirty="0">
            <a:latin typeface="Arial Black" pitchFamily="34" charset="0"/>
          </a:endParaRPr>
        </a:p>
      </dgm:t>
    </dgm:pt>
    <dgm:pt modelId="{27BA21A1-9A98-4B3C-8A23-6B9EC0AD347C}" type="parTrans" cxnId="{E9082D45-9381-4BE9-A101-1D05FB6830E3}">
      <dgm:prSet/>
      <dgm:spPr/>
      <dgm:t>
        <a:bodyPr/>
        <a:lstStyle/>
        <a:p>
          <a:endParaRPr lang="ru-RU"/>
        </a:p>
      </dgm:t>
    </dgm:pt>
    <dgm:pt modelId="{707CA5A0-5B1E-48A2-8244-BABE812EC1D7}" type="sibTrans" cxnId="{E9082D45-9381-4BE9-A101-1D05FB6830E3}">
      <dgm:prSet/>
      <dgm:spPr/>
      <dgm:t>
        <a:bodyPr/>
        <a:lstStyle/>
        <a:p>
          <a:endParaRPr lang="ru-RU"/>
        </a:p>
      </dgm:t>
    </dgm:pt>
    <dgm:pt modelId="{FF39CA69-4A61-4A17-851F-8D395F7A95EC}" type="pres">
      <dgm:prSet presAssocID="{53453F9C-7AEB-4A48-B394-FA8DC68911D7}" presName="compositeShape" presStyleCnt="0">
        <dgm:presLayoutVars>
          <dgm:chMax val="7"/>
          <dgm:dir/>
          <dgm:resizeHandles val="exact"/>
        </dgm:presLayoutVars>
      </dgm:prSet>
      <dgm:spPr/>
      <dgm:t>
        <a:bodyPr/>
        <a:lstStyle/>
        <a:p>
          <a:endParaRPr lang="ru-RU"/>
        </a:p>
      </dgm:t>
    </dgm:pt>
    <dgm:pt modelId="{BA1EFA44-870B-4445-BA11-FDA553B9EB1D}" type="pres">
      <dgm:prSet presAssocID="{D1B9550C-F592-4A1C-AFA3-40844209A84D}" presName="circ1TxSh" presStyleLbl="vennNode1" presStyleIdx="0" presStyleCnt="1"/>
      <dgm:spPr/>
      <dgm:t>
        <a:bodyPr/>
        <a:lstStyle/>
        <a:p>
          <a:endParaRPr lang="ru-RU"/>
        </a:p>
      </dgm:t>
    </dgm:pt>
  </dgm:ptLst>
  <dgm:cxnLst>
    <dgm:cxn modelId="{C707A510-D630-4330-811A-472A6A039F06}" type="presOf" srcId="{53453F9C-7AEB-4A48-B394-FA8DC68911D7}" destId="{FF39CA69-4A61-4A17-851F-8D395F7A95EC}" srcOrd="0" destOrd="0" presId="urn:microsoft.com/office/officeart/2005/8/layout/venn1"/>
    <dgm:cxn modelId="{E9082D45-9381-4BE9-A101-1D05FB6830E3}" srcId="{53453F9C-7AEB-4A48-B394-FA8DC68911D7}" destId="{D1B9550C-F592-4A1C-AFA3-40844209A84D}" srcOrd="0" destOrd="0" parTransId="{27BA21A1-9A98-4B3C-8A23-6B9EC0AD347C}" sibTransId="{707CA5A0-5B1E-48A2-8244-BABE812EC1D7}"/>
    <dgm:cxn modelId="{B58BA242-E03B-4049-B18A-084E4466DE3D}" type="presOf" srcId="{D1B9550C-F592-4A1C-AFA3-40844209A84D}" destId="{BA1EFA44-870B-4445-BA11-FDA553B9EB1D}" srcOrd="0" destOrd="0" presId="urn:microsoft.com/office/officeart/2005/8/layout/venn1"/>
    <dgm:cxn modelId="{A2B80036-420B-4395-A1E1-0E011CC6A745}" type="presParOf" srcId="{FF39CA69-4A61-4A17-851F-8D395F7A95EC}" destId="{BA1EFA44-870B-4445-BA11-FDA553B9EB1D}" srcOrd="0" destOrd="0" presId="urn:microsoft.com/office/officeart/2005/8/layout/venn1"/>
  </dgm:cxnLst>
  <dgm:bg/>
  <dgm:whole/>
  <dgm:extLst>
    <a:ext uri="http://schemas.microsoft.com/office/drawing/2008/diagram">
      <dsp:dataModelExt xmlns:dsp="http://schemas.microsoft.com/office/drawing/2008/diagram" xmlns="" relId="rId2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3453F9C-7AEB-4A48-B394-FA8DC68911D7}" type="doc">
      <dgm:prSet loTypeId="urn:microsoft.com/office/officeart/2005/8/layout/venn1" loCatId="relationship" qsTypeId="urn:microsoft.com/office/officeart/2005/8/quickstyle/simple1" qsCatId="simple" csTypeId="urn:microsoft.com/office/officeart/2005/8/colors/colorful3" csCatId="colorful" phldr="1"/>
      <dgm:spPr/>
      <dgm:t>
        <a:bodyPr/>
        <a:lstStyle/>
        <a:p>
          <a:endParaRPr lang="ru-RU"/>
        </a:p>
      </dgm:t>
    </dgm:pt>
    <dgm:pt modelId="{D1B9550C-F592-4A1C-AFA3-40844209A84D}">
      <dgm:prSet/>
      <dgm:spPr/>
      <dgm:t>
        <a:bodyPr/>
        <a:lstStyle/>
        <a:p>
          <a:pPr rtl="0"/>
          <a:r>
            <a:rPr lang="ru-RU" dirty="0" smtClean="0">
              <a:latin typeface="Arial Black" pitchFamily="34" charset="0"/>
            </a:rPr>
            <a:t>3</a:t>
          </a:r>
          <a:endParaRPr lang="ru-RU" dirty="0">
            <a:latin typeface="Arial Black" pitchFamily="34" charset="0"/>
          </a:endParaRPr>
        </a:p>
      </dgm:t>
    </dgm:pt>
    <dgm:pt modelId="{27BA21A1-9A98-4B3C-8A23-6B9EC0AD347C}" type="parTrans" cxnId="{E9082D45-9381-4BE9-A101-1D05FB6830E3}">
      <dgm:prSet/>
      <dgm:spPr/>
      <dgm:t>
        <a:bodyPr/>
        <a:lstStyle/>
        <a:p>
          <a:endParaRPr lang="ru-RU"/>
        </a:p>
      </dgm:t>
    </dgm:pt>
    <dgm:pt modelId="{707CA5A0-5B1E-48A2-8244-BABE812EC1D7}" type="sibTrans" cxnId="{E9082D45-9381-4BE9-A101-1D05FB6830E3}">
      <dgm:prSet/>
      <dgm:spPr/>
      <dgm:t>
        <a:bodyPr/>
        <a:lstStyle/>
        <a:p>
          <a:endParaRPr lang="ru-RU"/>
        </a:p>
      </dgm:t>
    </dgm:pt>
    <dgm:pt modelId="{FF39CA69-4A61-4A17-851F-8D395F7A95EC}" type="pres">
      <dgm:prSet presAssocID="{53453F9C-7AEB-4A48-B394-FA8DC68911D7}" presName="compositeShape" presStyleCnt="0">
        <dgm:presLayoutVars>
          <dgm:chMax val="7"/>
          <dgm:dir/>
          <dgm:resizeHandles val="exact"/>
        </dgm:presLayoutVars>
      </dgm:prSet>
      <dgm:spPr/>
      <dgm:t>
        <a:bodyPr/>
        <a:lstStyle/>
        <a:p>
          <a:endParaRPr lang="ru-RU"/>
        </a:p>
      </dgm:t>
    </dgm:pt>
    <dgm:pt modelId="{BA1EFA44-870B-4445-BA11-FDA553B9EB1D}" type="pres">
      <dgm:prSet presAssocID="{D1B9550C-F592-4A1C-AFA3-40844209A84D}" presName="circ1TxSh" presStyleLbl="vennNode1" presStyleIdx="0" presStyleCnt="1"/>
      <dgm:spPr/>
      <dgm:t>
        <a:bodyPr/>
        <a:lstStyle/>
        <a:p>
          <a:endParaRPr lang="ru-RU"/>
        </a:p>
      </dgm:t>
    </dgm:pt>
  </dgm:ptLst>
  <dgm:cxnLst>
    <dgm:cxn modelId="{E9082D45-9381-4BE9-A101-1D05FB6830E3}" srcId="{53453F9C-7AEB-4A48-B394-FA8DC68911D7}" destId="{D1B9550C-F592-4A1C-AFA3-40844209A84D}" srcOrd="0" destOrd="0" parTransId="{27BA21A1-9A98-4B3C-8A23-6B9EC0AD347C}" sibTransId="{707CA5A0-5B1E-48A2-8244-BABE812EC1D7}"/>
    <dgm:cxn modelId="{D376BBF5-F8DB-4079-B89B-05C1484BAEAF}" type="presOf" srcId="{53453F9C-7AEB-4A48-B394-FA8DC68911D7}" destId="{FF39CA69-4A61-4A17-851F-8D395F7A95EC}" srcOrd="0" destOrd="0" presId="urn:microsoft.com/office/officeart/2005/8/layout/venn1"/>
    <dgm:cxn modelId="{3ADDAF96-6DE5-4D6F-88E9-68BACCE459B6}" type="presOf" srcId="{D1B9550C-F592-4A1C-AFA3-40844209A84D}" destId="{BA1EFA44-870B-4445-BA11-FDA553B9EB1D}" srcOrd="0" destOrd="0" presId="urn:microsoft.com/office/officeart/2005/8/layout/venn1"/>
    <dgm:cxn modelId="{CD2578CA-F4BE-4F6E-89E9-B49001A8B609}" type="presParOf" srcId="{FF39CA69-4A61-4A17-851F-8D395F7A95EC}" destId="{BA1EFA44-870B-4445-BA11-FDA553B9EB1D}" srcOrd="0" destOrd="0" presId="urn:microsoft.com/office/officeart/2005/8/layout/ven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453F9C-7AEB-4A48-B394-FA8DC68911D7}" type="doc">
      <dgm:prSet loTypeId="urn:microsoft.com/office/officeart/2005/8/layout/venn1" loCatId="relationship" qsTypeId="urn:microsoft.com/office/officeart/2005/8/quickstyle/simple1" qsCatId="simple" csTypeId="urn:microsoft.com/office/officeart/2005/8/colors/colorful5" csCatId="colorful" phldr="1"/>
      <dgm:spPr/>
      <dgm:t>
        <a:bodyPr/>
        <a:lstStyle/>
        <a:p>
          <a:endParaRPr lang="ru-RU"/>
        </a:p>
      </dgm:t>
    </dgm:pt>
    <dgm:pt modelId="{D1B9550C-F592-4A1C-AFA3-40844209A84D}">
      <dgm:prSet/>
      <dgm:spPr/>
      <dgm:t>
        <a:bodyPr/>
        <a:lstStyle/>
        <a:p>
          <a:pPr rtl="0"/>
          <a:r>
            <a:rPr lang="ru-RU" dirty="0" smtClean="0">
              <a:latin typeface="Arial Black" pitchFamily="34" charset="0"/>
            </a:rPr>
            <a:t>4</a:t>
          </a:r>
          <a:endParaRPr lang="ru-RU" dirty="0">
            <a:latin typeface="Arial Black" pitchFamily="34" charset="0"/>
          </a:endParaRPr>
        </a:p>
      </dgm:t>
    </dgm:pt>
    <dgm:pt modelId="{27BA21A1-9A98-4B3C-8A23-6B9EC0AD347C}" type="parTrans" cxnId="{E9082D45-9381-4BE9-A101-1D05FB6830E3}">
      <dgm:prSet/>
      <dgm:spPr/>
      <dgm:t>
        <a:bodyPr/>
        <a:lstStyle/>
        <a:p>
          <a:endParaRPr lang="ru-RU"/>
        </a:p>
      </dgm:t>
    </dgm:pt>
    <dgm:pt modelId="{707CA5A0-5B1E-48A2-8244-BABE812EC1D7}" type="sibTrans" cxnId="{E9082D45-9381-4BE9-A101-1D05FB6830E3}">
      <dgm:prSet/>
      <dgm:spPr/>
      <dgm:t>
        <a:bodyPr/>
        <a:lstStyle/>
        <a:p>
          <a:endParaRPr lang="ru-RU"/>
        </a:p>
      </dgm:t>
    </dgm:pt>
    <dgm:pt modelId="{FF39CA69-4A61-4A17-851F-8D395F7A95EC}" type="pres">
      <dgm:prSet presAssocID="{53453F9C-7AEB-4A48-B394-FA8DC68911D7}" presName="compositeShape" presStyleCnt="0">
        <dgm:presLayoutVars>
          <dgm:chMax val="7"/>
          <dgm:dir/>
          <dgm:resizeHandles val="exact"/>
        </dgm:presLayoutVars>
      </dgm:prSet>
      <dgm:spPr/>
      <dgm:t>
        <a:bodyPr/>
        <a:lstStyle/>
        <a:p>
          <a:endParaRPr lang="ru-RU"/>
        </a:p>
      </dgm:t>
    </dgm:pt>
    <dgm:pt modelId="{BA1EFA44-870B-4445-BA11-FDA553B9EB1D}" type="pres">
      <dgm:prSet presAssocID="{D1B9550C-F592-4A1C-AFA3-40844209A84D}" presName="circ1TxSh" presStyleLbl="vennNode1" presStyleIdx="0" presStyleCnt="1"/>
      <dgm:spPr/>
      <dgm:t>
        <a:bodyPr/>
        <a:lstStyle/>
        <a:p>
          <a:endParaRPr lang="ru-RU"/>
        </a:p>
      </dgm:t>
    </dgm:pt>
  </dgm:ptLst>
  <dgm:cxnLst>
    <dgm:cxn modelId="{E9082D45-9381-4BE9-A101-1D05FB6830E3}" srcId="{53453F9C-7AEB-4A48-B394-FA8DC68911D7}" destId="{D1B9550C-F592-4A1C-AFA3-40844209A84D}" srcOrd="0" destOrd="0" parTransId="{27BA21A1-9A98-4B3C-8A23-6B9EC0AD347C}" sibTransId="{707CA5A0-5B1E-48A2-8244-BABE812EC1D7}"/>
    <dgm:cxn modelId="{F4B6526C-0306-40FF-B662-4CAF61E6E8DA}" type="presOf" srcId="{D1B9550C-F592-4A1C-AFA3-40844209A84D}" destId="{BA1EFA44-870B-4445-BA11-FDA553B9EB1D}" srcOrd="0" destOrd="0" presId="urn:microsoft.com/office/officeart/2005/8/layout/venn1"/>
    <dgm:cxn modelId="{F2CDD0F1-2ECF-45A0-BCCE-DCD42A7D5A76}" type="presOf" srcId="{53453F9C-7AEB-4A48-B394-FA8DC68911D7}" destId="{FF39CA69-4A61-4A17-851F-8D395F7A95EC}" srcOrd="0" destOrd="0" presId="urn:microsoft.com/office/officeart/2005/8/layout/venn1"/>
    <dgm:cxn modelId="{102726D0-4B6B-4641-98CD-DF784172631E}" type="presParOf" srcId="{FF39CA69-4A61-4A17-851F-8D395F7A95EC}" destId="{BA1EFA44-870B-4445-BA11-FDA553B9EB1D}" srcOrd="0" destOrd="0" presId="urn:microsoft.com/office/officeart/2005/8/layout/venn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760B092-4264-4C8B-BDDA-5712EACBAF37}" type="doc">
      <dgm:prSet loTypeId="urn:microsoft.com/office/officeart/2005/8/layout/vList2" loCatId="list" qsTypeId="urn:microsoft.com/office/officeart/2005/8/quickstyle/simple3" qsCatId="simple" csTypeId="urn:microsoft.com/office/officeart/2005/8/colors/colorful1#1" csCatId="colorful" phldr="1"/>
      <dgm:spPr/>
      <dgm:t>
        <a:bodyPr/>
        <a:lstStyle/>
        <a:p>
          <a:endParaRPr lang="ru-RU"/>
        </a:p>
      </dgm:t>
    </dgm:pt>
    <dgm:pt modelId="{ECD34334-35DB-42D4-8CAE-B6EB0215D1AE}">
      <dgm:prSet custT="1"/>
      <dgm:spPr/>
      <dgm:t>
        <a:bodyPr/>
        <a:lstStyle/>
        <a:p>
          <a:pPr algn="just" rtl="0"/>
          <a:r>
            <a:rPr lang="ru-RU" sz="1600" b="1" dirty="0" smtClean="0">
              <a:solidFill>
                <a:srgbClr val="C00000"/>
              </a:solidFill>
              <a:latin typeface="Times New Roman" pitchFamily="18" charset="0"/>
              <a:cs typeface="Times New Roman" pitchFamily="18" charset="0"/>
            </a:rPr>
            <a:t>«Получатель средств» </a:t>
          </a:r>
          <a:r>
            <a:rPr lang="ru-RU" sz="1600" dirty="0" smtClean="0">
              <a:latin typeface="Times New Roman" pitchFamily="18" charset="0"/>
              <a:cs typeface="Times New Roman" pitchFamily="18" charset="0"/>
            </a:rPr>
            <a:t>– заявитель, проект развития сельского туризма которого прошел конкурсный отбор.</a:t>
          </a:r>
          <a:endParaRPr lang="ru-RU" sz="1600" dirty="0">
            <a:latin typeface="Times New Roman" pitchFamily="18" charset="0"/>
            <a:cs typeface="Times New Roman" pitchFamily="18" charset="0"/>
          </a:endParaRPr>
        </a:p>
      </dgm:t>
    </dgm:pt>
    <dgm:pt modelId="{203A1A21-92EE-461E-A72F-7FDB92E4C31D}" type="parTrans" cxnId="{EB91BDE9-1730-4722-A177-DACE41FA2FB2}">
      <dgm:prSet/>
      <dgm:spPr/>
      <dgm:t>
        <a:bodyPr/>
        <a:lstStyle/>
        <a:p>
          <a:endParaRPr lang="ru-RU"/>
        </a:p>
      </dgm:t>
    </dgm:pt>
    <dgm:pt modelId="{0B1564E0-DC04-4DF8-AA23-2EA04C59964E}" type="sibTrans" cxnId="{EB91BDE9-1730-4722-A177-DACE41FA2FB2}">
      <dgm:prSet/>
      <dgm:spPr/>
      <dgm:t>
        <a:bodyPr/>
        <a:lstStyle/>
        <a:p>
          <a:endParaRPr lang="ru-RU"/>
        </a:p>
      </dgm:t>
    </dgm:pt>
    <dgm:pt modelId="{938186AB-3485-4292-907F-4489B7F08074}" type="pres">
      <dgm:prSet presAssocID="{C760B092-4264-4C8B-BDDA-5712EACBAF37}" presName="linear" presStyleCnt="0">
        <dgm:presLayoutVars>
          <dgm:animLvl val="lvl"/>
          <dgm:resizeHandles val="exact"/>
        </dgm:presLayoutVars>
      </dgm:prSet>
      <dgm:spPr/>
      <dgm:t>
        <a:bodyPr/>
        <a:lstStyle/>
        <a:p>
          <a:endParaRPr lang="ru-RU"/>
        </a:p>
      </dgm:t>
    </dgm:pt>
    <dgm:pt modelId="{FE9004F4-139D-4FE3-BE90-258DBAC21238}" type="pres">
      <dgm:prSet presAssocID="{ECD34334-35DB-42D4-8CAE-B6EB0215D1AE}" presName="parentText" presStyleLbl="node1" presStyleIdx="0" presStyleCnt="1" custScaleY="56267" custLinFactNeighborY="-94">
        <dgm:presLayoutVars>
          <dgm:chMax val="0"/>
          <dgm:bulletEnabled val="1"/>
        </dgm:presLayoutVars>
      </dgm:prSet>
      <dgm:spPr/>
      <dgm:t>
        <a:bodyPr/>
        <a:lstStyle/>
        <a:p>
          <a:endParaRPr lang="ru-RU"/>
        </a:p>
      </dgm:t>
    </dgm:pt>
  </dgm:ptLst>
  <dgm:cxnLst>
    <dgm:cxn modelId="{AB7286D7-C697-4A47-9B8D-3FB28F6EE600}" type="presOf" srcId="{ECD34334-35DB-42D4-8CAE-B6EB0215D1AE}" destId="{FE9004F4-139D-4FE3-BE90-258DBAC21238}" srcOrd="0" destOrd="0" presId="urn:microsoft.com/office/officeart/2005/8/layout/vList2"/>
    <dgm:cxn modelId="{EB91BDE9-1730-4722-A177-DACE41FA2FB2}" srcId="{C760B092-4264-4C8B-BDDA-5712EACBAF37}" destId="{ECD34334-35DB-42D4-8CAE-B6EB0215D1AE}" srcOrd="0" destOrd="0" parTransId="{203A1A21-92EE-461E-A72F-7FDB92E4C31D}" sibTransId="{0B1564E0-DC04-4DF8-AA23-2EA04C59964E}"/>
    <dgm:cxn modelId="{523EAB65-7B91-4DD9-912A-E9A323D773F2}" type="presOf" srcId="{C760B092-4264-4C8B-BDDA-5712EACBAF37}" destId="{938186AB-3485-4292-907F-4489B7F08074}" srcOrd="0" destOrd="0" presId="urn:microsoft.com/office/officeart/2005/8/layout/vList2"/>
    <dgm:cxn modelId="{EEED57B3-63C2-4470-9976-59AA7CB615A8}" type="presParOf" srcId="{938186AB-3485-4292-907F-4489B7F08074}" destId="{FE9004F4-139D-4FE3-BE90-258DBAC21238}" srcOrd="0" destOrd="0" presId="urn:microsoft.com/office/officeart/2005/8/layout/vList2"/>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DC6FDC6-C9B7-4340-8744-AFCFBBECB4C9}"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ru-RU"/>
        </a:p>
      </dgm:t>
    </dgm:pt>
    <dgm:pt modelId="{C58AAAEF-57E7-4CA1-8017-9942E523DFC6}">
      <dgm:prSet custT="1"/>
      <dgm:spPr/>
      <dgm:t>
        <a:bodyPr/>
        <a:lstStyle/>
        <a:p>
          <a:pPr algn="just" rtl="0"/>
          <a:r>
            <a:rPr lang="ru-RU" sz="1600" b="1" dirty="0" smtClean="0">
              <a:solidFill>
                <a:srgbClr val="C00000"/>
              </a:solidFill>
              <a:latin typeface="Times New Roman" pitchFamily="18" charset="0"/>
              <a:cs typeface="Times New Roman" pitchFamily="18" charset="0"/>
            </a:rPr>
            <a:t>«Проект развития сельского туризма» </a:t>
          </a:r>
          <a:r>
            <a:rPr lang="ru-RU" sz="1600" dirty="0" smtClean="0">
              <a:latin typeface="Times New Roman" pitchFamily="18" charset="0"/>
              <a:cs typeface="Times New Roman" pitchFamily="18" charset="0"/>
            </a:rPr>
            <a:t>– документ (бизнес-план), составленный по форме, утверждаемой Министерством сельского хозяйства Российской Федерации, предусматривающий реализацию мероприятий, направленных на создание и (или) развитие объектов сельского туризма, в который включаются, в том числе:</a:t>
          </a:r>
          <a:endParaRPr lang="ru-RU" sz="1600" dirty="0">
            <a:latin typeface="Times New Roman" pitchFamily="18" charset="0"/>
            <a:cs typeface="Times New Roman" pitchFamily="18" charset="0"/>
          </a:endParaRPr>
        </a:p>
      </dgm:t>
    </dgm:pt>
    <dgm:pt modelId="{349B01AD-077E-416E-8A82-4C4DAE75E884}" type="parTrans" cxnId="{B53A190E-A3E8-4A2C-A530-8FC3A79B4ADB}">
      <dgm:prSet/>
      <dgm:spPr/>
      <dgm:t>
        <a:bodyPr/>
        <a:lstStyle/>
        <a:p>
          <a:endParaRPr lang="ru-RU"/>
        </a:p>
      </dgm:t>
    </dgm:pt>
    <dgm:pt modelId="{52F37F1F-3903-49C9-85F4-44AF326E2245}" type="sibTrans" cxnId="{B53A190E-A3E8-4A2C-A530-8FC3A79B4ADB}">
      <dgm:prSet/>
      <dgm:spPr/>
      <dgm:t>
        <a:bodyPr/>
        <a:lstStyle/>
        <a:p>
          <a:endParaRPr lang="ru-RU"/>
        </a:p>
      </dgm:t>
    </dgm:pt>
    <dgm:pt modelId="{8DB83818-8D03-4CE5-B807-8B6A85AABD0C}" type="pres">
      <dgm:prSet presAssocID="{4DC6FDC6-C9B7-4340-8744-AFCFBBECB4C9}" presName="linear" presStyleCnt="0">
        <dgm:presLayoutVars>
          <dgm:animLvl val="lvl"/>
          <dgm:resizeHandles val="exact"/>
        </dgm:presLayoutVars>
      </dgm:prSet>
      <dgm:spPr/>
      <dgm:t>
        <a:bodyPr/>
        <a:lstStyle/>
        <a:p>
          <a:endParaRPr lang="ru-RU"/>
        </a:p>
      </dgm:t>
    </dgm:pt>
    <dgm:pt modelId="{9CAD1696-A926-49F6-805A-EEF76380BB25}" type="pres">
      <dgm:prSet presAssocID="{C58AAAEF-57E7-4CA1-8017-9942E523DFC6}" presName="parentText" presStyleLbl="node1" presStyleIdx="0" presStyleCnt="1">
        <dgm:presLayoutVars>
          <dgm:chMax val="0"/>
          <dgm:bulletEnabled val="1"/>
        </dgm:presLayoutVars>
      </dgm:prSet>
      <dgm:spPr/>
      <dgm:t>
        <a:bodyPr/>
        <a:lstStyle/>
        <a:p>
          <a:endParaRPr lang="ru-RU"/>
        </a:p>
      </dgm:t>
    </dgm:pt>
  </dgm:ptLst>
  <dgm:cxnLst>
    <dgm:cxn modelId="{E7F13617-5D9E-491B-8123-EF4FC3F9514A}" type="presOf" srcId="{C58AAAEF-57E7-4CA1-8017-9942E523DFC6}" destId="{9CAD1696-A926-49F6-805A-EEF76380BB25}" srcOrd="0" destOrd="0" presId="urn:microsoft.com/office/officeart/2005/8/layout/vList2"/>
    <dgm:cxn modelId="{0C22269C-2635-4D94-84C4-CAB7762CC97D}" type="presOf" srcId="{4DC6FDC6-C9B7-4340-8744-AFCFBBECB4C9}" destId="{8DB83818-8D03-4CE5-B807-8B6A85AABD0C}" srcOrd="0" destOrd="0" presId="urn:microsoft.com/office/officeart/2005/8/layout/vList2"/>
    <dgm:cxn modelId="{B53A190E-A3E8-4A2C-A530-8FC3A79B4ADB}" srcId="{4DC6FDC6-C9B7-4340-8744-AFCFBBECB4C9}" destId="{C58AAAEF-57E7-4CA1-8017-9942E523DFC6}" srcOrd="0" destOrd="0" parTransId="{349B01AD-077E-416E-8A82-4C4DAE75E884}" sibTransId="{52F37F1F-3903-49C9-85F4-44AF326E2245}"/>
    <dgm:cxn modelId="{AD5117FF-4F0C-4314-ABB6-A91B71319622}" type="presParOf" srcId="{8DB83818-8D03-4CE5-B807-8B6A85AABD0C}" destId="{9CAD1696-A926-49F6-805A-EEF76380BB25}" srcOrd="0" destOrd="0" presId="urn:microsoft.com/office/officeart/2005/8/layout/vList2"/>
  </dgm:cxnLst>
  <dgm:bg/>
  <dgm:whole/>
  <dgm:extLst>
    <a:ext uri="http://schemas.microsoft.com/office/drawing/2008/diagram">
      <dsp:dataModelExt xmlns:dsp="http://schemas.microsoft.com/office/drawing/2008/diagram" xmlns="" relId="rId2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022CFF4-D7CD-494A-8FA3-42659348C332}" type="doc">
      <dgm:prSet loTypeId="urn:microsoft.com/office/officeart/2005/8/layout/venn1" loCatId="relationship" qsTypeId="urn:microsoft.com/office/officeart/2005/8/quickstyle/3d3" qsCatId="3D" csTypeId="urn:microsoft.com/office/officeart/2005/8/colors/accent2_2" csCatId="accent2"/>
      <dgm:spPr/>
      <dgm:t>
        <a:bodyPr/>
        <a:lstStyle/>
        <a:p>
          <a:endParaRPr lang="ru-RU"/>
        </a:p>
      </dgm:t>
    </dgm:pt>
    <dgm:pt modelId="{FE1988D7-1CD5-4C1A-B2F3-9BCB74B7DF80}">
      <dgm:prSet/>
      <dgm:spPr/>
      <dgm:t>
        <a:bodyPr/>
        <a:lstStyle/>
        <a:p>
          <a:pPr rtl="0"/>
          <a:r>
            <a:rPr lang="ru-RU" b="1" smtClean="0"/>
            <a:t>1</a:t>
          </a:r>
          <a:endParaRPr lang="ru-RU"/>
        </a:p>
      </dgm:t>
    </dgm:pt>
    <dgm:pt modelId="{080A081B-B956-4BA9-BCE4-AE43C39C0A62}" type="parTrans" cxnId="{652AA48D-8C07-4303-97D6-9330DF382F9F}">
      <dgm:prSet/>
      <dgm:spPr/>
      <dgm:t>
        <a:bodyPr/>
        <a:lstStyle/>
        <a:p>
          <a:endParaRPr lang="ru-RU"/>
        </a:p>
      </dgm:t>
    </dgm:pt>
    <dgm:pt modelId="{12362173-50C4-4FEB-9B4E-FA917C41A45D}" type="sibTrans" cxnId="{652AA48D-8C07-4303-97D6-9330DF382F9F}">
      <dgm:prSet/>
      <dgm:spPr/>
      <dgm:t>
        <a:bodyPr/>
        <a:lstStyle/>
        <a:p>
          <a:endParaRPr lang="ru-RU"/>
        </a:p>
      </dgm:t>
    </dgm:pt>
    <dgm:pt modelId="{9FD53634-CCA6-4869-A26B-1ADFA24C56B8}" type="pres">
      <dgm:prSet presAssocID="{9022CFF4-D7CD-494A-8FA3-42659348C332}" presName="compositeShape" presStyleCnt="0">
        <dgm:presLayoutVars>
          <dgm:chMax val="7"/>
          <dgm:dir/>
          <dgm:resizeHandles val="exact"/>
        </dgm:presLayoutVars>
      </dgm:prSet>
      <dgm:spPr/>
      <dgm:t>
        <a:bodyPr/>
        <a:lstStyle/>
        <a:p>
          <a:endParaRPr lang="ru-RU"/>
        </a:p>
      </dgm:t>
    </dgm:pt>
    <dgm:pt modelId="{A7265B37-3738-4BF8-969D-9CF0783F9837}" type="pres">
      <dgm:prSet presAssocID="{FE1988D7-1CD5-4C1A-B2F3-9BCB74B7DF80}" presName="circ1TxSh" presStyleLbl="vennNode1" presStyleIdx="0" presStyleCnt="1"/>
      <dgm:spPr/>
      <dgm:t>
        <a:bodyPr/>
        <a:lstStyle/>
        <a:p>
          <a:endParaRPr lang="ru-RU"/>
        </a:p>
      </dgm:t>
    </dgm:pt>
  </dgm:ptLst>
  <dgm:cxnLst>
    <dgm:cxn modelId="{BA4C7EB4-6AC2-4FF7-80EC-EB52E3071150}" type="presOf" srcId="{9022CFF4-D7CD-494A-8FA3-42659348C332}" destId="{9FD53634-CCA6-4869-A26B-1ADFA24C56B8}" srcOrd="0" destOrd="0" presId="urn:microsoft.com/office/officeart/2005/8/layout/venn1"/>
    <dgm:cxn modelId="{652AA48D-8C07-4303-97D6-9330DF382F9F}" srcId="{9022CFF4-D7CD-494A-8FA3-42659348C332}" destId="{FE1988D7-1CD5-4C1A-B2F3-9BCB74B7DF80}" srcOrd="0" destOrd="0" parTransId="{080A081B-B956-4BA9-BCE4-AE43C39C0A62}" sibTransId="{12362173-50C4-4FEB-9B4E-FA917C41A45D}"/>
    <dgm:cxn modelId="{05B02F54-84B8-499A-AAFB-C46C14B70760}" type="presOf" srcId="{FE1988D7-1CD5-4C1A-B2F3-9BCB74B7DF80}" destId="{A7265B37-3738-4BF8-969D-9CF0783F9837}" srcOrd="0" destOrd="0" presId="urn:microsoft.com/office/officeart/2005/8/layout/venn1"/>
    <dgm:cxn modelId="{DE327331-B372-4230-9502-F0613683DDAC}" type="presParOf" srcId="{9FD53634-CCA6-4869-A26B-1ADFA24C56B8}" destId="{A7265B37-3738-4BF8-969D-9CF0783F9837}" srcOrd="0" destOrd="0" presId="urn:microsoft.com/office/officeart/2005/8/layout/venn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0D48AF0-D678-415A-BEA3-0C75D7EE18C3}" type="doc">
      <dgm:prSet loTypeId="urn:microsoft.com/office/officeart/2005/8/layout/venn1" loCatId="relationship" qsTypeId="urn:microsoft.com/office/officeart/2005/8/quickstyle/3d3" qsCatId="3D" csTypeId="urn:microsoft.com/office/officeart/2005/8/colors/accent2_2" csCatId="accent2"/>
      <dgm:spPr/>
      <dgm:t>
        <a:bodyPr/>
        <a:lstStyle/>
        <a:p>
          <a:endParaRPr lang="ru-RU"/>
        </a:p>
      </dgm:t>
    </dgm:pt>
    <dgm:pt modelId="{48CA0E43-042E-486D-913C-C73F15B560DD}">
      <dgm:prSet/>
      <dgm:spPr/>
      <dgm:t>
        <a:bodyPr/>
        <a:lstStyle/>
        <a:p>
          <a:pPr rtl="0"/>
          <a:r>
            <a:rPr lang="ru-RU" b="1" dirty="0" smtClean="0"/>
            <a:t>2</a:t>
          </a:r>
          <a:endParaRPr lang="ru-RU" dirty="0"/>
        </a:p>
      </dgm:t>
    </dgm:pt>
    <dgm:pt modelId="{C951D72A-9041-44D9-80F1-64C4F10F48AD}" type="parTrans" cxnId="{AB84DDCB-0021-4E62-B333-628AC764EC07}">
      <dgm:prSet/>
      <dgm:spPr/>
      <dgm:t>
        <a:bodyPr/>
        <a:lstStyle/>
        <a:p>
          <a:endParaRPr lang="ru-RU"/>
        </a:p>
      </dgm:t>
    </dgm:pt>
    <dgm:pt modelId="{AB6AC502-EC97-4BA2-B4ED-8CF341C7EDE7}" type="sibTrans" cxnId="{AB84DDCB-0021-4E62-B333-628AC764EC07}">
      <dgm:prSet/>
      <dgm:spPr/>
      <dgm:t>
        <a:bodyPr/>
        <a:lstStyle/>
        <a:p>
          <a:endParaRPr lang="ru-RU"/>
        </a:p>
      </dgm:t>
    </dgm:pt>
    <dgm:pt modelId="{3728E7B4-E323-4246-8718-C7AD46C34707}" type="pres">
      <dgm:prSet presAssocID="{20D48AF0-D678-415A-BEA3-0C75D7EE18C3}" presName="compositeShape" presStyleCnt="0">
        <dgm:presLayoutVars>
          <dgm:chMax val="7"/>
          <dgm:dir/>
          <dgm:resizeHandles val="exact"/>
        </dgm:presLayoutVars>
      </dgm:prSet>
      <dgm:spPr/>
      <dgm:t>
        <a:bodyPr/>
        <a:lstStyle/>
        <a:p>
          <a:endParaRPr lang="ru-RU"/>
        </a:p>
      </dgm:t>
    </dgm:pt>
    <dgm:pt modelId="{D5DE3523-D94A-4833-B485-4CF17FD63D7B}" type="pres">
      <dgm:prSet presAssocID="{48CA0E43-042E-486D-913C-C73F15B560DD}" presName="circ1TxSh" presStyleLbl="vennNode1" presStyleIdx="0" presStyleCnt="1"/>
      <dgm:spPr/>
      <dgm:t>
        <a:bodyPr/>
        <a:lstStyle/>
        <a:p>
          <a:endParaRPr lang="ru-RU"/>
        </a:p>
      </dgm:t>
    </dgm:pt>
  </dgm:ptLst>
  <dgm:cxnLst>
    <dgm:cxn modelId="{AB84DDCB-0021-4E62-B333-628AC764EC07}" srcId="{20D48AF0-D678-415A-BEA3-0C75D7EE18C3}" destId="{48CA0E43-042E-486D-913C-C73F15B560DD}" srcOrd="0" destOrd="0" parTransId="{C951D72A-9041-44D9-80F1-64C4F10F48AD}" sibTransId="{AB6AC502-EC97-4BA2-B4ED-8CF341C7EDE7}"/>
    <dgm:cxn modelId="{FC4E3F5E-1046-46B3-A8C5-F0C85FC3EE23}" type="presOf" srcId="{48CA0E43-042E-486D-913C-C73F15B560DD}" destId="{D5DE3523-D94A-4833-B485-4CF17FD63D7B}" srcOrd="0" destOrd="0" presId="urn:microsoft.com/office/officeart/2005/8/layout/venn1"/>
    <dgm:cxn modelId="{5F87449F-761F-48CC-A5BE-F10BE399A834}" type="presOf" srcId="{20D48AF0-D678-415A-BEA3-0C75D7EE18C3}" destId="{3728E7B4-E323-4246-8718-C7AD46C34707}" srcOrd="0" destOrd="0" presId="urn:microsoft.com/office/officeart/2005/8/layout/venn1"/>
    <dgm:cxn modelId="{D805B94C-91B3-483F-B260-F10A37CD2726}" type="presParOf" srcId="{3728E7B4-E323-4246-8718-C7AD46C34707}" destId="{D5DE3523-D94A-4833-B485-4CF17FD63D7B}" srcOrd="0" destOrd="0" presId="urn:microsoft.com/office/officeart/2005/8/layout/venn1"/>
  </dgm:cxnLst>
  <dgm:bg/>
  <dgm:whole/>
  <dgm:extLst>
    <a:ext uri="http://schemas.microsoft.com/office/drawing/2008/diagram">
      <dsp:dataModelExt xmlns:dsp="http://schemas.microsoft.com/office/drawing/2008/diagram" xmlns="" relId="rId1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DD7F4F2-8487-4098-94F5-500DCB2A8883}" type="doc">
      <dgm:prSet loTypeId="urn:microsoft.com/office/officeart/2005/8/layout/venn1" loCatId="relationship" qsTypeId="urn:microsoft.com/office/officeart/2005/8/quickstyle/3d3" qsCatId="3D" csTypeId="urn:microsoft.com/office/officeart/2005/8/colors/accent2_5" csCatId="accent2" phldr="1"/>
      <dgm:spPr/>
      <dgm:t>
        <a:bodyPr/>
        <a:lstStyle/>
        <a:p>
          <a:endParaRPr lang="ru-RU"/>
        </a:p>
      </dgm:t>
    </dgm:pt>
    <dgm:pt modelId="{06EFDEAC-4154-407E-8C3C-A3C12743BE1A}">
      <dgm:prSet custT="1"/>
      <dgm:spPr/>
      <dgm:t>
        <a:bodyPr/>
        <a:lstStyle/>
        <a:p>
          <a:pPr rtl="0"/>
          <a:r>
            <a:rPr lang="ru-RU" sz="1600" dirty="0" smtClean="0">
              <a:latin typeface="Arial Black" panose="020B0A04020102020204" pitchFamily="34" charset="0"/>
            </a:rPr>
            <a:t>1 </a:t>
          </a:r>
          <a:endParaRPr lang="ru-RU" sz="1600" dirty="0">
            <a:latin typeface="Arial Black" panose="020B0A04020102020204" pitchFamily="34" charset="0"/>
          </a:endParaRPr>
        </a:p>
      </dgm:t>
    </dgm:pt>
    <dgm:pt modelId="{64CDB389-9E42-4C1D-83FE-B612493E9AA0}" type="parTrans" cxnId="{32D38505-9619-4112-AD62-CB1C4DCC07C3}">
      <dgm:prSet/>
      <dgm:spPr/>
      <dgm:t>
        <a:bodyPr/>
        <a:lstStyle/>
        <a:p>
          <a:endParaRPr lang="ru-RU" sz="1600">
            <a:latin typeface="Arial Black" panose="020B0A04020102020204" pitchFamily="34" charset="0"/>
          </a:endParaRPr>
        </a:p>
      </dgm:t>
    </dgm:pt>
    <dgm:pt modelId="{71391AB0-693A-4589-B1E5-F5E1AB17A771}" type="sibTrans" cxnId="{32D38505-9619-4112-AD62-CB1C4DCC07C3}">
      <dgm:prSet/>
      <dgm:spPr/>
      <dgm:t>
        <a:bodyPr/>
        <a:lstStyle/>
        <a:p>
          <a:endParaRPr lang="ru-RU" sz="1600">
            <a:latin typeface="Arial Black" panose="020B0A04020102020204" pitchFamily="34" charset="0"/>
          </a:endParaRPr>
        </a:p>
      </dgm:t>
    </dgm:pt>
    <dgm:pt modelId="{90BF6B4A-023F-4DA7-BD92-CA78C49CEC3B}" type="pres">
      <dgm:prSet presAssocID="{DDD7F4F2-8487-4098-94F5-500DCB2A8883}" presName="compositeShape" presStyleCnt="0">
        <dgm:presLayoutVars>
          <dgm:chMax val="7"/>
          <dgm:dir/>
          <dgm:resizeHandles val="exact"/>
        </dgm:presLayoutVars>
      </dgm:prSet>
      <dgm:spPr/>
      <dgm:t>
        <a:bodyPr/>
        <a:lstStyle/>
        <a:p>
          <a:endParaRPr lang="ru-RU"/>
        </a:p>
      </dgm:t>
    </dgm:pt>
    <dgm:pt modelId="{B969186F-532A-4E5B-8068-667A6CBBBBBF}" type="pres">
      <dgm:prSet presAssocID="{06EFDEAC-4154-407E-8C3C-A3C12743BE1A}" presName="circ1TxSh" presStyleLbl="vennNode1" presStyleIdx="0" presStyleCnt="1" custLinFactNeighborX="32857" custLinFactNeighborY="38994"/>
      <dgm:spPr/>
      <dgm:t>
        <a:bodyPr/>
        <a:lstStyle/>
        <a:p>
          <a:endParaRPr lang="ru-RU"/>
        </a:p>
      </dgm:t>
    </dgm:pt>
  </dgm:ptLst>
  <dgm:cxnLst>
    <dgm:cxn modelId="{32D38505-9619-4112-AD62-CB1C4DCC07C3}" srcId="{DDD7F4F2-8487-4098-94F5-500DCB2A8883}" destId="{06EFDEAC-4154-407E-8C3C-A3C12743BE1A}" srcOrd="0" destOrd="0" parTransId="{64CDB389-9E42-4C1D-83FE-B612493E9AA0}" sibTransId="{71391AB0-693A-4589-B1E5-F5E1AB17A771}"/>
    <dgm:cxn modelId="{7487EC73-EE79-4EBA-B737-E43435F8C72E}" type="presOf" srcId="{06EFDEAC-4154-407E-8C3C-A3C12743BE1A}" destId="{B969186F-532A-4E5B-8068-667A6CBBBBBF}" srcOrd="0" destOrd="0" presId="urn:microsoft.com/office/officeart/2005/8/layout/venn1"/>
    <dgm:cxn modelId="{99209BD9-65A4-4662-872E-196AEDFC0E4F}" type="presOf" srcId="{DDD7F4F2-8487-4098-94F5-500DCB2A8883}" destId="{90BF6B4A-023F-4DA7-BD92-CA78C49CEC3B}" srcOrd="0" destOrd="0" presId="urn:microsoft.com/office/officeart/2005/8/layout/venn1"/>
    <dgm:cxn modelId="{9D5D386C-BE82-47B0-AA33-775E3F4560EC}" type="presParOf" srcId="{90BF6B4A-023F-4DA7-BD92-CA78C49CEC3B}" destId="{B969186F-532A-4E5B-8068-667A6CBBBBBF}" srcOrd="0" destOrd="0" presId="urn:microsoft.com/office/officeart/2005/8/layout/ven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DD7F4F2-8487-4098-94F5-500DCB2A8883}" type="doc">
      <dgm:prSet loTypeId="urn:microsoft.com/office/officeart/2005/8/layout/venn1" loCatId="relationship" qsTypeId="urn:microsoft.com/office/officeart/2005/8/quickstyle/3d3" qsCatId="3D" csTypeId="urn:microsoft.com/office/officeart/2005/8/colors/accent2_5" csCatId="accent2" phldr="1"/>
      <dgm:spPr/>
      <dgm:t>
        <a:bodyPr/>
        <a:lstStyle/>
        <a:p>
          <a:endParaRPr lang="ru-RU"/>
        </a:p>
      </dgm:t>
    </dgm:pt>
    <dgm:pt modelId="{06EFDEAC-4154-407E-8C3C-A3C12743BE1A}">
      <dgm:prSet custT="1"/>
      <dgm:spPr/>
      <dgm:t>
        <a:bodyPr/>
        <a:lstStyle/>
        <a:p>
          <a:pPr rtl="0"/>
          <a:r>
            <a:rPr lang="ru-RU" sz="1600" dirty="0" smtClean="0">
              <a:latin typeface="Arial Black" panose="020B0A04020102020204" pitchFamily="34" charset="0"/>
            </a:rPr>
            <a:t>2 </a:t>
          </a:r>
          <a:endParaRPr lang="ru-RU" sz="1600" dirty="0">
            <a:latin typeface="Arial Black" panose="020B0A04020102020204" pitchFamily="34" charset="0"/>
          </a:endParaRPr>
        </a:p>
      </dgm:t>
    </dgm:pt>
    <dgm:pt modelId="{64CDB389-9E42-4C1D-83FE-B612493E9AA0}" type="parTrans" cxnId="{32D38505-9619-4112-AD62-CB1C4DCC07C3}">
      <dgm:prSet/>
      <dgm:spPr/>
      <dgm:t>
        <a:bodyPr/>
        <a:lstStyle/>
        <a:p>
          <a:endParaRPr lang="ru-RU" sz="1600">
            <a:latin typeface="Arial Black" panose="020B0A04020102020204" pitchFamily="34" charset="0"/>
          </a:endParaRPr>
        </a:p>
      </dgm:t>
    </dgm:pt>
    <dgm:pt modelId="{71391AB0-693A-4589-B1E5-F5E1AB17A771}" type="sibTrans" cxnId="{32D38505-9619-4112-AD62-CB1C4DCC07C3}">
      <dgm:prSet/>
      <dgm:spPr/>
      <dgm:t>
        <a:bodyPr/>
        <a:lstStyle/>
        <a:p>
          <a:endParaRPr lang="ru-RU" sz="1600">
            <a:latin typeface="Arial Black" panose="020B0A04020102020204" pitchFamily="34" charset="0"/>
          </a:endParaRPr>
        </a:p>
      </dgm:t>
    </dgm:pt>
    <dgm:pt modelId="{90BF6B4A-023F-4DA7-BD92-CA78C49CEC3B}" type="pres">
      <dgm:prSet presAssocID="{DDD7F4F2-8487-4098-94F5-500DCB2A8883}" presName="compositeShape" presStyleCnt="0">
        <dgm:presLayoutVars>
          <dgm:chMax val="7"/>
          <dgm:dir/>
          <dgm:resizeHandles val="exact"/>
        </dgm:presLayoutVars>
      </dgm:prSet>
      <dgm:spPr/>
      <dgm:t>
        <a:bodyPr/>
        <a:lstStyle/>
        <a:p>
          <a:endParaRPr lang="ru-RU"/>
        </a:p>
      </dgm:t>
    </dgm:pt>
    <dgm:pt modelId="{B969186F-532A-4E5B-8068-667A6CBBBBBF}" type="pres">
      <dgm:prSet presAssocID="{06EFDEAC-4154-407E-8C3C-A3C12743BE1A}" presName="circ1TxSh" presStyleLbl="vennNode1" presStyleIdx="0" presStyleCnt="1" custLinFactNeighborX="32857" custLinFactNeighborY="38994"/>
      <dgm:spPr/>
      <dgm:t>
        <a:bodyPr/>
        <a:lstStyle/>
        <a:p>
          <a:endParaRPr lang="ru-RU"/>
        </a:p>
      </dgm:t>
    </dgm:pt>
  </dgm:ptLst>
  <dgm:cxnLst>
    <dgm:cxn modelId="{32D38505-9619-4112-AD62-CB1C4DCC07C3}" srcId="{DDD7F4F2-8487-4098-94F5-500DCB2A8883}" destId="{06EFDEAC-4154-407E-8C3C-A3C12743BE1A}" srcOrd="0" destOrd="0" parTransId="{64CDB389-9E42-4C1D-83FE-B612493E9AA0}" sibTransId="{71391AB0-693A-4589-B1E5-F5E1AB17A771}"/>
    <dgm:cxn modelId="{F7F88365-942A-4AEF-B284-B0785171831C}" type="presOf" srcId="{DDD7F4F2-8487-4098-94F5-500DCB2A8883}" destId="{90BF6B4A-023F-4DA7-BD92-CA78C49CEC3B}" srcOrd="0" destOrd="0" presId="urn:microsoft.com/office/officeart/2005/8/layout/venn1"/>
    <dgm:cxn modelId="{3905CC3D-73A2-4B83-B99E-335ABB69F69A}" type="presOf" srcId="{06EFDEAC-4154-407E-8C3C-A3C12743BE1A}" destId="{B969186F-532A-4E5B-8068-667A6CBBBBBF}" srcOrd="0" destOrd="0" presId="urn:microsoft.com/office/officeart/2005/8/layout/venn1"/>
    <dgm:cxn modelId="{D115A80C-0098-4417-BC27-37D778D9174E}" type="presParOf" srcId="{90BF6B4A-023F-4DA7-BD92-CA78C49CEC3B}" destId="{B969186F-532A-4E5B-8068-667A6CBBBBBF}" srcOrd="0" destOrd="0" presId="urn:microsoft.com/office/officeart/2005/8/layout/venn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DD7F4F2-8487-4098-94F5-500DCB2A8883}" type="doc">
      <dgm:prSet loTypeId="urn:microsoft.com/office/officeart/2005/8/layout/venn1" loCatId="relationship" qsTypeId="urn:microsoft.com/office/officeart/2005/8/quickstyle/3d3" qsCatId="3D" csTypeId="urn:microsoft.com/office/officeart/2005/8/colors/accent2_5" csCatId="accent2" phldr="1"/>
      <dgm:spPr/>
      <dgm:t>
        <a:bodyPr/>
        <a:lstStyle/>
        <a:p>
          <a:endParaRPr lang="ru-RU"/>
        </a:p>
      </dgm:t>
    </dgm:pt>
    <dgm:pt modelId="{06EFDEAC-4154-407E-8C3C-A3C12743BE1A}">
      <dgm:prSet custT="1"/>
      <dgm:spPr/>
      <dgm:t>
        <a:bodyPr/>
        <a:lstStyle/>
        <a:p>
          <a:pPr rtl="0"/>
          <a:r>
            <a:rPr lang="ru-RU" sz="1600" dirty="0" smtClean="0">
              <a:latin typeface="Arial Black" panose="020B0A04020102020204" pitchFamily="34" charset="0"/>
            </a:rPr>
            <a:t>3 </a:t>
          </a:r>
          <a:endParaRPr lang="ru-RU" sz="1600" dirty="0">
            <a:latin typeface="Arial Black" panose="020B0A04020102020204" pitchFamily="34" charset="0"/>
          </a:endParaRPr>
        </a:p>
      </dgm:t>
    </dgm:pt>
    <dgm:pt modelId="{64CDB389-9E42-4C1D-83FE-B612493E9AA0}" type="parTrans" cxnId="{32D38505-9619-4112-AD62-CB1C4DCC07C3}">
      <dgm:prSet/>
      <dgm:spPr/>
      <dgm:t>
        <a:bodyPr/>
        <a:lstStyle/>
        <a:p>
          <a:endParaRPr lang="ru-RU" sz="1600">
            <a:latin typeface="Arial Black" panose="020B0A04020102020204" pitchFamily="34" charset="0"/>
          </a:endParaRPr>
        </a:p>
      </dgm:t>
    </dgm:pt>
    <dgm:pt modelId="{71391AB0-693A-4589-B1E5-F5E1AB17A771}" type="sibTrans" cxnId="{32D38505-9619-4112-AD62-CB1C4DCC07C3}">
      <dgm:prSet/>
      <dgm:spPr/>
      <dgm:t>
        <a:bodyPr/>
        <a:lstStyle/>
        <a:p>
          <a:endParaRPr lang="ru-RU" sz="1600">
            <a:latin typeface="Arial Black" panose="020B0A04020102020204" pitchFamily="34" charset="0"/>
          </a:endParaRPr>
        </a:p>
      </dgm:t>
    </dgm:pt>
    <dgm:pt modelId="{90BF6B4A-023F-4DA7-BD92-CA78C49CEC3B}" type="pres">
      <dgm:prSet presAssocID="{DDD7F4F2-8487-4098-94F5-500DCB2A8883}" presName="compositeShape" presStyleCnt="0">
        <dgm:presLayoutVars>
          <dgm:chMax val="7"/>
          <dgm:dir/>
          <dgm:resizeHandles val="exact"/>
        </dgm:presLayoutVars>
      </dgm:prSet>
      <dgm:spPr/>
      <dgm:t>
        <a:bodyPr/>
        <a:lstStyle/>
        <a:p>
          <a:endParaRPr lang="ru-RU"/>
        </a:p>
      </dgm:t>
    </dgm:pt>
    <dgm:pt modelId="{B969186F-532A-4E5B-8068-667A6CBBBBBF}" type="pres">
      <dgm:prSet presAssocID="{06EFDEAC-4154-407E-8C3C-A3C12743BE1A}" presName="circ1TxSh" presStyleLbl="vennNode1" presStyleIdx="0" presStyleCnt="1" custLinFactNeighborX="-2577" custLinFactNeighborY="44749"/>
      <dgm:spPr/>
      <dgm:t>
        <a:bodyPr/>
        <a:lstStyle/>
        <a:p>
          <a:endParaRPr lang="ru-RU"/>
        </a:p>
      </dgm:t>
    </dgm:pt>
  </dgm:ptLst>
  <dgm:cxnLst>
    <dgm:cxn modelId="{32D38505-9619-4112-AD62-CB1C4DCC07C3}" srcId="{DDD7F4F2-8487-4098-94F5-500DCB2A8883}" destId="{06EFDEAC-4154-407E-8C3C-A3C12743BE1A}" srcOrd="0" destOrd="0" parTransId="{64CDB389-9E42-4C1D-83FE-B612493E9AA0}" sibTransId="{71391AB0-693A-4589-B1E5-F5E1AB17A771}"/>
    <dgm:cxn modelId="{1665C7CF-1362-43A3-ADE3-5169D58099B4}" type="presOf" srcId="{06EFDEAC-4154-407E-8C3C-A3C12743BE1A}" destId="{B969186F-532A-4E5B-8068-667A6CBBBBBF}" srcOrd="0" destOrd="0" presId="urn:microsoft.com/office/officeart/2005/8/layout/venn1"/>
    <dgm:cxn modelId="{52A3F079-C5C4-403B-9A6D-DB8709A85F3F}" type="presOf" srcId="{DDD7F4F2-8487-4098-94F5-500DCB2A8883}" destId="{90BF6B4A-023F-4DA7-BD92-CA78C49CEC3B}" srcOrd="0" destOrd="0" presId="urn:microsoft.com/office/officeart/2005/8/layout/venn1"/>
    <dgm:cxn modelId="{970A7CF1-11D8-49F6-8901-CF67DEC367AF}" type="presParOf" srcId="{90BF6B4A-023F-4DA7-BD92-CA78C49CEC3B}" destId="{B969186F-532A-4E5B-8068-667A6CBBBBBF}" srcOrd="0" destOrd="0" presId="urn:microsoft.com/office/officeart/2005/8/layout/ven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4A80FDA-25FA-4B88-AA5F-489A7241CEEE}" type="doc">
      <dgm:prSet loTypeId="urn:microsoft.com/office/officeart/2005/8/layout/venn1" loCatId="relationship" qsTypeId="urn:microsoft.com/office/officeart/2005/8/quickstyle/3d3" qsCatId="3D" csTypeId="urn:microsoft.com/office/officeart/2005/8/colors/colorful4" csCatId="colorful" phldr="1"/>
      <dgm:spPr/>
      <dgm:t>
        <a:bodyPr/>
        <a:lstStyle/>
        <a:p>
          <a:endParaRPr lang="ru-RU"/>
        </a:p>
      </dgm:t>
    </dgm:pt>
    <dgm:pt modelId="{38D6DFBC-B956-4862-A0F1-939C580D21DD}">
      <dgm:prSet custT="1"/>
      <dgm:spPr/>
      <dgm:t>
        <a:bodyPr/>
        <a:lstStyle/>
        <a:p>
          <a:pPr rtl="0"/>
          <a:endParaRPr lang="ru-RU" sz="800" dirty="0" smtClean="0"/>
        </a:p>
        <a:p>
          <a:pPr rtl="0"/>
          <a:r>
            <a:rPr lang="ru-RU" sz="900" dirty="0" smtClean="0">
              <a:latin typeface="Arial Black" pitchFamily="34" charset="0"/>
            </a:rPr>
            <a:t>Проведение работ по благоустройству территорий, прилегающих к</a:t>
          </a:r>
          <a:r>
            <a:rPr lang="en-US" sz="900" dirty="0" smtClean="0">
              <a:latin typeface="Arial Black" pitchFamily="34" charset="0"/>
            </a:rPr>
            <a:t> </a:t>
          </a:r>
          <a:r>
            <a:rPr lang="ru-RU" sz="900" dirty="0" smtClean="0">
              <a:latin typeface="Arial Black" pitchFamily="34" charset="0"/>
            </a:rPr>
            <a:t>средствам размещения, объектам туристского показа, объектам</a:t>
          </a:r>
          <a:r>
            <a:rPr lang="en-US" sz="900" dirty="0" smtClean="0">
              <a:latin typeface="Arial Black" pitchFamily="34" charset="0"/>
            </a:rPr>
            <a:t> </a:t>
          </a:r>
          <a:r>
            <a:rPr lang="ru-RU" sz="900" dirty="0" smtClean="0">
              <a:latin typeface="Arial Black" pitchFamily="34" charset="0"/>
            </a:rPr>
            <a:t>развлекательной инфраструктуры сельского туризма, включая детские</a:t>
          </a:r>
          <a:r>
            <a:rPr lang="en-US" sz="900" dirty="0" smtClean="0">
              <a:latin typeface="Arial Black" pitchFamily="34" charset="0"/>
            </a:rPr>
            <a:t> </a:t>
          </a:r>
          <a:r>
            <a:rPr lang="ru-RU" sz="900" dirty="0" smtClean="0">
              <a:latin typeface="Arial Black" pitchFamily="34" charset="0"/>
            </a:rPr>
            <a:t>развлекательные комплексы, объектам проката, в том числе:</a:t>
          </a:r>
          <a:endParaRPr lang="en-US" sz="900" dirty="0">
            <a:latin typeface="Arial Black" pitchFamily="34" charset="0"/>
          </a:endParaRPr>
        </a:p>
      </dgm:t>
    </dgm:pt>
    <dgm:pt modelId="{37B72041-86EC-4578-A74B-11400B6C6DC3}" type="parTrans" cxnId="{DE83807E-766D-4E49-9399-403B8748715D}">
      <dgm:prSet/>
      <dgm:spPr/>
      <dgm:t>
        <a:bodyPr/>
        <a:lstStyle/>
        <a:p>
          <a:endParaRPr lang="ru-RU"/>
        </a:p>
      </dgm:t>
    </dgm:pt>
    <dgm:pt modelId="{895CA429-0A0A-4D87-AC01-6BF65F528A8B}" type="sibTrans" cxnId="{DE83807E-766D-4E49-9399-403B8748715D}">
      <dgm:prSet/>
      <dgm:spPr/>
      <dgm:t>
        <a:bodyPr/>
        <a:lstStyle/>
        <a:p>
          <a:endParaRPr lang="ru-RU"/>
        </a:p>
      </dgm:t>
    </dgm:pt>
    <dgm:pt modelId="{007155EA-14AC-476C-AC36-C265C0E5631A}" type="pres">
      <dgm:prSet presAssocID="{74A80FDA-25FA-4B88-AA5F-489A7241CEEE}" presName="compositeShape" presStyleCnt="0">
        <dgm:presLayoutVars>
          <dgm:chMax val="7"/>
          <dgm:dir/>
          <dgm:resizeHandles val="exact"/>
        </dgm:presLayoutVars>
      </dgm:prSet>
      <dgm:spPr/>
      <dgm:t>
        <a:bodyPr/>
        <a:lstStyle/>
        <a:p>
          <a:endParaRPr lang="ru-RU"/>
        </a:p>
      </dgm:t>
    </dgm:pt>
    <dgm:pt modelId="{4AE466A1-51E5-4F4A-8E35-606CD07E40DF}" type="pres">
      <dgm:prSet presAssocID="{38D6DFBC-B956-4862-A0F1-939C580D21DD}" presName="circ1TxSh" presStyleLbl="vennNode1" presStyleIdx="0" presStyleCnt="1" custScaleX="105545" custLinFactNeighborX="489"/>
      <dgm:spPr/>
      <dgm:t>
        <a:bodyPr/>
        <a:lstStyle/>
        <a:p>
          <a:endParaRPr lang="ru-RU"/>
        </a:p>
      </dgm:t>
    </dgm:pt>
  </dgm:ptLst>
  <dgm:cxnLst>
    <dgm:cxn modelId="{DE83807E-766D-4E49-9399-403B8748715D}" srcId="{74A80FDA-25FA-4B88-AA5F-489A7241CEEE}" destId="{38D6DFBC-B956-4862-A0F1-939C580D21DD}" srcOrd="0" destOrd="0" parTransId="{37B72041-86EC-4578-A74B-11400B6C6DC3}" sibTransId="{895CA429-0A0A-4D87-AC01-6BF65F528A8B}"/>
    <dgm:cxn modelId="{C1AA99D9-0958-47CC-9184-27F57EF40DE4}" type="presOf" srcId="{74A80FDA-25FA-4B88-AA5F-489A7241CEEE}" destId="{007155EA-14AC-476C-AC36-C265C0E5631A}" srcOrd="0" destOrd="0" presId="urn:microsoft.com/office/officeart/2005/8/layout/venn1"/>
    <dgm:cxn modelId="{B8F6A9A6-7BCD-4236-A94C-E5E7E2F83590}" type="presOf" srcId="{38D6DFBC-B956-4862-A0F1-939C580D21DD}" destId="{4AE466A1-51E5-4F4A-8E35-606CD07E40DF}" srcOrd="0" destOrd="0" presId="urn:microsoft.com/office/officeart/2005/8/layout/venn1"/>
    <dgm:cxn modelId="{8EABBAEB-0ECD-41BF-91EF-3423B20449A6}" type="presParOf" srcId="{007155EA-14AC-476C-AC36-C265C0E5631A}" destId="{4AE466A1-51E5-4F4A-8E35-606CD07E40DF}" srcOrd="0" destOrd="0" presId="urn:microsoft.com/office/officeart/2005/8/layout/ven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DD7F4F2-8487-4098-94F5-500DCB2A8883}" type="doc">
      <dgm:prSet loTypeId="urn:microsoft.com/office/officeart/2005/8/layout/venn1" loCatId="relationship" qsTypeId="urn:microsoft.com/office/officeart/2005/8/quickstyle/3d3" qsCatId="3D" csTypeId="urn:microsoft.com/office/officeart/2005/8/colors/accent2_5" csCatId="accent2" phldr="1"/>
      <dgm:spPr/>
      <dgm:t>
        <a:bodyPr/>
        <a:lstStyle/>
        <a:p>
          <a:endParaRPr lang="ru-RU"/>
        </a:p>
      </dgm:t>
    </dgm:pt>
    <dgm:pt modelId="{06EFDEAC-4154-407E-8C3C-A3C12743BE1A}">
      <dgm:prSet custT="1"/>
      <dgm:spPr/>
      <dgm:t>
        <a:bodyPr/>
        <a:lstStyle/>
        <a:p>
          <a:pPr rtl="0"/>
          <a:r>
            <a:rPr lang="en-US" sz="1600" dirty="0" smtClean="0">
              <a:latin typeface="Arial Black" panose="020B0A04020102020204" pitchFamily="34" charset="0"/>
            </a:rPr>
            <a:t>4</a:t>
          </a:r>
          <a:r>
            <a:rPr lang="ru-RU" sz="1600" dirty="0" smtClean="0">
              <a:latin typeface="Arial Black" panose="020B0A04020102020204" pitchFamily="34" charset="0"/>
            </a:rPr>
            <a:t> </a:t>
          </a:r>
          <a:endParaRPr lang="ru-RU" sz="1600" dirty="0">
            <a:latin typeface="Arial Black" panose="020B0A04020102020204" pitchFamily="34" charset="0"/>
          </a:endParaRPr>
        </a:p>
      </dgm:t>
    </dgm:pt>
    <dgm:pt modelId="{64CDB389-9E42-4C1D-83FE-B612493E9AA0}" type="parTrans" cxnId="{32D38505-9619-4112-AD62-CB1C4DCC07C3}">
      <dgm:prSet/>
      <dgm:spPr/>
      <dgm:t>
        <a:bodyPr/>
        <a:lstStyle/>
        <a:p>
          <a:endParaRPr lang="ru-RU" sz="1600">
            <a:latin typeface="Arial Black" panose="020B0A04020102020204" pitchFamily="34" charset="0"/>
          </a:endParaRPr>
        </a:p>
      </dgm:t>
    </dgm:pt>
    <dgm:pt modelId="{71391AB0-693A-4589-B1E5-F5E1AB17A771}" type="sibTrans" cxnId="{32D38505-9619-4112-AD62-CB1C4DCC07C3}">
      <dgm:prSet/>
      <dgm:spPr/>
      <dgm:t>
        <a:bodyPr/>
        <a:lstStyle/>
        <a:p>
          <a:endParaRPr lang="ru-RU" sz="1600">
            <a:latin typeface="Arial Black" panose="020B0A04020102020204" pitchFamily="34" charset="0"/>
          </a:endParaRPr>
        </a:p>
      </dgm:t>
    </dgm:pt>
    <dgm:pt modelId="{90BF6B4A-023F-4DA7-BD92-CA78C49CEC3B}" type="pres">
      <dgm:prSet presAssocID="{DDD7F4F2-8487-4098-94F5-500DCB2A8883}" presName="compositeShape" presStyleCnt="0">
        <dgm:presLayoutVars>
          <dgm:chMax val="7"/>
          <dgm:dir/>
          <dgm:resizeHandles val="exact"/>
        </dgm:presLayoutVars>
      </dgm:prSet>
      <dgm:spPr/>
      <dgm:t>
        <a:bodyPr/>
        <a:lstStyle/>
        <a:p>
          <a:endParaRPr lang="ru-RU"/>
        </a:p>
      </dgm:t>
    </dgm:pt>
    <dgm:pt modelId="{B969186F-532A-4E5B-8068-667A6CBBBBBF}" type="pres">
      <dgm:prSet presAssocID="{06EFDEAC-4154-407E-8C3C-A3C12743BE1A}" presName="circ1TxSh" presStyleLbl="vennNode1" presStyleIdx="0" presStyleCnt="1" custLinFactNeighborX="-2577" custLinFactNeighborY="44749"/>
      <dgm:spPr/>
      <dgm:t>
        <a:bodyPr/>
        <a:lstStyle/>
        <a:p>
          <a:endParaRPr lang="ru-RU"/>
        </a:p>
      </dgm:t>
    </dgm:pt>
  </dgm:ptLst>
  <dgm:cxnLst>
    <dgm:cxn modelId="{32D38505-9619-4112-AD62-CB1C4DCC07C3}" srcId="{DDD7F4F2-8487-4098-94F5-500DCB2A8883}" destId="{06EFDEAC-4154-407E-8C3C-A3C12743BE1A}" srcOrd="0" destOrd="0" parTransId="{64CDB389-9E42-4C1D-83FE-B612493E9AA0}" sibTransId="{71391AB0-693A-4589-B1E5-F5E1AB17A771}"/>
    <dgm:cxn modelId="{A3977BF4-7DFA-41ED-A29E-3A785F0ED756}" type="presOf" srcId="{DDD7F4F2-8487-4098-94F5-500DCB2A8883}" destId="{90BF6B4A-023F-4DA7-BD92-CA78C49CEC3B}" srcOrd="0" destOrd="0" presId="urn:microsoft.com/office/officeart/2005/8/layout/venn1"/>
    <dgm:cxn modelId="{8E3A179F-93DF-4ACE-B84D-171A34AD7BBD}" type="presOf" srcId="{06EFDEAC-4154-407E-8C3C-A3C12743BE1A}" destId="{B969186F-532A-4E5B-8068-667A6CBBBBBF}" srcOrd="0" destOrd="0" presId="urn:microsoft.com/office/officeart/2005/8/layout/venn1"/>
    <dgm:cxn modelId="{43EFA106-BC47-4046-8DA9-7AA9C2EBCAF8}" type="presParOf" srcId="{90BF6B4A-023F-4DA7-BD92-CA78C49CEC3B}" destId="{B969186F-532A-4E5B-8068-667A6CBBBBBF}" srcOrd="0" destOrd="0" presId="urn:microsoft.com/office/officeart/2005/8/layout/venn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E3DAE48-436F-44CD-BE25-1A1A8A746F2D}">
      <dsp:nvSpPr>
        <dsp:cNvPr id="0" name=""/>
        <dsp:cNvSpPr/>
      </dsp:nvSpPr>
      <dsp:spPr>
        <a:xfrm>
          <a:off x="0" y="20883"/>
          <a:ext cx="7992888" cy="103545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ru-RU" sz="1500" b="1" kern="1200" dirty="0" smtClean="0">
              <a:solidFill>
                <a:srgbClr val="C00000"/>
              </a:solidFill>
              <a:latin typeface="Times New Roman" pitchFamily="18" charset="0"/>
              <a:cs typeface="Times New Roman" pitchFamily="18" charset="0"/>
            </a:rPr>
            <a:t>«Грант «</a:t>
          </a:r>
          <a:r>
            <a:rPr lang="ru-RU" sz="1500" b="1" kern="1200" dirty="0" err="1" smtClean="0">
              <a:solidFill>
                <a:srgbClr val="C00000"/>
              </a:solidFill>
              <a:latin typeface="Times New Roman" pitchFamily="18" charset="0"/>
              <a:cs typeface="Times New Roman" pitchFamily="18" charset="0"/>
            </a:rPr>
            <a:t>Агротуризм</a:t>
          </a:r>
          <a:r>
            <a:rPr lang="ru-RU" sz="1500" b="1" kern="1200" dirty="0" smtClean="0">
              <a:solidFill>
                <a:srgbClr val="C00000"/>
              </a:solidFill>
              <a:latin typeface="Times New Roman" pitchFamily="18" charset="0"/>
              <a:cs typeface="Times New Roman" pitchFamily="18" charset="0"/>
            </a:rPr>
            <a:t>» </a:t>
          </a:r>
          <a:r>
            <a:rPr lang="ru-RU" sz="1500" kern="1200" dirty="0" smtClean="0">
              <a:latin typeface="Times New Roman" pitchFamily="18" charset="0"/>
              <a:cs typeface="Times New Roman" pitchFamily="18" charset="0"/>
            </a:rPr>
            <a:t>- средства бюджета субъекта Российской Федерации, предоставляемые на финансовое обеспечение его затрат, связанных с реализацией проекта развития сельского туризма. </a:t>
          </a:r>
          <a:r>
            <a:rPr lang="ru-RU" sz="1500" kern="1200" dirty="0" smtClean="0"/>
            <a:t/>
          </a:r>
          <a:br>
            <a:rPr lang="ru-RU" sz="1500" kern="1200" dirty="0" smtClean="0"/>
          </a:br>
          <a:endParaRPr lang="ru-RU" sz="1500" kern="1200" dirty="0"/>
        </a:p>
      </dsp:txBody>
      <dsp:txXfrm>
        <a:off x="0" y="20883"/>
        <a:ext cx="7992888" cy="103545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A1EFA44-870B-4445-BA11-FDA553B9EB1D}">
      <dsp:nvSpPr>
        <dsp:cNvPr id="0" name=""/>
        <dsp:cNvSpPr/>
      </dsp:nvSpPr>
      <dsp:spPr>
        <a:xfrm>
          <a:off x="0" y="15388"/>
          <a:ext cx="338554" cy="338554"/>
        </a:xfrm>
        <a:prstGeom prst="ellipse">
          <a:avLst/>
        </a:prstGeom>
        <a:solidFill>
          <a:schemeClr val="accent4">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ru-RU" sz="1400" b="1" kern="1200" dirty="0" smtClean="0">
              <a:latin typeface="Arial Black" pitchFamily="34" charset="0"/>
            </a:rPr>
            <a:t>1</a:t>
          </a:r>
          <a:endParaRPr lang="ru-RU" sz="1400" kern="1200" dirty="0">
            <a:latin typeface="Arial Black" pitchFamily="34" charset="0"/>
          </a:endParaRPr>
        </a:p>
      </dsp:txBody>
      <dsp:txXfrm>
        <a:off x="0" y="15388"/>
        <a:ext cx="338554" cy="338554"/>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84F824D-2CF5-4A41-89D2-1E0874433F38}">
      <dsp:nvSpPr>
        <dsp:cNvPr id="0" name=""/>
        <dsp:cNvSpPr/>
      </dsp:nvSpPr>
      <dsp:spPr>
        <a:xfrm>
          <a:off x="0" y="0"/>
          <a:ext cx="7992888" cy="2334698"/>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b="1" kern="1200" dirty="0" smtClean="0">
              <a:solidFill>
                <a:srgbClr val="C00000"/>
              </a:solidFill>
              <a:latin typeface="Times New Roman" pitchFamily="18" charset="0"/>
              <a:cs typeface="Times New Roman" pitchFamily="18" charset="0"/>
            </a:rPr>
            <a:t>«Заявитель» </a:t>
          </a:r>
          <a:r>
            <a:rPr lang="ru-RU" sz="1600" kern="1200" dirty="0" smtClean="0">
              <a:latin typeface="Times New Roman" pitchFamily="18" charset="0"/>
              <a:cs typeface="Times New Roman" pitchFamily="18" charset="0"/>
            </a:rPr>
            <a:t>– сельскохозяйственный товаропроизводитель (за исключением личных подсобных хозяйств), относящийся к категории «малое предприятие» или «</a:t>
          </a:r>
          <a:r>
            <a:rPr lang="ru-RU" sz="1600" kern="1200" dirty="0" err="1" smtClean="0">
              <a:latin typeface="Times New Roman" pitchFamily="18" charset="0"/>
              <a:cs typeface="Times New Roman" pitchFamily="18" charset="0"/>
            </a:rPr>
            <a:t>микропредприятие</a:t>
          </a:r>
          <a:r>
            <a:rPr lang="ru-RU" sz="1600" kern="1200" dirty="0" smtClean="0">
              <a:latin typeface="Times New Roman" pitchFamily="18" charset="0"/>
              <a:cs typeface="Times New Roman" pitchFamily="18" charset="0"/>
            </a:rPr>
            <a:t>» в соответствии с Федеральным законом «О развитии малого и среднего предпринимательства в Российской Федерации», зарегистрированный и осуществляющий деятельность на сельской территории или на территории сельской агломерации субъекта Российской Федерации, обязующийся осуществлять деятельность в течении не менее 5 лет на сельской территории или на территории сельской агломерации со дня получения средств и достигнуть показателей деятельности, предусмотренных проектом развития сельского туризма. </a:t>
          </a:r>
          <a:r>
            <a:rPr lang="ru-RU" sz="1800" kern="1200" dirty="0" smtClean="0"/>
            <a:t/>
          </a:r>
          <a:br>
            <a:rPr lang="ru-RU" sz="1800" kern="1200" dirty="0" smtClean="0"/>
          </a:br>
          <a:endParaRPr lang="ru-RU" sz="1800" kern="1200" dirty="0"/>
        </a:p>
      </dsp:txBody>
      <dsp:txXfrm>
        <a:off x="0" y="0"/>
        <a:ext cx="7992888" cy="2334698"/>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A1EFA44-870B-4445-BA11-FDA553B9EB1D}">
      <dsp:nvSpPr>
        <dsp:cNvPr id="0" name=""/>
        <dsp:cNvSpPr/>
      </dsp:nvSpPr>
      <dsp:spPr>
        <a:xfrm>
          <a:off x="0" y="15388"/>
          <a:ext cx="338554" cy="338554"/>
        </a:xfrm>
        <a:prstGeom prst="ellipse">
          <a:avLst/>
        </a:prstGeom>
        <a:solidFill>
          <a:schemeClr val="accent2">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ru-RU" sz="1400" kern="1200" dirty="0" smtClean="0">
              <a:latin typeface="Arial Black" pitchFamily="34" charset="0"/>
            </a:rPr>
            <a:t>2</a:t>
          </a:r>
          <a:endParaRPr lang="ru-RU" sz="1400" kern="1200" dirty="0">
            <a:latin typeface="Arial Black" pitchFamily="34" charset="0"/>
          </a:endParaRPr>
        </a:p>
      </dsp:txBody>
      <dsp:txXfrm>
        <a:off x="0" y="15388"/>
        <a:ext cx="338554" cy="338554"/>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A1EFA44-870B-4445-BA11-FDA553B9EB1D}">
      <dsp:nvSpPr>
        <dsp:cNvPr id="0" name=""/>
        <dsp:cNvSpPr/>
      </dsp:nvSpPr>
      <dsp:spPr>
        <a:xfrm>
          <a:off x="0" y="15388"/>
          <a:ext cx="338554" cy="338554"/>
        </a:xfrm>
        <a:prstGeom prst="ellipse">
          <a:avLst/>
        </a:prstGeom>
        <a:solidFill>
          <a:schemeClr val="accent3">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ru-RU" sz="1400" kern="1200" dirty="0" smtClean="0">
              <a:latin typeface="Arial Black" pitchFamily="34" charset="0"/>
            </a:rPr>
            <a:t>3</a:t>
          </a:r>
          <a:endParaRPr lang="ru-RU" sz="1400" kern="1200" dirty="0">
            <a:latin typeface="Arial Black" pitchFamily="34" charset="0"/>
          </a:endParaRPr>
        </a:p>
      </dsp:txBody>
      <dsp:txXfrm>
        <a:off x="0" y="15388"/>
        <a:ext cx="338554" cy="338554"/>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A1EFA44-870B-4445-BA11-FDA553B9EB1D}">
      <dsp:nvSpPr>
        <dsp:cNvPr id="0" name=""/>
        <dsp:cNvSpPr/>
      </dsp:nvSpPr>
      <dsp:spPr>
        <a:xfrm>
          <a:off x="0" y="15388"/>
          <a:ext cx="338554" cy="338554"/>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ru-RU" sz="1400" kern="1200" dirty="0" smtClean="0">
              <a:latin typeface="Arial Black" pitchFamily="34" charset="0"/>
            </a:rPr>
            <a:t>4</a:t>
          </a:r>
          <a:endParaRPr lang="ru-RU" sz="1400" kern="1200" dirty="0">
            <a:latin typeface="Arial Black" pitchFamily="34" charset="0"/>
          </a:endParaRPr>
        </a:p>
      </dsp:txBody>
      <dsp:txXfrm>
        <a:off x="0" y="15388"/>
        <a:ext cx="338554" cy="338554"/>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E9004F4-139D-4FE3-BE90-258DBAC21238}">
      <dsp:nvSpPr>
        <dsp:cNvPr id="0" name=""/>
        <dsp:cNvSpPr/>
      </dsp:nvSpPr>
      <dsp:spPr>
        <a:xfrm>
          <a:off x="0" y="184684"/>
          <a:ext cx="7920880" cy="684656"/>
        </a:xfrm>
        <a:prstGeom prst="round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b="1" kern="1200" dirty="0" smtClean="0">
              <a:solidFill>
                <a:srgbClr val="C00000"/>
              </a:solidFill>
              <a:latin typeface="Times New Roman" pitchFamily="18" charset="0"/>
              <a:cs typeface="Times New Roman" pitchFamily="18" charset="0"/>
            </a:rPr>
            <a:t>«Получатель средств» </a:t>
          </a:r>
          <a:r>
            <a:rPr lang="ru-RU" sz="1600" kern="1200" dirty="0" smtClean="0">
              <a:latin typeface="Times New Roman" pitchFamily="18" charset="0"/>
              <a:cs typeface="Times New Roman" pitchFamily="18" charset="0"/>
            </a:rPr>
            <a:t>– заявитель, проект развития сельского туризма которого прошел конкурсный отбор.</a:t>
          </a:r>
          <a:endParaRPr lang="ru-RU" sz="1600" kern="1200" dirty="0">
            <a:latin typeface="Times New Roman" pitchFamily="18" charset="0"/>
            <a:cs typeface="Times New Roman" pitchFamily="18" charset="0"/>
          </a:endParaRPr>
        </a:p>
      </dsp:txBody>
      <dsp:txXfrm>
        <a:off x="0" y="184684"/>
        <a:ext cx="7920880" cy="684656"/>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CAD1696-A926-49F6-805A-EEF76380BB25}">
      <dsp:nvSpPr>
        <dsp:cNvPr id="0" name=""/>
        <dsp:cNvSpPr/>
      </dsp:nvSpPr>
      <dsp:spPr>
        <a:xfrm>
          <a:off x="0" y="83226"/>
          <a:ext cx="7920880" cy="1216800"/>
        </a:xfrm>
        <a:prstGeom prst="round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b="1" kern="1200" dirty="0" smtClean="0">
              <a:solidFill>
                <a:srgbClr val="C00000"/>
              </a:solidFill>
              <a:latin typeface="Times New Roman" pitchFamily="18" charset="0"/>
              <a:cs typeface="Times New Roman" pitchFamily="18" charset="0"/>
            </a:rPr>
            <a:t>«Проект развития сельского туризма» </a:t>
          </a:r>
          <a:r>
            <a:rPr lang="ru-RU" sz="1600" kern="1200" dirty="0" smtClean="0">
              <a:latin typeface="Times New Roman" pitchFamily="18" charset="0"/>
              <a:cs typeface="Times New Roman" pitchFamily="18" charset="0"/>
            </a:rPr>
            <a:t>– документ (бизнес-план), составленный по форме, утверждаемой Министерством сельского хозяйства Российской Федерации, предусматривающий реализацию мероприятий, направленных на создание и (или) развитие объектов сельского туризма, в который включаются, в том числе:</a:t>
          </a:r>
          <a:endParaRPr lang="ru-RU" sz="1600" kern="1200" dirty="0">
            <a:latin typeface="Times New Roman" pitchFamily="18" charset="0"/>
            <a:cs typeface="Times New Roman" pitchFamily="18" charset="0"/>
          </a:endParaRPr>
        </a:p>
      </dsp:txBody>
      <dsp:txXfrm>
        <a:off x="0" y="83226"/>
        <a:ext cx="7920880" cy="1216800"/>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7265B37-3738-4BF8-969D-9CF0783F9837}">
      <dsp:nvSpPr>
        <dsp:cNvPr id="0" name=""/>
        <dsp:cNvSpPr/>
      </dsp:nvSpPr>
      <dsp:spPr>
        <a:xfrm>
          <a:off x="10259" y="0"/>
          <a:ext cx="253916" cy="253916"/>
        </a:xfrm>
        <a:prstGeom prst="ellipse">
          <a:avLst/>
        </a:prstGeom>
        <a:solidFill>
          <a:schemeClr val="accent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ru-RU" sz="1200" b="1" kern="1200" smtClean="0"/>
            <a:t>1</a:t>
          </a:r>
          <a:endParaRPr lang="ru-RU" sz="1200" kern="1200"/>
        </a:p>
      </dsp:txBody>
      <dsp:txXfrm>
        <a:off x="10259" y="0"/>
        <a:ext cx="253916" cy="253916"/>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5DE3523-D94A-4833-B485-4CF17FD63D7B}">
      <dsp:nvSpPr>
        <dsp:cNvPr id="0" name=""/>
        <dsp:cNvSpPr/>
      </dsp:nvSpPr>
      <dsp:spPr>
        <a:xfrm>
          <a:off x="10259" y="0"/>
          <a:ext cx="253916" cy="253916"/>
        </a:xfrm>
        <a:prstGeom prst="ellipse">
          <a:avLst/>
        </a:prstGeom>
        <a:solidFill>
          <a:schemeClr val="accent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ru-RU" sz="1200" b="1" kern="1200" dirty="0" smtClean="0"/>
            <a:t>2</a:t>
          </a:r>
          <a:endParaRPr lang="ru-RU" sz="1200" kern="1200" dirty="0"/>
        </a:p>
      </dsp:txBody>
      <dsp:txXfrm>
        <a:off x="10259" y="0"/>
        <a:ext cx="253916" cy="253916"/>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69186F-532A-4E5B-8068-667A6CBBBBBF}">
      <dsp:nvSpPr>
        <dsp:cNvPr id="0" name=""/>
        <dsp:cNvSpPr/>
      </dsp:nvSpPr>
      <dsp:spPr>
        <a:xfrm>
          <a:off x="42960" y="0"/>
          <a:ext cx="369332" cy="369332"/>
        </a:xfrm>
        <a:prstGeom prst="ellipse">
          <a:avLst/>
        </a:prstGeom>
        <a:solidFill>
          <a:schemeClr val="accent2">
            <a:shade val="80000"/>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ru-RU" sz="1600" kern="1200" dirty="0" smtClean="0">
              <a:latin typeface="Arial Black" panose="020B0A04020102020204" pitchFamily="34" charset="0"/>
            </a:rPr>
            <a:t>1 </a:t>
          </a:r>
          <a:endParaRPr lang="ru-RU" sz="1600" kern="1200" dirty="0">
            <a:latin typeface="Arial Black" panose="020B0A04020102020204" pitchFamily="34" charset="0"/>
          </a:endParaRPr>
        </a:p>
      </dsp:txBody>
      <dsp:txXfrm>
        <a:off x="42960" y="0"/>
        <a:ext cx="369332" cy="369332"/>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69186F-532A-4E5B-8068-667A6CBBBBBF}">
      <dsp:nvSpPr>
        <dsp:cNvPr id="0" name=""/>
        <dsp:cNvSpPr/>
      </dsp:nvSpPr>
      <dsp:spPr>
        <a:xfrm>
          <a:off x="42960" y="0"/>
          <a:ext cx="369332" cy="369332"/>
        </a:xfrm>
        <a:prstGeom prst="ellipse">
          <a:avLst/>
        </a:prstGeom>
        <a:solidFill>
          <a:schemeClr val="accent2">
            <a:shade val="80000"/>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ru-RU" sz="1600" kern="1200" dirty="0" smtClean="0">
              <a:latin typeface="Arial Black" panose="020B0A04020102020204" pitchFamily="34" charset="0"/>
            </a:rPr>
            <a:t>2 </a:t>
          </a:r>
          <a:endParaRPr lang="ru-RU" sz="1600" kern="1200" dirty="0">
            <a:latin typeface="Arial Black" panose="020B0A04020102020204" pitchFamily="34" charset="0"/>
          </a:endParaRPr>
        </a:p>
      </dsp:txBody>
      <dsp:txXfrm>
        <a:off x="42960" y="0"/>
        <a:ext cx="369332" cy="369332"/>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69186F-532A-4E5B-8068-667A6CBBBBBF}">
      <dsp:nvSpPr>
        <dsp:cNvPr id="0" name=""/>
        <dsp:cNvSpPr/>
      </dsp:nvSpPr>
      <dsp:spPr>
        <a:xfrm>
          <a:off x="11962" y="0"/>
          <a:ext cx="369332" cy="369332"/>
        </a:xfrm>
        <a:prstGeom prst="ellipse">
          <a:avLst/>
        </a:prstGeom>
        <a:solidFill>
          <a:schemeClr val="accent2">
            <a:shade val="80000"/>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ru-RU" sz="1600" kern="1200" dirty="0" smtClean="0">
              <a:latin typeface="Arial Black" panose="020B0A04020102020204" pitchFamily="34" charset="0"/>
            </a:rPr>
            <a:t>3 </a:t>
          </a:r>
          <a:endParaRPr lang="ru-RU" sz="1600" kern="1200" dirty="0">
            <a:latin typeface="Arial Black" panose="020B0A04020102020204" pitchFamily="34" charset="0"/>
          </a:endParaRPr>
        </a:p>
      </dsp:txBody>
      <dsp:txXfrm>
        <a:off x="11962" y="0"/>
        <a:ext cx="369332" cy="369332"/>
      </dsp:txXfrm>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E466A1-51E5-4F4A-8E35-606CD07E40DF}">
      <dsp:nvSpPr>
        <dsp:cNvPr id="0" name=""/>
        <dsp:cNvSpPr/>
      </dsp:nvSpPr>
      <dsp:spPr>
        <a:xfrm>
          <a:off x="535125" y="0"/>
          <a:ext cx="2736030" cy="2592288"/>
        </a:xfrm>
        <a:prstGeom prst="ellipse">
          <a:avLst/>
        </a:prstGeom>
        <a:solidFill>
          <a:schemeClr val="accent4">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355600" rtl="0">
            <a:lnSpc>
              <a:spcPct val="90000"/>
            </a:lnSpc>
            <a:spcBef>
              <a:spcPct val="0"/>
            </a:spcBef>
            <a:spcAft>
              <a:spcPct val="35000"/>
            </a:spcAft>
          </a:pPr>
          <a:endParaRPr lang="ru-RU" sz="800" kern="1200" dirty="0" smtClean="0"/>
        </a:p>
        <a:p>
          <a:pPr lvl="0" algn="ctr" defTabSz="355600" rtl="0">
            <a:lnSpc>
              <a:spcPct val="90000"/>
            </a:lnSpc>
            <a:spcBef>
              <a:spcPct val="0"/>
            </a:spcBef>
            <a:spcAft>
              <a:spcPct val="35000"/>
            </a:spcAft>
          </a:pPr>
          <a:r>
            <a:rPr lang="ru-RU" sz="900" kern="1200" dirty="0" smtClean="0">
              <a:latin typeface="Arial Black" pitchFamily="34" charset="0"/>
            </a:rPr>
            <a:t>Проведение работ по благоустройству территорий, прилегающих к</a:t>
          </a:r>
          <a:r>
            <a:rPr lang="en-US" sz="900" kern="1200" dirty="0" smtClean="0">
              <a:latin typeface="Arial Black" pitchFamily="34" charset="0"/>
            </a:rPr>
            <a:t> </a:t>
          </a:r>
          <a:r>
            <a:rPr lang="ru-RU" sz="900" kern="1200" dirty="0" smtClean="0">
              <a:latin typeface="Arial Black" pitchFamily="34" charset="0"/>
            </a:rPr>
            <a:t>средствам размещения, объектам туристского показа, объектам</a:t>
          </a:r>
          <a:r>
            <a:rPr lang="en-US" sz="900" kern="1200" dirty="0" smtClean="0">
              <a:latin typeface="Arial Black" pitchFamily="34" charset="0"/>
            </a:rPr>
            <a:t> </a:t>
          </a:r>
          <a:r>
            <a:rPr lang="ru-RU" sz="900" kern="1200" dirty="0" smtClean="0">
              <a:latin typeface="Arial Black" pitchFamily="34" charset="0"/>
            </a:rPr>
            <a:t>развлекательной инфраструктуры сельского туризма, включая детские</a:t>
          </a:r>
          <a:r>
            <a:rPr lang="en-US" sz="900" kern="1200" dirty="0" smtClean="0">
              <a:latin typeface="Arial Black" pitchFamily="34" charset="0"/>
            </a:rPr>
            <a:t> </a:t>
          </a:r>
          <a:r>
            <a:rPr lang="ru-RU" sz="900" kern="1200" dirty="0" smtClean="0">
              <a:latin typeface="Arial Black" pitchFamily="34" charset="0"/>
            </a:rPr>
            <a:t>развлекательные комплексы, объектам проката, в том числе:</a:t>
          </a:r>
          <a:endParaRPr lang="en-US" sz="900" kern="1200" dirty="0">
            <a:latin typeface="Arial Black" pitchFamily="34" charset="0"/>
          </a:endParaRPr>
        </a:p>
      </dsp:txBody>
      <dsp:txXfrm>
        <a:off x="535125" y="0"/>
        <a:ext cx="2736030" cy="2592288"/>
      </dsp:txXfrm>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69186F-532A-4E5B-8068-667A6CBBBBBF}">
      <dsp:nvSpPr>
        <dsp:cNvPr id="0" name=""/>
        <dsp:cNvSpPr/>
      </dsp:nvSpPr>
      <dsp:spPr>
        <a:xfrm>
          <a:off x="11962" y="0"/>
          <a:ext cx="369332" cy="369332"/>
        </a:xfrm>
        <a:prstGeom prst="ellipse">
          <a:avLst/>
        </a:prstGeom>
        <a:solidFill>
          <a:schemeClr val="accent2">
            <a:shade val="80000"/>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en-US" sz="1600" kern="1200" dirty="0" smtClean="0">
              <a:latin typeface="Arial Black" panose="020B0A04020102020204" pitchFamily="34" charset="0"/>
            </a:rPr>
            <a:t>4</a:t>
          </a:r>
          <a:r>
            <a:rPr lang="ru-RU" sz="1600" kern="1200" dirty="0" smtClean="0">
              <a:latin typeface="Arial Black" panose="020B0A04020102020204" pitchFamily="34" charset="0"/>
            </a:rPr>
            <a:t> </a:t>
          </a:r>
          <a:endParaRPr lang="ru-RU" sz="1600" kern="1200" dirty="0">
            <a:latin typeface="Arial Black" panose="020B0A04020102020204" pitchFamily="34" charset="0"/>
          </a:endParaRPr>
        </a:p>
      </dsp:txBody>
      <dsp:txXfrm>
        <a:off x="11962" y="0"/>
        <a:ext cx="369332" cy="36933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15.11.2021</a:t>
            </a:fld>
            <a:endParaRPr lang="ru-RU"/>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Data" Target="../diagrams/data3.xml"/><Relationship Id="rId18" Type="http://schemas.openxmlformats.org/officeDocument/2006/relationships/diagramData" Target="../diagrams/data4.xml"/><Relationship Id="rId3" Type="http://schemas.openxmlformats.org/officeDocument/2006/relationships/diagramLayout" Target="../diagrams/layout1.xml"/><Relationship Id="rId21" Type="http://schemas.openxmlformats.org/officeDocument/2006/relationships/diagramColors" Target="../diagrams/colors4.xml"/><Relationship Id="rId7" Type="http://schemas.openxmlformats.org/officeDocument/2006/relationships/diagramData" Target="../diagrams/data2.xml"/><Relationship Id="rId12" Type="http://schemas.openxmlformats.org/officeDocument/2006/relationships/image" Target="../media/image3.jpeg"/><Relationship Id="rId17" Type="http://schemas.microsoft.com/office/2007/relationships/diagramDrawing" Target="../diagrams/drawing3.xml"/><Relationship Id="rId2" Type="http://schemas.openxmlformats.org/officeDocument/2006/relationships/diagramData" Target="../diagrams/data1.xml"/><Relationship Id="rId16" Type="http://schemas.openxmlformats.org/officeDocument/2006/relationships/diagramColors" Target="../diagrams/colors3.xml"/><Relationship Id="rId20" Type="http://schemas.openxmlformats.org/officeDocument/2006/relationships/diagramQuickStyle" Target="../diagrams/quickStyle4.xml"/><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QuickStyle" Target="../diagrams/quickStyle3.xml"/><Relationship Id="rId10" Type="http://schemas.openxmlformats.org/officeDocument/2006/relationships/diagramColors" Target="../diagrams/colors2.xml"/><Relationship Id="rId19" Type="http://schemas.openxmlformats.org/officeDocument/2006/relationships/diagramLayout" Target="../diagrams/layout4.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Layout" Target="../diagrams/layout3.xml"/><Relationship Id="rId22" Type="http://schemas.microsoft.com/office/2007/relationships/diagramDrawing" Target="../diagrams/drawing4.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6.xml"/><Relationship Id="rId13" Type="http://schemas.openxmlformats.org/officeDocument/2006/relationships/diagramData" Target="../diagrams/data7.xml"/><Relationship Id="rId18" Type="http://schemas.openxmlformats.org/officeDocument/2006/relationships/diagramData" Target="../diagrams/data8.xml"/><Relationship Id="rId3" Type="http://schemas.openxmlformats.org/officeDocument/2006/relationships/diagramLayout" Target="../diagrams/layout5.xml"/><Relationship Id="rId21" Type="http://schemas.openxmlformats.org/officeDocument/2006/relationships/diagramColors" Target="../diagrams/colors8.xml"/><Relationship Id="rId7" Type="http://schemas.openxmlformats.org/officeDocument/2006/relationships/image" Target="../media/image3.jpeg"/><Relationship Id="rId12" Type="http://schemas.microsoft.com/office/2007/relationships/diagramDrawing" Target="../diagrams/drawing6.xml"/><Relationship Id="rId17" Type="http://schemas.microsoft.com/office/2007/relationships/diagramDrawing" Target="../diagrams/drawing7.xml"/><Relationship Id="rId2" Type="http://schemas.openxmlformats.org/officeDocument/2006/relationships/diagramData" Target="../diagrams/data5.xml"/><Relationship Id="rId16" Type="http://schemas.openxmlformats.org/officeDocument/2006/relationships/diagramColors" Target="../diagrams/colors7.xml"/><Relationship Id="rId20" Type="http://schemas.openxmlformats.org/officeDocument/2006/relationships/diagramQuickStyle" Target="../diagrams/quickStyle8.xml"/><Relationship Id="rId1" Type="http://schemas.openxmlformats.org/officeDocument/2006/relationships/slideLayout" Target="../slideLayouts/slideLayout7.xml"/><Relationship Id="rId6" Type="http://schemas.microsoft.com/office/2007/relationships/diagramDrawing" Target="../diagrams/drawing5.xml"/><Relationship Id="rId11" Type="http://schemas.openxmlformats.org/officeDocument/2006/relationships/diagramColors" Target="../diagrams/colors6.xml"/><Relationship Id="rId5" Type="http://schemas.openxmlformats.org/officeDocument/2006/relationships/diagramColors" Target="../diagrams/colors5.xml"/><Relationship Id="rId15" Type="http://schemas.openxmlformats.org/officeDocument/2006/relationships/diagramQuickStyle" Target="../diagrams/quickStyle7.xml"/><Relationship Id="rId10" Type="http://schemas.openxmlformats.org/officeDocument/2006/relationships/diagramQuickStyle" Target="../diagrams/quickStyle6.xml"/><Relationship Id="rId19" Type="http://schemas.openxmlformats.org/officeDocument/2006/relationships/diagramLayout" Target="../diagrams/layout8.xml"/><Relationship Id="rId4" Type="http://schemas.openxmlformats.org/officeDocument/2006/relationships/diagramQuickStyle" Target="../diagrams/quickStyle5.xml"/><Relationship Id="rId9" Type="http://schemas.openxmlformats.org/officeDocument/2006/relationships/diagramLayout" Target="../diagrams/layout6.xml"/><Relationship Id="rId14" Type="http://schemas.openxmlformats.org/officeDocument/2006/relationships/diagramLayout" Target="../diagrams/layout7.xml"/><Relationship Id="rId22" Type="http://schemas.microsoft.com/office/2007/relationships/diagramDrawing" Target="../diagrams/drawing8.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9.xml"/><Relationship Id="rId13" Type="http://schemas.openxmlformats.org/officeDocument/2006/relationships/diagramLayout" Target="../diagrams/layout10.xml"/><Relationship Id="rId1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diagramData" Target="../diagrams/data9.xml"/><Relationship Id="rId12" Type="http://schemas.openxmlformats.org/officeDocument/2006/relationships/diagramData" Target="../diagrams/data10.xml"/><Relationship Id="rId17" Type="http://schemas.openxmlformats.org/officeDocument/2006/relationships/image" Target="../media/image9.png"/><Relationship Id="rId2" Type="http://schemas.openxmlformats.org/officeDocument/2006/relationships/image" Target="../media/image4.png"/><Relationship Id="rId16" Type="http://schemas.microsoft.com/office/2007/relationships/diagramDrawing" Target="../diagrams/drawing10.xml"/><Relationship Id="rId1" Type="http://schemas.openxmlformats.org/officeDocument/2006/relationships/slideLayout" Target="../slideLayouts/slideLayout7.xml"/><Relationship Id="rId6" Type="http://schemas.openxmlformats.org/officeDocument/2006/relationships/image" Target="../media/image8.png"/><Relationship Id="rId11" Type="http://schemas.microsoft.com/office/2007/relationships/diagramDrawing" Target="../diagrams/drawing9.xml"/><Relationship Id="rId5" Type="http://schemas.openxmlformats.org/officeDocument/2006/relationships/image" Target="../media/image7.png"/><Relationship Id="rId15" Type="http://schemas.openxmlformats.org/officeDocument/2006/relationships/diagramColors" Target="../diagrams/colors10.xml"/><Relationship Id="rId10" Type="http://schemas.openxmlformats.org/officeDocument/2006/relationships/diagramColors" Target="../diagrams/colors9.xml"/><Relationship Id="rId4" Type="http://schemas.openxmlformats.org/officeDocument/2006/relationships/image" Target="../media/image6.png"/><Relationship Id="rId9" Type="http://schemas.openxmlformats.org/officeDocument/2006/relationships/diagramQuickStyle" Target="../diagrams/quickStyle9.xml"/><Relationship Id="rId14" Type="http://schemas.openxmlformats.org/officeDocument/2006/relationships/diagramQuickStyle" Target="../diagrams/quickStyle10.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12.xml"/><Relationship Id="rId13" Type="http://schemas.openxmlformats.org/officeDocument/2006/relationships/image" Target="../media/image13.png"/><Relationship Id="rId3" Type="http://schemas.openxmlformats.org/officeDocument/2006/relationships/diagramLayout" Target="../diagrams/layout11.xml"/><Relationship Id="rId7" Type="http://schemas.openxmlformats.org/officeDocument/2006/relationships/image" Target="../media/image12.png"/><Relationship Id="rId12" Type="http://schemas.microsoft.com/office/2007/relationships/diagramDrawing" Target="../diagrams/drawing12.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11" Type="http://schemas.openxmlformats.org/officeDocument/2006/relationships/diagramColors" Target="../diagrams/colors12.xml"/><Relationship Id="rId5" Type="http://schemas.openxmlformats.org/officeDocument/2006/relationships/diagramColors" Target="../diagrams/colors11.xml"/><Relationship Id="rId15" Type="http://schemas.openxmlformats.org/officeDocument/2006/relationships/image" Target="../media/image15.png"/><Relationship Id="rId10" Type="http://schemas.openxmlformats.org/officeDocument/2006/relationships/diagramQuickStyle" Target="../diagrams/quickStyle12.xml"/><Relationship Id="rId4" Type="http://schemas.openxmlformats.org/officeDocument/2006/relationships/diagramQuickStyle" Target="../diagrams/quickStyle11.xml"/><Relationship Id="rId9" Type="http://schemas.openxmlformats.org/officeDocument/2006/relationships/diagramLayout" Target="../diagrams/layout12.xml"/><Relationship Id="rId1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15.xml"/><Relationship Id="rId13" Type="http://schemas.openxmlformats.org/officeDocument/2006/relationships/image" Target="../media/image17.png"/><Relationship Id="rId18" Type="http://schemas.openxmlformats.org/officeDocument/2006/relationships/image" Target="../media/image22.jpeg"/><Relationship Id="rId3" Type="http://schemas.openxmlformats.org/officeDocument/2006/relationships/diagramLayout" Target="../diagrams/layout14.xml"/><Relationship Id="rId7" Type="http://schemas.openxmlformats.org/officeDocument/2006/relationships/diagramData" Target="../diagrams/data15.xml"/><Relationship Id="rId12" Type="http://schemas.openxmlformats.org/officeDocument/2006/relationships/image" Target="../media/image16.jpeg"/><Relationship Id="rId17" Type="http://schemas.openxmlformats.org/officeDocument/2006/relationships/image" Target="../media/image21.jpeg"/><Relationship Id="rId2" Type="http://schemas.openxmlformats.org/officeDocument/2006/relationships/diagramData" Target="../diagrams/data14.xml"/><Relationship Id="rId16" Type="http://schemas.openxmlformats.org/officeDocument/2006/relationships/image" Target="../media/image20.jpeg"/><Relationship Id="rId1" Type="http://schemas.openxmlformats.org/officeDocument/2006/relationships/slideLayout" Target="../slideLayouts/slideLayout7.xml"/><Relationship Id="rId6" Type="http://schemas.microsoft.com/office/2007/relationships/diagramDrawing" Target="../diagrams/drawing14.xml"/><Relationship Id="rId11" Type="http://schemas.microsoft.com/office/2007/relationships/diagramDrawing" Target="../diagrams/drawing15.xml"/><Relationship Id="rId5" Type="http://schemas.openxmlformats.org/officeDocument/2006/relationships/diagramColors" Target="../diagrams/colors14.xml"/><Relationship Id="rId15" Type="http://schemas.openxmlformats.org/officeDocument/2006/relationships/image" Target="../media/image19.jpeg"/><Relationship Id="rId10" Type="http://schemas.openxmlformats.org/officeDocument/2006/relationships/diagramColors" Target="../diagrams/colors15.xml"/><Relationship Id="rId19" Type="http://schemas.openxmlformats.org/officeDocument/2006/relationships/image" Target="../media/image23.jpeg"/><Relationship Id="rId4" Type="http://schemas.openxmlformats.org/officeDocument/2006/relationships/diagramQuickStyle" Target="../diagrams/quickStyle14.xml"/><Relationship Id="rId9" Type="http://schemas.openxmlformats.org/officeDocument/2006/relationships/diagramQuickStyle" Target="../diagrams/quickStyle15.xml"/><Relationship Id="rId14" Type="http://schemas.openxmlformats.org/officeDocument/2006/relationships/image" Target="../media/image1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opkin.ru/wp-content/uploads/2019/04/33311.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3" name="Прямоугольник 2"/>
          <p:cNvSpPr/>
          <p:nvPr/>
        </p:nvSpPr>
        <p:spPr>
          <a:xfrm>
            <a:off x="2339752" y="1491630"/>
            <a:ext cx="4572000" cy="1477328"/>
          </a:xfrm>
          <a:prstGeom prst="rect">
            <a:avLst/>
          </a:prstGeom>
          <a:ln/>
        </p:spPr>
        <p:style>
          <a:lnRef idx="2">
            <a:schemeClr val="accent3"/>
          </a:lnRef>
          <a:fillRef idx="1">
            <a:schemeClr val="lt1"/>
          </a:fillRef>
          <a:effectRef idx="0">
            <a:schemeClr val="accent3"/>
          </a:effectRef>
          <a:fontRef idx="minor">
            <a:schemeClr val="dk1"/>
          </a:fontRef>
        </p:style>
        <p:txBody>
          <a:bodyPr>
            <a:spAutoFit/>
          </a:bodyPr>
          <a:lstStyle/>
          <a:p>
            <a:pPr algn="ctr"/>
            <a:endParaRPr lang="ru-RU" dirty="0" smtClean="0"/>
          </a:p>
          <a:p>
            <a:pPr algn="ctr"/>
            <a:r>
              <a:rPr lang="ru-RU" dirty="0" smtClean="0">
                <a:latin typeface="Arial Black" pitchFamily="34" charset="0"/>
              </a:rPr>
              <a:t>Государственная поддержка при организации сельского туризма (</a:t>
            </a:r>
            <a:r>
              <a:rPr lang="ru-RU" dirty="0" err="1" smtClean="0">
                <a:latin typeface="Arial Black" pitchFamily="34" charset="0"/>
              </a:rPr>
              <a:t>агротуризма</a:t>
            </a:r>
            <a:r>
              <a:rPr lang="ru-RU" dirty="0" smtClean="0">
                <a:latin typeface="Arial Black" pitchFamily="34" charset="0"/>
              </a:rPr>
              <a:t>)</a:t>
            </a:r>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179512" y="1203598"/>
            <a:ext cx="8856984" cy="3647152"/>
          </a:xfrm>
          <a:prstGeom prst="rect">
            <a:avLst/>
          </a:prstGeom>
        </p:spPr>
        <p:txBody>
          <a:bodyPr wrap="square">
            <a:spAutoFit/>
          </a:bodyPr>
          <a:lstStyle/>
          <a:p>
            <a:pPr algn="just"/>
            <a:r>
              <a:rPr lang="ru-RU" sz="1100" dirty="0" smtClean="0">
                <a:latin typeface="Times New Roman" pitchFamily="18" charset="0"/>
                <a:cs typeface="Times New Roman" pitchFamily="18" charset="0"/>
              </a:rPr>
              <a:t>16 июня 2021 года Государственной Думой принят </a:t>
            </a:r>
            <a:r>
              <a:rPr lang="ru-RU" sz="1100" i="1" dirty="0" smtClean="0">
                <a:latin typeface="Times New Roman" pitchFamily="18" charset="0"/>
                <a:cs typeface="Times New Roman" pitchFamily="18" charset="0"/>
              </a:rPr>
              <a:t>Федеральный закон от 02.07.2021 №318-ФЗ "О внесении изменений в Федеральный закон «Об основах туристской деятельности в Российской Федерации" и статью 7 Федерального закона "О развитии сельского хозяйства». </a:t>
            </a:r>
          </a:p>
          <a:p>
            <a:pPr algn="just"/>
            <a:r>
              <a:rPr lang="ru-RU" sz="1100" b="1" i="1" dirty="0" smtClean="0">
                <a:latin typeface="Times New Roman" pitchFamily="18" charset="0"/>
                <a:cs typeface="Times New Roman" pitchFamily="18" charset="0"/>
              </a:rPr>
              <a:t>Согласно закону вносятся следующие основные изменения:</a:t>
            </a:r>
          </a:p>
          <a:p>
            <a:pPr algn="just"/>
            <a:r>
              <a:rPr lang="ru-RU" sz="1100" u="sng" dirty="0" smtClean="0">
                <a:latin typeface="Times New Roman" pitchFamily="18" charset="0"/>
                <a:cs typeface="Times New Roman" pitchFamily="18" charset="0"/>
              </a:rPr>
              <a:t>1) Статью 1 Федерального закона от 24 ноября 1996 года №132-ФЗ «Об основах туристской деятельности в Российской Федерации» дополнить следующим понятием:</a:t>
            </a:r>
          </a:p>
          <a:p>
            <a:pPr algn="just"/>
            <a:r>
              <a:rPr lang="ru-RU" sz="1100" b="1" i="1" dirty="0" smtClean="0">
                <a:solidFill>
                  <a:srgbClr val="C00000"/>
                </a:solidFill>
                <a:latin typeface="Times New Roman" pitchFamily="18" charset="0"/>
                <a:cs typeface="Times New Roman" pitchFamily="18" charset="0"/>
              </a:rPr>
              <a:t>      «Сельский туризм – </a:t>
            </a:r>
            <a:r>
              <a:rPr lang="ru-RU" sz="1100" b="1" i="1" dirty="0" err="1" smtClean="0">
                <a:solidFill>
                  <a:srgbClr val="C00000"/>
                </a:solidFill>
                <a:latin typeface="Times New Roman" pitchFamily="18" charset="0"/>
                <a:cs typeface="Times New Roman" pitchFamily="18" charset="0"/>
              </a:rPr>
              <a:t>туризм</a:t>
            </a:r>
            <a:r>
              <a:rPr lang="ru-RU" sz="1100" b="1" i="1" dirty="0" smtClean="0">
                <a:solidFill>
                  <a:srgbClr val="C00000"/>
                </a:solidFill>
                <a:latin typeface="Times New Roman" pitchFamily="18" charset="0"/>
                <a:cs typeface="Times New Roman" pitchFamily="18" charset="0"/>
              </a:rPr>
              <a:t>, предусматривающий посещение сельской местности, малых городов с численностью населения до 30 тысяч человек, в целях отдыха, приобщения к традиционному укладу жизни, ознакомления с деятельностью сельскохозяйственных товаропроизводителей и (или) участия в сельскохозяйственных работах без извлечения материальной выгоды с возможностью предоставления услуг по временному размещению, организации досуга, экскурсионных и иных услуг. Деятельность по оказанию услуг в сфере сельского туризма осуществляется сельскохозяйственными товаропроизводителями в соответствии с требованиями, установленными Правительством Российской Федерации». </a:t>
            </a:r>
          </a:p>
          <a:p>
            <a:pPr algn="just"/>
            <a:r>
              <a:rPr lang="ru-RU" sz="1100" u="sng" dirty="0" smtClean="0">
                <a:latin typeface="Times New Roman" pitchFamily="18" charset="0"/>
                <a:cs typeface="Times New Roman" pitchFamily="18" charset="0"/>
              </a:rPr>
              <a:t>2) Часть 1 статьи 7 Федерального закона от 29 декабря 2006 года №264-ФЗ «О развитии сельского хозяйства» дополнить пунктом 15 следующего содержания:</a:t>
            </a:r>
          </a:p>
          <a:p>
            <a:pPr algn="just"/>
            <a:r>
              <a:rPr lang="ru-RU" sz="1100" dirty="0" smtClean="0">
                <a:latin typeface="Times New Roman" pitchFamily="18" charset="0"/>
                <a:cs typeface="Times New Roman" pitchFamily="18" charset="0"/>
              </a:rPr>
              <a:t>   </a:t>
            </a:r>
            <a:r>
              <a:rPr lang="ru-RU" sz="1100" b="1" i="1" dirty="0" smtClean="0">
                <a:solidFill>
                  <a:srgbClr val="C00000"/>
                </a:solidFill>
                <a:latin typeface="Times New Roman" pitchFamily="18" charset="0"/>
                <a:cs typeface="Times New Roman" pitchFamily="18" charset="0"/>
              </a:rPr>
              <a:t>  «15) поддержка и развитие сельского туризма.». </a:t>
            </a:r>
          </a:p>
          <a:p>
            <a:pPr algn="just"/>
            <a:r>
              <a:rPr lang="ru-RU" sz="1100" b="1" i="1" dirty="0" smtClean="0">
                <a:latin typeface="Times New Roman" pitchFamily="18" charset="0"/>
                <a:cs typeface="Times New Roman" pitchFamily="18" charset="0"/>
              </a:rPr>
              <a:t>Принятый Федеральный закон вступает в силу с 1 января 2022 года.</a:t>
            </a:r>
          </a:p>
          <a:p>
            <a:pPr algn="just"/>
            <a:endParaRPr lang="ru-RU" sz="1100" b="1" i="1" dirty="0" smtClean="0">
              <a:solidFill>
                <a:srgbClr val="C00000"/>
              </a:solidFill>
              <a:latin typeface="Times New Roman" pitchFamily="18" charset="0"/>
              <a:cs typeface="Times New Roman" pitchFamily="18" charset="0"/>
            </a:endParaRPr>
          </a:p>
          <a:p>
            <a:pPr algn="just"/>
            <a:endParaRPr lang="ru-RU" sz="1100" b="1" i="1" dirty="0" smtClean="0">
              <a:solidFill>
                <a:srgbClr val="C00000"/>
              </a:solidFill>
              <a:latin typeface="Times New Roman" pitchFamily="18" charset="0"/>
              <a:cs typeface="Times New Roman" pitchFamily="18" charset="0"/>
            </a:endParaRPr>
          </a:p>
          <a:p>
            <a:pPr algn="just"/>
            <a:endParaRPr lang="ru-RU" sz="1100" dirty="0" smtClean="0">
              <a:latin typeface="Times New Roman" pitchFamily="18" charset="0"/>
              <a:cs typeface="Times New Roman" pitchFamily="18" charset="0"/>
            </a:endParaRPr>
          </a:p>
          <a:p>
            <a:pPr algn="just"/>
            <a:endParaRPr lang="ru-RU" sz="1100" b="1" i="1" dirty="0" smtClean="0">
              <a:latin typeface="Times New Roman" pitchFamily="18" charset="0"/>
              <a:cs typeface="Times New Roman" pitchFamily="18" charset="0"/>
            </a:endParaRPr>
          </a:p>
          <a:p>
            <a:pPr algn="just"/>
            <a:endParaRPr lang="ru-RU" sz="1100" b="1" i="1" dirty="0" smtClean="0">
              <a:latin typeface="Times New Roman" pitchFamily="18" charset="0"/>
              <a:cs typeface="Times New Roman" pitchFamily="18" charset="0"/>
            </a:endParaRPr>
          </a:p>
          <a:p>
            <a:pPr algn="just"/>
            <a:endParaRPr lang="ru-RU" sz="1100" dirty="0" smtClean="0">
              <a:latin typeface="Times New Roman" pitchFamily="18" charset="0"/>
              <a:cs typeface="Times New Roman" pitchFamily="18" charset="0"/>
            </a:endParaRPr>
          </a:p>
        </p:txBody>
      </p:sp>
      <p:pic>
        <p:nvPicPr>
          <p:cNvPr id="14338" name="Picture 2" descr="https://i1.wp.com/tksmi.ru/wp-content/uploads/2019/11/1.png?fit=800%2C522&amp;ssl=1"/>
          <p:cNvPicPr>
            <a:picLocks noChangeAspect="1" noChangeArrowheads="1"/>
          </p:cNvPicPr>
          <p:nvPr/>
        </p:nvPicPr>
        <p:blipFill>
          <a:blip r:embed="rId2" cstate="print"/>
          <a:srcRect/>
          <a:stretch>
            <a:fillRect/>
          </a:stretch>
        </p:blipFill>
        <p:spPr bwMode="auto">
          <a:xfrm>
            <a:off x="5796136" y="123478"/>
            <a:ext cx="1324434" cy="864096"/>
          </a:xfrm>
          <a:prstGeom prst="rect">
            <a:avLst/>
          </a:prstGeom>
          <a:noFill/>
        </p:spPr>
      </p:pic>
      <p:sp>
        <p:nvSpPr>
          <p:cNvPr id="7" name="Прямоугольник 6"/>
          <p:cNvSpPr/>
          <p:nvPr/>
        </p:nvSpPr>
        <p:spPr>
          <a:xfrm>
            <a:off x="251520" y="3867894"/>
            <a:ext cx="8784976" cy="938719"/>
          </a:xfrm>
          <a:prstGeom prst="rect">
            <a:avLst/>
          </a:prstGeom>
          <a:solidFill>
            <a:schemeClr val="accent1">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just"/>
            <a:r>
              <a:rPr lang="ru-RU" sz="1100" dirty="0" smtClean="0">
                <a:solidFill>
                  <a:prstClr val="black"/>
                </a:solidFill>
                <a:latin typeface="Times New Roman" pitchFamily="18" charset="0"/>
                <a:cs typeface="Times New Roman" pitchFamily="18" charset="0"/>
              </a:rPr>
              <a:t>В целях оказания государственной поддержки сельского туризма планируется дополнить Государственную программу развития сельского хозяйства и регулирования рынков сельскохозяйственной продукции, сырья и продовольствия, утверждённую Постановлением Правительства РФ от 14.07.2012 №717 (ред. от 30.08.2021) "О Государственной программе развития сельского хозяйства и регулирования рынков сельскохозяйственной продукции, сырья и продовольствия приложением №6, включающего Правила предоставления и распределения субсидий из федерального бюджета бюджетам субъектов Российской Федерации на развитие сельского туризма – «</a:t>
            </a:r>
            <a:r>
              <a:rPr lang="ru-RU" sz="1100" b="1" dirty="0" smtClean="0">
                <a:solidFill>
                  <a:prstClr val="black"/>
                </a:solidFill>
                <a:latin typeface="Times New Roman" pitchFamily="18" charset="0"/>
                <a:cs typeface="Times New Roman" pitchFamily="18" charset="0"/>
              </a:rPr>
              <a:t>грант «</a:t>
            </a:r>
            <a:r>
              <a:rPr lang="ru-RU" sz="1100" b="1" dirty="0" err="1" smtClean="0">
                <a:solidFill>
                  <a:prstClr val="black"/>
                </a:solidFill>
                <a:latin typeface="Times New Roman" pitchFamily="18" charset="0"/>
                <a:cs typeface="Times New Roman" pitchFamily="18" charset="0"/>
              </a:rPr>
              <a:t>Агротуризм</a:t>
            </a:r>
            <a:r>
              <a:rPr lang="ru-RU" sz="1100" b="1" dirty="0" smtClean="0">
                <a:solidFill>
                  <a:prstClr val="black"/>
                </a:solidFill>
                <a:latin typeface="Times New Roman" pitchFamily="18" charset="0"/>
                <a:cs typeface="Times New Roman" pitchFamily="18" charset="0"/>
              </a:rPr>
              <a:t>»</a:t>
            </a:r>
            <a:r>
              <a:rPr lang="ru-RU" sz="1100" dirty="0" smtClean="0">
                <a:solidFill>
                  <a:prstClr val="black"/>
                </a:solidFill>
                <a:latin typeface="Times New Roman" pitchFamily="18" charset="0"/>
                <a:cs typeface="Times New Roman" pitchFamily="18" charset="0"/>
              </a:rPr>
              <a:t> </a:t>
            </a:r>
            <a:endParaRPr lang="ru-RU" dirty="0"/>
          </a:p>
        </p:txBody>
      </p:sp>
      <p:sp>
        <p:nvSpPr>
          <p:cNvPr id="8" name="Прямоугольник 7"/>
          <p:cNvSpPr/>
          <p:nvPr/>
        </p:nvSpPr>
        <p:spPr>
          <a:xfrm>
            <a:off x="2843808" y="483518"/>
            <a:ext cx="2839239"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Законодательство</a:t>
            </a:r>
            <a:endParaRPr lang="ru-RU" sz="2000" dirty="0">
              <a:latin typeface="Arial Black"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043608" y="771550"/>
          <a:ext cx="7992888" cy="10772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2915816" y="195486"/>
            <a:ext cx="2909771"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Основные понятия</a:t>
            </a:r>
            <a:endParaRPr lang="ru-RU" sz="2000" dirty="0">
              <a:latin typeface="Arial Black" pitchFamily="34" charset="0"/>
            </a:endParaRPr>
          </a:p>
        </p:txBody>
      </p:sp>
      <p:graphicFrame>
        <p:nvGraphicFramePr>
          <p:cNvPr id="10" name="Схема 9"/>
          <p:cNvGraphicFramePr/>
          <p:nvPr/>
        </p:nvGraphicFramePr>
        <p:xfrm>
          <a:off x="611560" y="1131590"/>
          <a:ext cx="338554" cy="3693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5368" name="Picture 8" descr="https://png.pngtree.com/png-vector/20190930/ourlarge/pngtree-pointing-hand-gesture-icon-cartoon-style-png-image_1768007.jpg"/>
          <p:cNvPicPr>
            <a:picLocks noChangeAspect="1" noChangeArrowheads="1"/>
          </p:cNvPicPr>
          <p:nvPr/>
        </p:nvPicPr>
        <p:blipFill>
          <a:blip r:embed="rId12" cstate="print"/>
          <a:srcRect/>
          <a:stretch>
            <a:fillRect/>
          </a:stretch>
        </p:blipFill>
        <p:spPr bwMode="auto">
          <a:xfrm rot="20832018">
            <a:off x="72503" y="1111800"/>
            <a:ext cx="551761" cy="716410"/>
          </a:xfrm>
          <a:prstGeom prst="rect">
            <a:avLst/>
          </a:prstGeom>
          <a:noFill/>
        </p:spPr>
      </p:pic>
      <p:graphicFrame>
        <p:nvGraphicFramePr>
          <p:cNvPr id="13" name="Схема 12"/>
          <p:cNvGraphicFramePr/>
          <p:nvPr/>
        </p:nvGraphicFramePr>
        <p:xfrm>
          <a:off x="1043608" y="2067694"/>
          <a:ext cx="7992888" cy="233620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4" name="Схема 13"/>
          <p:cNvGraphicFramePr/>
          <p:nvPr/>
        </p:nvGraphicFramePr>
        <p:xfrm>
          <a:off x="611560" y="2931790"/>
          <a:ext cx="338554" cy="369332"/>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pic>
        <p:nvPicPr>
          <p:cNvPr id="15" name="Picture 8" descr="https://png.pngtree.com/png-vector/20190930/ourlarge/pngtree-pointing-hand-gesture-icon-cartoon-style-png-image_1768007.jpg"/>
          <p:cNvPicPr>
            <a:picLocks noChangeAspect="1" noChangeArrowheads="1"/>
          </p:cNvPicPr>
          <p:nvPr/>
        </p:nvPicPr>
        <p:blipFill>
          <a:blip r:embed="rId12" cstate="print"/>
          <a:srcRect/>
          <a:stretch>
            <a:fillRect/>
          </a:stretch>
        </p:blipFill>
        <p:spPr bwMode="auto">
          <a:xfrm rot="20832018">
            <a:off x="72503" y="2912000"/>
            <a:ext cx="551761" cy="716410"/>
          </a:xfrm>
          <a:prstGeom prst="rect">
            <a:avLst/>
          </a:prstGeom>
          <a:noFill/>
        </p:spPr>
      </p:pic>
      <p:sp>
        <p:nvSpPr>
          <p:cNvPr id="16" name="Прямоугольник 15"/>
          <p:cNvSpPr/>
          <p:nvPr/>
        </p:nvSpPr>
        <p:spPr>
          <a:xfrm>
            <a:off x="1331640" y="4443958"/>
            <a:ext cx="7416824" cy="900246"/>
          </a:xfrm>
          <a:prstGeom prst="rect">
            <a:avLst/>
          </a:prstGeom>
        </p:spPr>
        <p:txBody>
          <a:bodyPr wrap="square">
            <a:spAutoFit/>
          </a:bodyPr>
          <a:lstStyle/>
          <a:p>
            <a:pPr lvl="0" algn="just"/>
            <a:r>
              <a:rPr lang="ru-RU" sz="1050" i="1" dirty="0" smtClean="0">
                <a:latin typeface="Times New Roman" pitchFamily="18" charset="0"/>
                <a:cs typeface="Times New Roman" pitchFamily="18" charset="0"/>
              </a:rPr>
              <a:t>Перечень сельских территорий или на территорий сельских агломераций определяется высшим исполнительным органом государственной власти субъекта Российской Федерации или органом исполнительной власти субъекта Российской Федерации, уполномоченным высшим исполнительным органом государственной власти субъекта Российской Федерации.</a:t>
            </a:r>
          </a:p>
          <a:p>
            <a:pPr algn="just"/>
            <a:r>
              <a:rPr lang="ru-RU" sz="1050" i="1" dirty="0" smtClean="0">
                <a:latin typeface="Times New Roman" pitchFamily="18" charset="0"/>
                <a:cs typeface="Times New Roman" pitchFamily="18" charset="0"/>
              </a:rPr>
              <a:t/>
            </a:r>
            <a:br>
              <a:rPr lang="ru-RU" sz="1050" i="1" dirty="0" smtClean="0">
                <a:latin typeface="Times New Roman" pitchFamily="18" charset="0"/>
                <a:cs typeface="Times New Roman" pitchFamily="18" charset="0"/>
              </a:rPr>
            </a:br>
            <a:endParaRPr lang="ru-RU" sz="1050"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15816" y="195486"/>
            <a:ext cx="2909771"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Основные понятия</a:t>
            </a:r>
            <a:endParaRPr lang="ru-RU" sz="2000" dirty="0">
              <a:latin typeface="Arial Black" pitchFamily="34" charset="0"/>
            </a:endParaRPr>
          </a:p>
        </p:txBody>
      </p:sp>
      <p:graphicFrame>
        <p:nvGraphicFramePr>
          <p:cNvPr id="10" name="Схема 9"/>
          <p:cNvGraphicFramePr/>
          <p:nvPr/>
        </p:nvGraphicFramePr>
        <p:xfrm>
          <a:off x="611560" y="1131590"/>
          <a:ext cx="338554" cy="3693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368" name="Picture 8" descr="https://png.pngtree.com/png-vector/20190930/ourlarge/pngtree-pointing-hand-gesture-icon-cartoon-style-png-image_1768007.jpg"/>
          <p:cNvPicPr>
            <a:picLocks noChangeAspect="1" noChangeArrowheads="1"/>
          </p:cNvPicPr>
          <p:nvPr/>
        </p:nvPicPr>
        <p:blipFill>
          <a:blip r:embed="rId7" cstate="print"/>
          <a:srcRect/>
          <a:stretch>
            <a:fillRect/>
          </a:stretch>
        </p:blipFill>
        <p:spPr bwMode="auto">
          <a:xfrm rot="20832018">
            <a:off x="72503" y="1111800"/>
            <a:ext cx="551761" cy="716410"/>
          </a:xfrm>
          <a:prstGeom prst="rect">
            <a:avLst/>
          </a:prstGeom>
          <a:noFill/>
        </p:spPr>
      </p:pic>
      <p:graphicFrame>
        <p:nvGraphicFramePr>
          <p:cNvPr id="14" name="Схема 13"/>
          <p:cNvGraphicFramePr/>
          <p:nvPr/>
        </p:nvGraphicFramePr>
        <p:xfrm>
          <a:off x="611560" y="2139702"/>
          <a:ext cx="338554" cy="36933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5" name="Picture 8" descr="https://png.pngtree.com/png-vector/20190930/ourlarge/pngtree-pointing-hand-gesture-icon-cartoon-style-png-image_1768007.jpg"/>
          <p:cNvPicPr>
            <a:picLocks noChangeAspect="1" noChangeArrowheads="1"/>
          </p:cNvPicPr>
          <p:nvPr/>
        </p:nvPicPr>
        <p:blipFill>
          <a:blip r:embed="rId7" cstate="print"/>
          <a:srcRect/>
          <a:stretch>
            <a:fillRect/>
          </a:stretch>
        </p:blipFill>
        <p:spPr bwMode="auto">
          <a:xfrm rot="20832018">
            <a:off x="72503" y="2119911"/>
            <a:ext cx="551761" cy="716410"/>
          </a:xfrm>
          <a:prstGeom prst="rect">
            <a:avLst/>
          </a:prstGeom>
          <a:noFill/>
        </p:spPr>
      </p:pic>
      <p:graphicFrame>
        <p:nvGraphicFramePr>
          <p:cNvPr id="12" name="Схема 11"/>
          <p:cNvGraphicFramePr/>
          <p:nvPr>
            <p:extLst>
              <p:ext uri="{D42A27DB-BD31-4B8C-83A1-F6EECF244321}">
                <p14:modId xmlns="" xmlns:p14="http://schemas.microsoft.com/office/powerpoint/2010/main" val="2477711472"/>
              </p:ext>
            </p:extLst>
          </p:nvPr>
        </p:nvGraphicFramePr>
        <p:xfrm>
          <a:off x="1043608" y="771550"/>
          <a:ext cx="7920880" cy="10563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8" name="Схема 17"/>
          <p:cNvGraphicFramePr/>
          <p:nvPr>
            <p:extLst>
              <p:ext uri="{D42A27DB-BD31-4B8C-83A1-F6EECF244321}">
                <p14:modId xmlns="" xmlns:p14="http://schemas.microsoft.com/office/powerpoint/2010/main" val="1490895184"/>
              </p:ext>
            </p:extLst>
          </p:nvPr>
        </p:nvGraphicFramePr>
        <p:xfrm>
          <a:off x="1043608" y="1707654"/>
          <a:ext cx="7920880" cy="1383253"/>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
        <p:nvSpPr>
          <p:cNvPr id="19" name="Прямоугольник 18"/>
          <p:cNvSpPr/>
          <p:nvPr/>
        </p:nvSpPr>
        <p:spPr>
          <a:xfrm>
            <a:off x="1063599" y="3715153"/>
            <a:ext cx="2304256" cy="1277273"/>
          </a:xfrm>
          <a:prstGeom prst="rect">
            <a:avLst/>
          </a:prstGeom>
          <a:ln>
            <a:solidFill>
              <a:schemeClr val="tx2"/>
            </a:solidFill>
          </a:ln>
        </p:spPr>
        <p:txBody>
          <a:bodyPr wrap="square">
            <a:spAutoFit/>
          </a:bodyPr>
          <a:lstStyle/>
          <a:p>
            <a:pPr algn="ctr"/>
            <a:r>
              <a:rPr lang="ru-RU" sz="1100" i="1" dirty="0">
                <a:latin typeface="Times New Roman" panose="02020603050405020304" pitchFamily="18" charset="0"/>
                <a:cs typeface="Times New Roman" panose="02020603050405020304" pitchFamily="18" charset="0"/>
              </a:rPr>
              <a:t>З</a:t>
            </a:r>
            <a:r>
              <a:rPr lang="ru-RU" sz="1100" i="1" dirty="0" smtClean="0">
                <a:latin typeface="Times New Roman" panose="02020603050405020304" pitchFamily="18" charset="0"/>
                <a:cs typeface="Times New Roman" panose="02020603050405020304" pitchFamily="18" charset="0"/>
              </a:rPr>
              <a:t>атраты на реализацию проекта развития сельского туризма, предусмотренные в перечне затрат, финансовое обеспечение которых допускается осуществлять за счет средств гранта «</a:t>
            </a:r>
            <a:r>
              <a:rPr lang="ru-RU" sz="1100" i="1" dirty="0" err="1" smtClean="0">
                <a:latin typeface="Times New Roman" panose="02020603050405020304" pitchFamily="18" charset="0"/>
                <a:cs typeface="Times New Roman" panose="02020603050405020304" pitchFamily="18" charset="0"/>
              </a:rPr>
              <a:t>Агротуризм</a:t>
            </a:r>
            <a:r>
              <a:rPr lang="ru-RU" sz="1100" i="1" dirty="0" smtClean="0">
                <a:latin typeface="Times New Roman" panose="02020603050405020304" pitchFamily="18" charset="0"/>
                <a:cs typeface="Times New Roman" panose="02020603050405020304" pitchFamily="18" charset="0"/>
              </a:rPr>
              <a:t>». </a:t>
            </a:r>
            <a:endParaRPr lang="ru-RU" sz="1200" i="1" dirty="0">
              <a:latin typeface="Times New Roman" panose="02020603050405020304" pitchFamily="18" charset="0"/>
              <a:cs typeface="Times New Roman" panose="02020603050405020304" pitchFamily="18" charset="0"/>
            </a:endParaRPr>
          </a:p>
        </p:txBody>
      </p:sp>
      <p:sp>
        <p:nvSpPr>
          <p:cNvPr id="20" name="Прямоугольник 19"/>
          <p:cNvSpPr/>
          <p:nvPr/>
        </p:nvSpPr>
        <p:spPr>
          <a:xfrm>
            <a:off x="3952595" y="3715153"/>
            <a:ext cx="2184426" cy="1107996"/>
          </a:xfrm>
          <a:prstGeom prst="rect">
            <a:avLst/>
          </a:prstGeom>
          <a:ln>
            <a:solidFill>
              <a:schemeClr val="tx2"/>
            </a:solidFill>
          </a:ln>
        </p:spPr>
        <p:txBody>
          <a:bodyPr wrap="square">
            <a:spAutoFit/>
          </a:bodyPr>
          <a:lstStyle/>
          <a:p>
            <a:pPr algn="ctr"/>
            <a:r>
              <a:rPr lang="ru-RU" sz="1100" i="1" dirty="0" smtClean="0">
                <a:latin typeface="Times New Roman" panose="02020603050405020304" pitchFamily="18" charset="0"/>
                <a:cs typeface="Times New Roman" panose="02020603050405020304" pitchFamily="18" charset="0"/>
              </a:rPr>
              <a:t>Финансово-экономическое обоснование, предусматривающее срок окупаемости проекта развития сельского туризма не превышающий 5 лет. </a:t>
            </a:r>
            <a:endParaRPr lang="ru-RU" sz="1200" i="1" dirty="0"/>
          </a:p>
        </p:txBody>
      </p:sp>
      <p:sp>
        <p:nvSpPr>
          <p:cNvPr id="21" name="Прямоугольник 20"/>
          <p:cNvSpPr/>
          <p:nvPr/>
        </p:nvSpPr>
        <p:spPr>
          <a:xfrm>
            <a:off x="6660232" y="3715153"/>
            <a:ext cx="2304256" cy="1107996"/>
          </a:xfrm>
          <a:prstGeom prst="rect">
            <a:avLst/>
          </a:prstGeom>
          <a:ln>
            <a:solidFill>
              <a:schemeClr val="tx2"/>
            </a:solidFill>
          </a:ln>
        </p:spPr>
        <p:txBody>
          <a:bodyPr wrap="square">
            <a:spAutoFit/>
          </a:bodyPr>
          <a:lstStyle/>
          <a:p>
            <a:pPr algn="ctr"/>
            <a:r>
              <a:rPr lang="ru-RU" sz="1100" i="1" dirty="0">
                <a:latin typeface="Times New Roman" panose="02020603050405020304" pitchFamily="18" charset="0"/>
                <a:cs typeface="Times New Roman" panose="02020603050405020304" pitchFamily="18" charset="0"/>
              </a:rPr>
              <a:t>П</a:t>
            </a:r>
            <a:r>
              <a:rPr lang="ru-RU" sz="1100" i="1" dirty="0" smtClean="0">
                <a:latin typeface="Times New Roman" panose="02020603050405020304" pitchFamily="18" charset="0"/>
                <a:cs typeface="Times New Roman" panose="02020603050405020304" pitchFamily="18" charset="0"/>
              </a:rPr>
              <a:t>лановые показатели деятельности, обязательство по достижению</a:t>
            </a:r>
            <a:r>
              <a:rPr lang="ru-RU" sz="1100" i="1" dirty="0">
                <a:latin typeface="Times New Roman" panose="02020603050405020304" pitchFamily="18" charset="0"/>
                <a:cs typeface="Times New Roman" panose="02020603050405020304" pitchFamily="18" charset="0"/>
              </a:rPr>
              <a:t> </a:t>
            </a:r>
            <a:r>
              <a:rPr lang="ru-RU" sz="1100" i="1" dirty="0" smtClean="0">
                <a:latin typeface="Times New Roman" panose="02020603050405020304" pitchFamily="18" charset="0"/>
                <a:cs typeface="Times New Roman" panose="02020603050405020304" pitchFamily="18" charset="0"/>
              </a:rPr>
              <a:t>которых включается в соглашение о предоставлении гранта «</a:t>
            </a:r>
            <a:r>
              <a:rPr lang="ru-RU" sz="1100" i="1" dirty="0" err="1" smtClean="0">
                <a:latin typeface="Times New Roman" panose="02020603050405020304" pitchFamily="18" charset="0"/>
                <a:cs typeface="Times New Roman" panose="02020603050405020304" pitchFamily="18" charset="0"/>
              </a:rPr>
              <a:t>Агротуризм</a:t>
            </a:r>
            <a:r>
              <a:rPr lang="ru-RU" sz="1100" i="1" dirty="0" smtClean="0">
                <a:latin typeface="Times New Roman" panose="02020603050405020304" pitchFamily="18" charset="0"/>
                <a:cs typeface="Times New Roman" panose="02020603050405020304" pitchFamily="18" charset="0"/>
              </a:rPr>
              <a:t>»</a:t>
            </a:r>
            <a:br>
              <a:rPr lang="ru-RU" sz="1100" i="1" dirty="0" smtClean="0">
                <a:latin typeface="Times New Roman" panose="02020603050405020304" pitchFamily="18" charset="0"/>
                <a:cs typeface="Times New Roman" panose="02020603050405020304" pitchFamily="18" charset="0"/>
              </a:rPr>
            </a:br>
            <a:r>
              <a:rPr lang="ru-RU" sz="1100" i="1" dirty="0" smtClean="0">
                <a:latin typeface="Times New Roman" panose="02020603050405020304" pitchFamily="18" charset="0"/>
                <a:cs typeface="Times New Roman" panose="02020603050405020304" pitchFamily="18" charset="0"/>
              </a:rPr>
              <a:t>получателю средств. </a:t>
            </a:r>
            <a:endParaRPr lang="ru-RU" sz="1200" i="1" dirty="0"/>
          </a:p>
        </p:txBody>
      </p:sp>
      <p:sp>
        <p:nvSpPr>
          <p:cNvPr id="2" name="Стрелка вниз 1"/>
          <p:cNvSpPr/>
          <p:nvPr/>
        </p:nvSpPr>
        <p:spPr>
          <a:xfrm rot="3284788">
            <a:off x="2405864" y="3055656"/>
            <a:ext cx="288032" cy="687160"/>
          </a:xfrm>
          <a:prstGeom prst="down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ru-RU"/>
          </a:p>
        </p:txBody>
      </p:sp>
      <p:sp>
        <p:nvSpPr>
          <p:cNvPr id="16" name="Стрелка вниз 15"/>
          <p:cNvSpPr/>
          <p:nvPr/>
        </p:nvSpPr>
        <p:spPr>
          <a:xfrm>
            <a:off x="4952833" y="3147814"/>
            <a:ext cx="288032" cy="510432"/>
          </a:xfrm>
          <a:prstGeom prst="down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ru-RU"/>
          </a:p>
        </p:txBody>
      </p:sp>
      <p:sp>
        <p:nvSpPr>
          <p:cNvPr id="17" name="Стрелка вниз 16"/>
          <p:cNvSpPr/>
          <p:nvPr/>
        </p:nvSpPr>
        <p:spPr>
          <a:xfrm rot="18827194">
            <a:off x="7493787" y="3108287"/>
            <a:ext cx="288032" cy="624246"/>
          </a:xfrm>
          <a:prstGeom prst="down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63688" y="195486"/>
            <a:ext cx="5514651"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Плановые показатели деятельности</a:t>
            </a:r>
            <a:endParaRPr lang="ru-RU" sz="2000" dirty="0">
              <a:latin typeface="Arial Black" pitchFamily="34" charset="0"/>
            </a:endParaRPr>
          </a:p>
        </p:txBody>
      </p:sp>
      <p:graphicFrame>
        <p:nvGraphicFramePr>
          <p:cNvPr id="3" name="Таблица 2"/>
          <p:cNvGraphicFramePr>
            <a:graphicFrameLocks noGrp="1"/>
          </p:cNvGraphicFramePr>
          <p:nvPr>
            <p:extLst>
              <p:ext uri="{D42A27DB-BD31-4B8C-83A1-F6EECF244321}">
                <p14:modId xmlns="" xmlns:p14="http://schemas.microsoft.com/office/powerpoint/2010/main" val="3635055985"/>
              </p:ext>
            </p:extLst>
          </p:nvPr>
        </p:nvGraphicFramePr>
        <p:xfrm>
          <a:off x="467543" y="824424"/>
          <a:ext cx="4516417" cy="4206240"/>
        </p:xfrm>
        <a:graphic>
          <a:graphicData uri="http://schemas.openxmlformats.org/drawingml/2006/table">
            <a:tbl>
              <a:tblPr firstRow="1" bandRow="1">
                <a:tableStyleId>{5940675A-B579-460E-94D1-54222C63F5DA}</a:tableStyleId>
              </a:tblPr>
              <a:tblGrid>
                <a:gridCol w="4516417"/>
              </a:tblGrid>
              <a:tr h="370840">
                <a:tc>
                  <a:txBody>
                    <a:bodyPr/>
                    <a:lstStyle/>
                    <a:p>
                      <a:pPr algn="just"/>
                      <a:r>
                        <a:rPr lang="ru-RU" sz="1800" b="0" i="1" dirty="0" smtClean="0">
                          <a:latin typeface="Times New Roman" panose="02020603050405020304" pitchFamily="18" charset="0"/>
                          <a:cs typeface="Times New Roman" panose="02020603050405020304" pitchFamily="18" charset="0"/>
                        </a:rPr>
                        <a:t>1. Объем производства и реализации сельскохозяйственной продукции,  выраженный  в  натуральных  и  денежных  показателях </a:t>
                      </a:r>
                    </a:p>
                    <a:p>
                      <a:pPr algn="just"/>
                      <a:endParaRPr lang="ru-RU" sz="1800" b="0" i="1" dirty="0" smtClean="0">
                        <a:latin typeface="Times New Roman" panose="02020603050405020304" pitchFamily="18" charset="0"/>
                        <a:cs typeface="Times New Roman" panose="02020603050405020304" pitchFamily="18" charset="0"/>
                      </a:endParaRPr>
                    </a:p>
                  </a:txBody>
                  <a:tcPr>
                    <a:cell3D prstMaterial="dkEdge">
                      <a:bevel prst="coolSlant"/>
                      <a:lightRig rig="flood" dir="t"/>
                    </a:cell3D>
                    <a:solidFill>
                      <a:schemeClr val="accent5">
                        <a:lumMod val="20000"/>
                        <a:lumOff val="80000"/>
                      </a:schemeClr>
                    </a:solidFill>
                  </a:tcPr>
                </a:tc>
              </a:tr>
              <a:tr h="370840">
                <a:tc>
                  <a:txBody>
                    <a:bodyPr/>
                    <a:lstStyle/>
                    <a:p>
                      <a:pPr algn="just"/>
                      <a:r>
                        <a:rPr lang="ru-RU" sz="1800" b="0" i="1" dirty="0" smtClean="0">
                          <a:latin typeface="Times New Roman" panose="02020603050405020304" pitchFamily="18" charset="0"/>
                          <a:cs typeface="Times New Roman" panose="02020603050405020304" pitchFamily="18" charset="0"/>
                        </a:rPr>
                        <a:t>2. Объем дохода,  полученного  в  рамках  реализации  проекта  сельского  туризма</a:t>
                      </a:r>
                      <a:endParaRPr lang="ru-RU" sz="1800" b="0" i="1" dirty="0">
                        <a:latin typeface="Times New Roman" panose="02020603050405020304" pitchFamily="18" charset="0"/>
                        <a:cs typeface="Times New Roman" panose="02020603050405020304" pitchFamily="18" charset="0"/>
                      </a:endParaRPr>
                    </a:p>
                  </a:txBody>
                  <a:tcPr>
                    <a:cell3D prstMaterial="dkEdge">
                      <a:bevel prst="coolSlant"/>
                      <a:lightRig rig="flood" dir="t"/>
                    </a:cell3D>
                    <a:solidFill>
                      <a:schemeClr val="accent5">
                        <a:lumMod val="20000"/>
                        <a:lumOff val="80000"/>
                      </a:schemeClr>
                    </a:solidFill>
                  </a:tcPr>
                </a:tc>
              </a:tr>
              <a:tr h="370840">
                <a:tc>
                  <a:txBody>
                    <a:bodyPr/>
                    <a:lstStyle/>
                    <a:p>
                      <a:pPr algn="just"/>
                      <a:r>
                        <a:rPr lang="ru-RU" sz="1800" b="0" i="1" dirty="0" smtClean="0">
                          <a:latin typeface="Times New Roman" panose="02020603050405020304" pitchFamily="18" charset="0"/>
                          <a:cs typeface="Times New Roman" panose="02020603050405020304" pitchFamily="18" charset="0"/>
                        </a:rPr>
                        <a:t>3. Плановое  количество  туристов,  посетивших  объекты  сельского  туризма </a:t>
                      </a:r>
                      <a:r>
                        <a:rPr lang="ru-RU" sz="1800" b="0" i="1" baseline="0" dirty="0" smtClean="0">
                          <a:latin typeface="Times New Roman" panose="02020603050405020304" pitchFamily="18" charset="0"/>
                          <a:cs typeface="Times New Roman" panose="02020603050405020304" pitchFamily="18" charset="0"/>
                        </a:rPr>
                        <a:t> </a:t>
                      </a:r>
                      <a:r>
                        <a:rPr lang="ru-RU" sz="1800" b="0" i="1" dirty="0" smtClean="0">
                          <a:latin typeface="Times New Roman" panose="02020603050405020304" pitchFamily="18" charset="0"/>
                          <a:cs typeface="Times New Roman" panose="02020603050405020304" pitchFamily="18" charset="0"/>
                        </a:rPr>
                        <a:t>сельскохозяйственных</a:t>
                      </a:r>
                      <a:r>
                        <a:rPr lang="ru-RU" sz="1800" b="0" i="1" baseline="0" dirty="0" smtClean="0">
                          <a:latin typeface="Times New Roman" panose="02020603050405020304" pitchFamily="18" charset="0"/>
                          <a:cs typeface="Times New Roman" panose="02020603050405020304" pitchFamily="18" charset="0"/>
                        </a:rPr>
                        <a:t> </a:t>
                      </a:r>
                      <a:r>
                        <a:rPr lang="ru-RU" sz="1800" b="0" i="1" dirty="0" smtClean="0">
                          <a:latin typeface="Times New Roman" panose="02020603050405020304" pitchFamily="18" charset="0"/>
                          <a:cs typeface="Times New Roman" panose="02020603050405020304" pitchFamily="18" charset="0"/>
                        </a:rPr>
                        <a:t>товаропроизводителей,  получивших  грант </a:t>
                      </a:r>
                      <a:r>
                        <a:rPr lang="ru-RU" sz="1800" b="0" i="1" baseline="0" dirty="0" smtClean="0">
                          <a:latin typeface="Times New Roman" panose="02020603050405020304" pitchFamily="18" charset="0"/>
                          <a:cs typeface="Times New Roman" panose="02020603050405020304" pitchFamily="18" charset="0"/>
                        </a:rPr>
                        <a:t> </a:t>
                      </a:r>
                      <a:r>
                        <a:rPr lang="ru-RU" sz="1800" b="0" i="1" dirty="0" smtClean="0">
                          <a:latin typeface="Times New Roman" panose="02020603050405020304" pitchFamily="18" charset="0"/>
                          <a:cs typeface="Times New Roman" panose="02020603050405020304" pitchFamily="18" charset="0"/>
                        </a:rPr>
                        <a:t>«</a:t>
                      </a:r>
                      <a:r>
                        <a:rPr lang="ru-RU" sz="1800" b="0" i="1" dirty="0" err="1" smtClean="0">
                          <a:latin typeface="Times New Roman" panose="02020603050405020304" pitchFamily="18" charset="0"/>
                          <a:cs typeface="Times New Roman" panose="02020603050405020304" pitchFamily="18" charset="0"/>
                        </a:rPr>
                        <a:t>Агротуризм</a:t>
                      </a:r>
                      <a:r>
                        <a:rPr lang="ru-RU" sz="1800" b="0" i="1" dirty="0" smtClean="0">
                          <a:latin typeface="Times New Roman" panose="02020603050405020304" pitchFamily="18" charset="0"/>
                          <a:cs typeface="Times New Roman" panose="02020603050405020304" pitchFamily="18" charset="0"/>
                        </a:rPr>
                        <a:t>» </a:t>
                      </a:r>
                      <a:endParaRPr lang="ru-RU" sz="1800" b="0" i="1" dirty="0">
                        <a:latin typeface="Times New Roman" panose="02020603050405020304" pitchFamily="18" charset="0"/>
                        <a:cs typeface="Times New Roman" panose="02020603050405020304" pitchFamily="18" charset="0"/>
                      </a:endParaRPr>
                    </a:p>
                  </a:txBody>
                  <a:tcPr>
                    <a:cell3D prstMaterial="dkEdge">
                      <a:bevel prst="coolSlant"/>
                      <a:lightRig rig="flood" dir="t"/>
                    </a:cell3D>
                    <a:solidFill>
                      <a:schemeClr val="accent5">
                        <a:lumMod val="20000"/>
                        <a:lumOff val="80000"/>
                      </a:schemeClr>
                    </a:solidFill>
                  </a:tcPr>
                </a:tc>
              </a:tr>
              <a:tr h="370840">
                <a:tc>
                  <a:txBody>
                    <a:bodyPr/>
                    <a:lstStyle/>
                    <a:p>
                      <a:pPr algn="just"/>
                      <a:r>
                        <a:rPr lang="ru-RU" sz="1800" b="0" i="1" dirty="0" smtClean="0">
                          <a:latin typeface="Times New Roman" panose="02020603050405020304" pitchFamily="18" charset="0"/>
                          <a:cs typeface="Times New Roman" panose="02020603050405020304" pitchFamily="18" charset="0"/>
                        </a:rPr>
                        <a:t>4. Иные  показатели,  предусмотренные  проектом  развития сельского  туризма.</a:t>
                      </a:r>
                    </a:p>
                  </a:txBody>
                  <a:tcPr>
                    <a:cell3D prstMaterial="dkEdge">
                      <a:bevel prst="coolSlant"/>
                      <a:lightRig rig="flood" dir="t"/>
                    </a:cell3D>
                    <a:solidFill>
                      <a:schemeClr val="accent5">
                        <a:lumMod val="20000"/>
                        <a:lumOff val="80000"/>
                      </a:schemeClr>
                    </a:solidFill>
                  </a:tcPr>
                </a:tc>
              </a:tr>
            </a:tbl>
          </a:graphicData>
        </a:graphic>
      </p:graphicFrame>
      <p:pic>
        <p:nvPicPr>
          <p:cNvPr id="4" name="Рисунок 3"/>
          <p:cNvPicPr>
            <a:picLocks noChangeAspect="1"/>
          </p:cNvPicPr>
          <p:nvPr/>
        </p:nvPicPr>
        <p:blipFill>
          <a:blip r:embed="rId2" cstate="print"/>
          <a:stretch>
            <a:fillRect/>
          </a:stretch>
        </p:blipFill>
        <p:spPr>
          <a:xfrm>
            <a:off x="5003710" y="848540"/>
            <a:ext cx="1525133" cy="720080"/>
          </a:xfrm>
          <a:prstGeom prst="rect">
            <a:avLst/>
          </a:prstGeom>
        </p:spPr>
      </p:pic>
      <p:sp>
        <p:nvSpPr>
          <p:cNvPr id="5" name="Прямоугольник 4"/>
          <p:cNvSpPr/>
          <p:nvPr/>
        </p:nvSpPr>
        <p:spPr>
          <a:xfrm>
            <a:off x="6636195" y="845405"/>
            <a:ext cx="710451" cy="261610"/>
          </a:xfrm>
          <a:prstGeom prst="rect">
            <a:avLst/>
          </a:prstGeom>
        </p:spPr>
        <p:txBody>
          <a:bodyPr wrap="none">
            <a:spAutoFit/>
          </a:bodyPr>
          <a:lstStyle/>
          <a:p>
            <a:r>
              <a:rPr lang="ru-RU" sz="1050" b="1" dirty="0">
                <a:latin typeface="Arial Black" panose="020B0A04020102020204" pitchFamily="34" charset="0"/>
              </a:rPr>
              <a:t>4200 л</a:t>
            </a:r>
          </a:p>
        </p:txBody>
      </p:sp>
      <p:sp>
        <p:nvSpPr>
          <p:cNvPr id="7" name="Прямоугольник 6"/>
          <p:cNvSpPr/>
          <p:nvPr/>
        </p:nvSpPr>
        <p:spPr>
          <a:xfrm>
            <a:off x="6576824" y="1210767"/>
            <a:ext cx="848309" cy="253916"/>
          </a:xfrm>
          <a:prstGeom prst="rect">
            <a:avLst/>
          </a:prstGeom>
        </p:spPr>
        <p:txBody>
          <a:bodyPr wrap="none">
            <a:spAutoFit/>
          </a:bodyPr>
          <a:lstStyle/>
          <a:p>
            <a:pPr lvl="0"/>
            <a:r>
              <a:rPr lang="ru-RU" sz="1050" b="1" dirty="0" smtClean="0">
                <a:solidFill>
                  <a:prstClr val="black"/>
                </a:solidFill>
                <a:latin typeface="Arial Black" panose="020B0A04020102020204" pitchFamily="34" charset="0"/>
              </a:rPr>
              <a:t>25 руб.</a:t>
            </a:r>
            <a:r>
              <a:rPr lang="en-US" sz="1050" b="1" dirty="0" smtClean="0">
                <a:solidFill>
                  <a:prstClr val="black"/>
                </a:solidFill>
                <a:latin typeface="Arial Black" panose="020B0A04020102020204" pitchFamily="34" charset="0"/>
              </a:rPr>
              <a:t>/</a:t>
            </a:r>
            <a:r>
              <a:rPr lang="ru-RU" sz="1050" b="1" dirty="0" smtClean="0">
                <a:solidFill>
                  <a:prstClr val="black"/>
                </a:solidFill>
                <a:latin typeface="Arial Black" panose="020B0A04020102020204" pitchFamily="34" charset="0"/>
              </a:rPr>
              <a:t>л</a:t>
            </a:r>
            <a:endParaRPr lang="ru-RU" sz="1050" b="1" dirty="0">
              <a:solidFill>
                <a:prstClr val="black"/>
              </a:solidFill>
              <a:latin typeface="Arial Black" panose="020B0A04020102020204" pitchFamily="34" charset="0"/>
            </a:endParaRPr>
          </a:p>
        </p:txBody>
      </p:sp>
      <p:pic>
        <p:nvPicPr>
          <p:cNvPr id="8" name="Рисунок 7"/>
          <p:cNvPicPr>
            <a:picLocks noChangeAspect="1"/>
          </p:cNvPicPr>
          <p:nvPr/>
        </p:nvPicPr>
        <p:blipFill>
          <a:blip r:embed="rId3" cstate="print"/>
          <a:stretch>
            <a:fillRect/>
          </a:stretch>
        </p:blipFill>
        <p:spPr>
          <a:xfrm>
            <a:off x="7400546" y="646705"/>
            <a:ext cx="1081494" cy="907289"/>
          </a:xfrm>
          <a:prstGeom prst="rect">
            <a:avLst/>
          </a:prstGeom>
        </p:spPr>
      </p:pic>
      <p:sp>
        <p:nvSpPr>
          <p:cNvPr id="9" name="Стрелка вправо 8"/>
          <p:cNvSpPr/>
          <p:nvPr/>
        </p:nvSpPr>
        <p:spPr>
          <a:xfrm>
            <a:off x="6552095" y="1045489"/>
            <a:ext cx="852884" cy="202376"/>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ru-RU"/>
          </a:p>
        </p:txBody>
      </p:sp>
      <p:cxnSp>
        <p:nvCxnSpPr>
          <p:cNvPr id="11" name="Скругленная соединительная линия 10"/>
          <p:cNvCxnSpPr>
            <a:stCxn id="8" idx="2"/>
            <a:endCxn id="4" idx="2"/>
          </p:cNvCxnSpPr>
          <p:nvPr/>
        </p:nvCxnSpPr>
        <p:spPr>
          <a:xfrm rot="5400000">
            <a:off x="6846472" y="473799"/>
            <a:ext cx="14626" cy="2175016"/>
          </a:xfrm>
          <a:prstGeom prst="curvedConnector3">
            <a:avLst>
              <a:gd name="adj1" fmla="val 2424074"/>
            </a:avLst>
          </a:prstGeom>
          <a:ln>
            <a:tailEnd type="triangle"/>
          </a:ln>
        </p:spPr>
        <p:style>
          <a:lnRef idx="1">
            <a:schemeClr val="accent1"/>
          </a:lnRef>
          <a:fillRef idx="0">
            <a:schemeClr val="accent1"/>
          </a:fillRef>
          <a:effectRef idx="0">
            <a:schemeClr val="accent1"/>
          </a:effectRef>
          <a:fontRef idx="minor">
            <a:schemeClr val="tx1"/>
          </a:fontRef>
        </p:style>
      </p:cxnSp>
      <p:pic>
        <p:nvPicPr>
          <p:cNvPr id="17" name="Рисунок 16"/>
          <p:cNvPicPr>
            <a:picLocks noChangeAspect="1"/>
          </p:cNvPicPr>
          <p:nvPr/>
        </p:nvPicPr>
        <p:blipFill>
          <a:blip r:embed="rId4" cstate="print"/>
          <a:stretch>
            <a:fillRect/>
          </a:stretch>
        </p:blipFill>
        <p:spPr>
          <a:xfrm>
            <a:off x="5030070" y="2312775"/>
            <a:ext cx="1248197" cy="875928"/>
          </a:xfrm>
          <a:prstGeom prst="rect">
            <a:avLst/>
          </a:prstGeom>
        </p:spPr>
      </p:pic>
      <p:pic>
        <p:nvPicPr>
          <p:cNvPr id="18" name="Рисунок 17"/>
          <p:cNvPicPr>
            <a:picLocks noChangeAspect="1"/>
          </p:cNvPicPr>
          <p:nvPr/>
        </p:nvPicPr>
        <p:blipFill>
          <a:blip r:embed="rId5" cstate="print"/>
          <a:stretch>
            <a:fillRect/>
          </a:stretch>
        </p:blipFill>
        <p:spPr>
          <a:xfrm>
            <a:off x="7202907" y="2535590"/>
            <a:ext cx="1643275" cy="653912"/>
          </a:xfrm>
          <a:prstGeom prst="rect">
            <a:avLst/>
          </a:prstGeom>
        </p:spPr>
      </p:pic>
      <p:sp>
        <p:nvSpPr>
          <p:cNvPr id="19" name="Прямоугольник 18"/>
          <p:cNvSpPr/>
          <p:nvPr/>
        </p:nvSpPr>
        <p:spPr>
          <a:xfrm>
            <a:off x="6382101" y="1653350"/>
            <a:ext cx="1119217" cy="253916"/>
          </a:xfrm>
          <a:prstGeom prst="rect">
            <a:avLst/>
          </a:prstGeom>
        </p:spPr>
        <p:txBody>
          <a:bodyPr wrap="none">
            <a:spAutoFit/>
          </a:bodyPr>
          <a:lstStyle/>
          <a:p>
            <a:pPr lvl="0"/>
            <a:r>
              <a:rPr lang="ru-RU" sz="1050" b="1" dirty="0" smtClean="0">
                <a:latin typeface="Arial Black" panose="020B0A04020102020204" pitchFamily="34" charset="0"/>
              </a:rPr>
              <a:t>105 000 руб.</a:t>
            </a:r>
            <a:endParaRPr lang="ru-RU" sz="1050" b="1" dirty="0">
              <a:latin typeface="Arial Black" panose="020B0A04020102020204" pitchFamily="34" charset="0"/>
            </a:endParaRPr>
          </a:p>
        </p:txBody>
      </p:sp>
      <p:sp>
        <p:nvSpPr>
          <p:cNvPr id="20" name="Прямоугольник 19"/>
          <p:cNvSpPr/>
          <p:nvPr/>
        </p:nvSpPr>
        <p:spPr>
          <a:xfrm>
            <a:off x="7568737" y="436969"/>
            <a:ext cx="933269" cy="253916"/>
          </a:xfrm>
          <a:prstGeom prst="rect">
            <a:avLst/>
          </a:prstGeom>
        </p:spPr>
        <p:txBody>
          <a:bodyPr wrap="none">
            <a:spAutoFit/>
          </a:bodyPr>
          <a:lstStyle/>
          <a:p>
            <a:pPr lvl="0"/>
            <a:r>
              <a:rPr lang="ru-RU" sz="1050" i="1" dirty="0" smtClean="0">
                <a:solidFill>
                  <a:prstClr val="black"/>
                </a:solidFill>
                <a:latin typeface="Times New Roman" panose="02020603050405020304" pitchFamily="18" charset="0"/>
                <a:cs typeface="Times New Roman" panose="02020603050405020304" pitchFamily="18" charset="0"/>
              </a:rPr>
              <a:t>Молокозавод</a:t>
            </a:r>
            <a:endParaRPr lang="ru-RU" sz="1050" i="1" dirty="0">
              <a:solidFill>
                <a:prstClr val="black"/>
              </a:solidFill>
              <a:latin typeface="Times New Roman" panose="02020603050405020304" pitchFamily="18" charset="0"/>
              <a:cs typeface="Times New Roman" panose="02020603050405020304" pitchFamily="18" charset="0"/>
            </a:endParaRPr>
          </a:p>
        </p:txBody>
      </p:sp>
      <p:sp>
        <p:nvSpPr>
          <p:cNvPr id="21" name="Прямоугольник 20"/>
          <p:cNvSpPr/>
          <p:nvPr/>
        </p:nvSpPr>
        <p:spPr>
          <a:xfrm>
            <a:off x="7420676" y="3110675"/>
            <a:ext cx="1276311" cy="253916"/>
          </a:xfrm>
          <a:prstGeom prst="rect">
            <a:avLst/>
          </a:prstGeom>
        </p:spPr>
        <p:txBody>
          <a:bodyPr wrap="none">
            <a:spAutoFit/>
          </a:bodyPr>
          <a:lstStyle/>
          <a:p>
            <a:pPr lvl="0"/>
            <a:r>
              <a:rPr lang="ru-RU" sz="1050" i="1" dirty="0" smtClean="0">
                <a:solidFill>
                  <a:prstClr val="black"/>
                </a:solidFill>
                <a:latin typeface="Times New Roman" panose="02020603050405020304" pitchFamily="18" charset="0"/>
                <a:cs typeface="Times New Roman" panose="02020603050405020304" pitchFamily="18" charset="0"/>
              </a:rPr>
              <a:t>Сельские туристы</a:t>
            </a:r>
            <a:endParaRPr lang="ru-RU" sz="1050" i="1" dirty="0">
              <a:solidFill>
                <a:prstClr val="black"/>
              </a:solidFill>
              <a:latin typeface="Times New Roman" panose="02020603050405020304" pitchFamily="18" charset="0"/>
              <a:cs typeface="Times New Roman" panose="02020603050405020304" pitchFamily="18" charset="0"/>
            </a:endParaRPr>
          </a:p>
        </p:txBody>
      </p:sp>
      <p:sp>
        <p:nvSpPr>
          <p:cNvPr id="22" name="Стрелка вправо 21"/>
          <p:cNvSpPr/>
          <p:nvPr/>
        </p:nvSpPr>
        <p:spPr>
          <a:xfrm rot="10800000">
            <a:off x="6254822" y="2704425"/>
            <a:ext cx="924488" cy="1832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p:cNvSpPr/>
          <p:nvPr/>
        </p:nvSpPr>
        <p:spPr>
          <a:xfrm>
            <a:off x="5976146" y="3067442"/>
            <a:ext cx="1481840" cy="577081"/>
          </a:xfrm>
          <a:prstGeom prst="rect">
            <a:avLst/>
          </a:prstGeom>
        </p:spPr>
        <p:txBody>
          <a:bodyPr wrap="square">
            <a:spAutoFit/>
          </a:bodyPr>
          <a:lstStyle/>
          <a:p>
            <a:pPr lvl="0"/>
            <a:r>
              <a:rPr lang="ru-RU" sz="1050" i="1" dirty="0" smtClean="0">
                <a:solidFill>
                  <a:prstClr val="black"/>
                </a:solidFill>
                <a:latin typeface="Times New Roman" panose="02020603050405020304" pitchFamily="18" charset="0"/>
                <a:cs typeface="Times New Roman" panose="02020603050405020304" pitchFamily="18" charset="0"/>
              </a:rPr>
              <a:t>Услуга по проживанию в сельских домиках</a:t>
            </a:r>
            <a:endParaRPr lang="ru-RU" sz="1050" i="1" dirty="0">
              <a:solidFill>
                <a:prstClr val="black"/>
              </a:solidFill>
              <a:latin typeface="Times New Roman" panose="02020603050405020304" pitchFamily="18" charset="0"/>
              <a:cs typeface="Times New Roman" panose="02020603050405020304" pitchFamily="18" charset="0"/>
            </a:endParaRPr>
          </a:p>
        </p:txBody>
      </p:sp>
      <p:cxnSp>
        <p:nvCxnSpPr>
          <p:cNvPr id="25" name="Скругленная соединительная линия 24"/>
          <p:cNvCxnSpPr>
            <a:stCxn id="18" idx="0"/>
            <a:endCxn id="17" idx="0"/>
          </p:cNvCxnSpPr>
          <p:nvPr/>
        </p:nvCxnSpPr>
        <p:spPr>
          <a:xfrm rot="16200000" flipV="1">
            <a:off x="6727950" y="1238995"/>
            <a:ext cx="222815" cy="2370376"/>
          </a:xfrm>
          <a:prstGeom prst="curvedConnector3">
            <a:avLst>
              <a:gd name="adj1" fmla="val 202596"/>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Прямоугольник 29"/>
          <p:cNvSpPr/>
          <p:nvPr/>
        </p:nvSpPr>
        <p:spPr>
          <a:xfrm>
            <a:off x="6437630" y="2099516"/>
            <a:ext cx="1029449" cy="253916"/>
          </a:xfrm>
          <a:prstGeom prst="rect">
            <a:avLst/>
          </a:prstGeom>
        </p:spPr>
        <p:txBody>
          <a:bodyPr wrap="none">
            <a:spAutoFit/>
          </a:bodyPr>
          <a:lstStyle/>
          <a:p>
            <a:pPr lvl="0"/>
            <a:r>
              <a:rPr lang="ru-RU" sz="1050" b="1" dirty="0">
                <a:solidFill>
                  <a:srgbClr val="C00000"/>
                </a:solidFill>
                <a:latin typeface="Arial Black" panose="020B0A04020102020204" pitchFamily="34" charset="0"/>
              </a:rPr>
              <a:t>4</a:t>
            </a:r>
            <a:r>
              <a:rPr lang="ru-RU" sz="1050" b="1" dirty="0" smtClean="0">
                <a:solidFill>
                  <a:srgbClr val="C00000"/>
                </a:solidFill>
                <a:latin typeface="Arial Black" panose="020B0A04020102020204" pitchFamily="34" charset="0"/>
              </a:rPr>
              <a:t>5 000 руб.</a:t>
            </a:r>
            <a:endParaRPr lang="ru-RU" sz="1050" b="1" dirty="0">
              <a:solidFill>
                <a:srgbClr val="C00000"/>
              </a:solidFill>
              <a:latin typeface="Arial Black" panose="020B0A04020102020204" pitchFamily="34" charset="0"/>
            </a:endParaRPr>
          </a:p>
        </p:txBody>
      </p:sp>
      <mc:AlternateContent xmlns:mc="http://schemas.openxmlformats.org/markup-compatibility/2006">
        <mc:Choice xmlns="" xmlns:a14="http://schemas.microsoft.com/office/drawing/2010/main" Requires="a14">
          <p:sp>
            <p:nvSpPr>
              <p:cNvPr id="31" name="TextBox 30"/>
              <p:cNvSpPr txBox="1"/>
              <p:nvPr/>
            </p:nvSpPr>
            <p:spPr>
              <a:xfrm>
                <a:off x="8546688" y="1780131"/>
                <a:ext cx="458459" cy="413126"/>
              </a:xfrm>
              <a:prstGeom prst="rect">
                <a:avLst/>
              </a:prstGeom>
            </p:spPr>
            <p:style>
              <a:lnRef idx="1">
                <a:schemeClr val="accent1"/>
              </a:lnRef>
              <a:fillRef idx="2">
                <a:schemeClr val="accent1"/>
              </a:fillRef>
              <a:effectRef idx="1">
                <a:schemeClr val="accent1"/>
              </a:effectRef>
              <a:fontRef idx="minor">
                <a:schemeClr val="dk1"/>
              </a:fontRef>
            </p:style>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4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ctrlPr>
                        </m:fPr>
                        <m:num>
                          <m:r>
                            <a:rPr lang="ru-RU" sz="14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70 %</m:t>
                          </m:r>
                        </m:num>
                        <m:den>
                          <m:r>
                            <a:rPr lang="ru-RU" sz="1400" i="1" smtClean="0">
                              <a:ln w="0"/>
                              <a:solidFill>
                                <a:schemeClr val="tx1"/>
                              </a:solidFill>
                              <a:effectLst>
                                <a:outerShdw blurRad="38100" dist="19050" dir="2700000" algn="tl" rotWithShape="0">
                                  <a:schemeClr val="dk1">
                                    <a:alpha val="40000"/>
                                  </a:schemeClr>
                                </a:outerShdw>
                              </a:effectLst>
                              <a:latin typeface="Cambria Math" panose="02040503050406030204" pitchFamily="18" charset="0"/>
                            </a:rPr>
                            <m:t>30 %</m:t>
                          </m:r>
                        </m:den>
                      </m:f>
                    </m:oMath>
                  </m:oMathPara>
                </a14:m>
                <a:endParaRPr lang="ru-RU" sz="1400" dirty="0">
                  <a:latin typeface="Arial Black" panose="020B0A04020102020204" pitchFamily="34" charset="0"/>
                </a:endParaRPr>
              </a:p>
            </p:txBody>
          </p:sp>
        </mc:Choice>
        <mc:Fallback>
          <p:sp>
            <p:nvSpPr>
              <p:cNvPr id="31" name="TextBox 30"/>
              <p:cNvSpPr txBox="1">
                <a:spLocks noRot="1" noChangeAspect="1" noMove="1" noResize="1" noEditPoints="1" noAdjustHandles="1" noChangeArrowheads="1" noChangeShapeType="1" noTextEdit="1"/>
              </p:cNvSpPr>
              <p:nvPr/>
            </p:nvSpPr>
            <p:spPr>
              <a:xfrm>
                <a:off x="8546688" y="1780131"/>
                <a:ext cx="458459" cy="413126"/>
              </a:xfrm>
              <a:prstGeom prst="rect">
                <a:avLst/>
              </a:prstGeom>
              <a:blipFill rotWithShape="0">
                <a:blip r:embed="rId6" cstate="print"/>
                <a:stretch>
                  <a:fillRect/>
                </a:stretch>
              </a:blipFill>
            </p:spPr>
            <p:txBody>
              <a:bodyPr/>
              <a:lstStyle/>
              <a:p>
                <a:r>
                  <a:rPr lang="ru-RU">
                    <a:noFill/>
                  </a:rPr>
                  <a:t> </a:t>
                </a:r>
              </a:p>
            </p:txBody>
          </p:sp>
        </mc:Fallback>
      </mc:AlternateContent>
      <p:sp>
        <p:nvSpPr>
          <p:cNvPr id="32" name="Прямоугольник 31"/>
          <p:cNvSpPr/>
          <p:nvPr/>
        </p:nvSpPr>
        <p:spPr>
          <a:xfrm>
            <a:off x="6990690" y="1871331"/>
            <a:ext cx="1297150" cy="253916"/>
          </a:xfrm>
          <a:prstGeom prst="rect">
            <a:avLst/>
          </a:prstGeom>
        </p:spPr>
        <p:txBody>
          <a:bodyPr wrap="none">
            <a:spAutoFit/>
          </a:bodyPr>
          <a:lstStyle/>
          <a:p>
            <a:pPr lvl="0"/>
            <a:r>
              <a:rPr lang="ru-RU" sz="1050" b="1" dirty="0" smtClean="0">
                <a:solidFill>
                  <a:srgbClr val="7030A0"/>
                </a:solidFill>
                <a:latin typeface="Arial Black" panose="020B0A04020102020204" pitchFamily="34" charset="0"/>
              </a:rPr>
              <a:t> = 150 000 руб.</a:t>
            </a:r>
            <a:endParaRPr lang="ru-RU" sz="1050" b="1" dirty="0">
              <a:solidFill>
                <a:srgbClr val="7030A0"/>
              </a:solidFill>
              <a:latin typeface="Arial Black" panose="020B0A04020102020204" pitchFamily="34" charset="0"/>
            </a:endParaRPr>
          </a:p>
        </p:txBody>
      </p:sp>
      <p:sp>
        <p:nvSpPr>
          <p:cNvPr id="36" name="Прямоугольник 35"/>
          <p:cNvSpPr/>
          <p:nvPr/>
        </p:nvSpPr>
        <p:spPr>
          <a:xfrm>
            <a:off x="6007846" y="1413326"/>
            <a:ext cx="743777" cy="415498"/>
          </a:xfrm>
          <a:prstGeom prst="rect">
            <a:avLst/>
          </a:prstGeom>
        </p:spPr>
        <p:txBody>
          <a:bodyPr wrap="square">
            <a:spAutoFit/>
          </a:bodyPr>
          <a:lstStyle/>
          <a:p>
            <a:pPr lvl="0"/>
            <a:r>
              <a:rPr lang="ru-RU" sz="1050" i="1" dirty="0" smtClean="0">
                <a:solidFill>
                  <a:prstClr val="black"/>
                </a:solidFill>
                <a:latin typeface="Times New Roman" panose="02020603050405020304" pitchFamily="18" charset="0"/>
                <a:cs typeface="Times New Roman" panose="02020603050405020304" pitchFamily="18" charset="0"/>
              </a:rPr>
              <a:t>Молоко сырое</a:t>
            </a:r>
            <a:endParaRPr lang="ru-RU" sz="1050" i="1" dirty="0">
              <a:solidFill>
                <a:prstClr val="black"/>
              </a:solidFill>
              <a:latin typeface="Times New Roman" panose="02020603050405020304" pitchFamily="18" charset="0"/>
              <a:cs typeface="Times New Roman" panose="02020603050405020304" pitchFamily="18" charset="0"/>
            </a:endParaRPr>
          </a:p>
        </p:txBody>
      </p:sp>
      <p:sp>
        <p:nvSpPr>
          <p:cNvPr id="37" name="Прямоугольник 36"/>
          <p:cNvSpPr/>
          <p:nvPr/>
        </p:nvSpPr>
        <p:spPr>
          <a:xfrm>
            <a:off x="6745791" y="1882816"/>
            <a:ext cx="317716" cy="253916"/>
          </a:xfrm>
          <a:prstGeom prst="rect">
            <a:avLst/>
          </a:prstGeom>
        </p:spPr>
        <p:txBody>
          <a:bodyPr wrap="none">
            <a:spAutoFit/>
          </a:bodyPr>
          <a:lstStyle/>
          <a:p>
            <a:pPr lvl="0"/>
            <a:r>
              <a:rPr lang="ru-RU" sz="1050" b="1" dirty="0" smtClean="0">
                <a:solidFill>
                  <a:srgbClr val="7030A0"/>
                </a:solidFill>
                <a:latin typeface="Arial Black" panose="020B0A04020102020204" pitchFamily="34" charset="0"/>
              </a:rPr>
              <a:t> +</a:t>
            </a:r>
            <a:endParaRPr lang="ru-RU" sz="1050" b="1" dirty="0">
              <a:solidFill>
                <a:srgbClr val="7030A0"/>
              </a:solidFill>
              <a:latin typeface="Arial Black" panose="020B0A04020102020204" pitchFamily="34" charset="0"/>
            </a:endParaRPr>
          </a:p>
        </p:txBody>
      </p:sp>
      <p:cxnSp>
        <p:nvCxnSpPr>
          <p:cNvPr id="39" name="Прямая со стрелкой 38"/>
          <p:cNvCxnSpPr>
            <a:stCxn id="32" idx="3"/>
            <a:endCxn id="31" idx="1"/>
          </p:cNvCxnSpPr>
          <p:nvPr/>
        </p:nvCxnSpPr>
        <p:spPr>
          <a:xfrm flipV="1">
            <a:off x="8287840" y="1986694"/>
            <a:ext cx="258848" cy="11595"/>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62" name="Стрелка вниз 61"/>
          <p:cNvSpPr/>
          <p:nvPr/>
        </p:nvSpPr>
        <p:spPr>
          <a:xfrm>
            <a:off x="8340929" y="3338964"/>
            <a:ext cx="315631" cy="432048"/>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
        <p:nvSpPr>
          <p:cNvPr id="63" name="Прямоугольник 62"/>
          <p:cNvSpPr/>
          <p:nvPr/>
        </p:nvSpPr>
        <p:spPr>
          <a:xfrm>
            <a:off x="8137162" y="3833426"/>
            <a:ext cx="729687" cy="253916"/>
          </a:xfrm>
          <a:prstGeom prst="rect">
            <a:avLst/>
          </a:prstGeom>
        </p:spPr>
        <p:txBody>
          <a:bodyPr wrap="none">
            <a:spAutoFit/>
          </a:bodyPr>
          <a:lstStyle/>
          <a:p>
            <a:pPr lvl="0"/>
            <a:r>
              <a:rPr lang="ru-RU" sz="1050" b="1" dirty="0">
                <a:solidFill>
                  <a:srgbClr val="C00000"/>
                </a:solidFill>
                <a:latin typeface="Arial Black" panose="020B0A04020102020204" pitchFamily="34" charset="0"/>
              </a:rPr>
              <a:t>4</a:t>
            </a:r>
            <a:r>
              <a:rPr lang="ru-RU" sz="1050" b="1" dirty="0" smtClean="0">
                <a:solidFill>
                  <a:srgbClr val="C00000"/>
                </a:solidFill>
                <a:latin typeface="Arial Black" panose="020B0A04020102020204" pitchFamily="34" charset="0"/>
              </a:rPr>
              <a:t>5 чел.</a:t>
            </a:r>
            <a:endParaRPr lang="ru-RU" sz="1050" b="1" dirty="0">
              <a:solidFill>
                <a:srgbClr val="C00000"/>
              </a:solidFill>
              <a:latin typeface="Arial Black" panose="020B0A04020102020204" pitchFamily="34" charset="0"/>
            </a:endParaRPr>
          </a:p>
        </p:txBody>
      </p:sp>
      <p:cxnSp>
        <p:nvCxnSpPr>
          <p:cNvPr id="65" name="Скругленная соединительная линия 64"/>
          <p:cNvCxnSpPr/>
          <p:nvPr/>
        </p:nvCxnSpPr>
        <p:spPr>
          <a:xfrm rot="10800000">
            <a:off x="6879114" y="2386598"/>
            <a:ext cx="1207249" cy="1606952"/>
          </a:xfrm>
          <a:prstGeom prst="curved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66" name="Прямоугольник 65"/>
          <p:cNvSpPr/>
          <p:nvPr/>
        </p:nvSpPr>
        <p:spPr>
          <a:xfrm>
            <a:off x="7205089" y="3372947"/>
            <a:ext cx="1252266" cy="253916"/>
          </a:xfrm>
          <a:prstGeom prst="rect">
            <a:avLst/>
          </a:prstGeom>
        </p:spPr>
        <p:txBody>
          <a:bodyPr wrap="none">
            <a:spAutoFit/>
          </a:bodyPr>
          <a:lstStyle/>
          <a:p>
            <a:pPr lvl="0"/>
            <a:r>
              <a:rPr lang="ru-RU" sz="1050" b="1" dirty="0" smtClean="0">
                <a:solidFill>
                  <a:srgbClr val="C00000"/>
                </a:solidFill>
                <a:latin typeface="Arial Black" panose="020B0A04020102020204" pitchFamily="34" charset="0"/>
              </a:rPr>
              <a:t>1000 руб.</a:t>
            </a:r>
            <a:r>
              <a:rPr lang="en-US" sz="1050" b="1" dirty="0" smtClean="0">
                <a:solidFill>
                  <a:srgbClr val="C00000"/>
                </a:solidFill>
                <a:latin typeface="Arial Black" panose="020B0A04020102020204" pitchFamily="34" charset="0"/>
              </a:rPr>
              <a:t>/</a:t>
            </a:r>
            <a:r>
              <a:rPr lang="ru-RU" sz="1050" b="1" dirty="0" smtClean="0">
                <a:solidFill>
                  <a:srgbClr val="C00000"/>
                </a:solidFill>
                <a:latin typeface="Arial Black" panose="020B0A04020102020204" pitchFamily="34" charset="0"/>
              </a:rPr>
              <a:t>чел.</a:t>
            </a:r>
            <a:endParaRPr lang="ru-RU" sz="1050" b="1" dirty="0">
              <a:solidFill>
                <a:srgbClr val="C00000"/>
              </a:solidFill>
              <a:latin typeface="Arial Black" panose="020B0A04020102020204" pitchFamily="34" charset="0"/>
            </a:endParaRPr>
          </a:p>
        </p:txBody>
      </p:sp>
      <p:sp>
        <p:nvSpPr>
          <p:cNvPr id="68" name="Прямоугольник 67"/>
          <p:cNvSpPr/>
          <p:nvPr/>
        </p:nvSpPr>
        <p:spPr>
          <a:xfrm>
            <a:off x="4930258" y="3833426"/>
            <a:ext cx="2159313" cy="253916"/>
          </a:xfrm>
          <a:prstGeom prst="rect">
            <a:avLst/>
          </a:prstGeom>
        </p:spPr>
        <p:txBody>
          <a:bodyPr wrap="square">
            <a:spAutoFit/>
          </a:bodyPr>
          <a:lstStyle/>
          <a:p>
            <a:pPr lvl="0"/>
            <a:r>
              <a:rPr lang="ru-RU" sz="1050" i="1" dirty="0" smtClean="0">
                <a:solidFill>
                  <a:prstClr val="black"/>
                </a:solidFill>
                <a:latin typeface="Times New Roman" panose="02020603050405020304" pitchFamily="18" charset="0"/>
                <a:cs typeface="Times New Roman" panose="02020603050405020304" pitchFamily="18" charset="0"/>
              </a:rPr>
              <a:t>Плановый   турпоток   в месяц</a:t>
            </a:r>
            <a:endParaRPr lang="ru-RU" sz="1050" i="1" dirty="0">
              <a:solidFill>
                <a:prstClr val="black"/>
              </a:solidFill>
              <a:latin typeface="Times New Roman" panose="02020603050405020304" pitchFamily="18" charset="0"/>
              <a:cs typeface="Times New Roman" panose="02020603050405020304" pitchFamily="18" charset="0"/>
            </a:endParaRPr>
          </a:p>
        </p:txBody>
      </p:sp>
      <p:sp>
        <p:nvSpPr>
          <p:cNvPr id="70" name="Стрелка вправо 69"/>
          <p:cNvSpPr/>
          <p:nvPr/>
        </p:nvSpPr>
        <p:spPr>
          <a:xfrm>
            <a:off x="6855516" y="3867110"/>
            <a:ext cx="808024" cy="1809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79" name="Прямая со стрелкой 78"/>
          <p:cNvCxnSpPr/>
          <p:nvPr/>
        </p:nvCxnSpPr>
        <p:spPr>
          <a:xfrm flipH="1" flipV="1">
            <a:off x="5628488" y="3186023"/>
            <a:ext cx="17924" cy="11871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1" name="Прямоугольник 80"/>
          <p:cNvSpPr/>
          <p:nvPr/>
        </p:nvSpPr>
        <p:spPr>
          <a:xfrm>
            <a:off x="4968488" y="4413393"/>
            <a:ext cx="1777303" cy="738664"/>
          </a:xfrm>
          <a:prstGeom prst="rect">
            <a:avLst/>
          </a:prstGeom>
        </p:spPr>
        <p:txBody>
          <a:bodyPr wrap="square">
            <a:spAutoFit/>
          </a:bodyPr>
          <a:lstStyle/>
          <a:p>
            <a:pPr lvl="0"/>
            <a:r>
              <a:rPr lang="ru-RU" sz="1050" i="1" dirty="0" smtClean="0">
                <a:solidFill>
                  <a:prstClr val="black"/>
                </a:solidFill>
                <a:latin typeface="Times New Roman" panose="02020603050405020304" pitchFamily="18" charset="0"/>
                <a:cs typeface="Times New Roman" panose="02020603050405020304" pitchFamily="18" charset="0"/>
              </a:rPr>
              <a:t>Обслуживание комплекса осуществляется за счёт 10 вновь созданных рабочих мест</a:t>
            </a:r>
            <a:endParaRPr lang="ru-RU" sz="1050" i="1" dirty="0">
              <a:solidFill>
                <a:prstClr val="black"/>
              </a:solidFill>
              <a:latin typeface="Times New Roman" panose="02020603050405020304" pitchFamily="18" charset="0"/>
              <a:cs typeface="Times New Roman" panose="02020603050405020304" pitchFamily="18" charset="0"/>
            </a:endParaRPr>
          </a:p>
        </p:txBody>
      </p:sp>
      <p:cxnSp>
        <p:nvCxnSpPr>
          <p:cNvPr id="84" name="Прямая со стрелкой 83"/>
          <p:cNvCxnSpPr/>
          <p:nvPr/>
        </p:nvCxnSpPr>
        <p:spPr>
          <a:xfrm flipH="1" flipV="1">
            <a:off x="5685430" y="3228114"/>
            <a:ext cx="1115647" cy="12441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5" name="Прямоугольник 84"/>
          <p:cNvSpPr/>
          <p:nvPr/>
        </p:nvSpPr>
        <p:spPr>
          <a:xfrm>
            <a:off x="6786118" y="4420038"/>
            <a:ext cx="1777303" cy="577081"/>
          </a:xfrm>
          <a:prstGeom prst="rect">
            <a:avLst/>
          </a:prstGeom>
        </p:spPr>
        <p:txBody>
          <a:bodyPr wrap="square">
            <a:spAutoFit/>
          </a:bodyPr>
          <a:lstStyle/>
          <a:p>
            <a:pPr lvl="0"/>
            <a:r>
              <a:rPr lang="ru-RU" sz="1050" i="1" dirty="0" smtClean="0">
                <a:solidFill>
                  <a:prstClr val="black"/>
                </a:solidFill>
                <a:latin typeface="Times New Roman" panose="02020603050405020304" pitchFamily="18" charset="0"/>
                <a:cs typeface="Times New Roman" panose="02020603050405020304" pitchFamily="18" charset="0"/>
              </a:rPr>
              <a:t>Созданы условия для людей с ограниченными возможностями</a:t>
            </a:r>
            <a:endParaRPr lang="ru-RU" sz="1050" i="1" dirty="0">
              <a:solidFill>
                <a:prstClr val="black"/>
              </a:solidFill>
              <a:latin typeface="Times New Roman" panose="02020603050405020304" pitchFamily="18" charset="0"/>
              <a:cs typeface="Times New Roman" panose="02020603050405020304" pitchFamily="18" charset="0"/>
            </a:endParaRPr>
          </a:p>
        </p:txBody>
      </p:sp>
      <p:graphicFrame>
        <p:nvGraphicFramePr>
          <p:cNvPr id="89" name="Схема 88"/>
          <p:cNvGraphicFramePr/>
          <p:nvPr>
            <p:extLst>
              <p:ext uri="{D42A27DB-BD31-4B8C-83A1-F6EECF244321}">
                <p14:modId xmlns="" xmlns:p14="http://schemas.microsoft.com/office/powerpoint/2010/main" val="2589280027"/>
              </p:ext>
            </p:extLst>
          </p:nvPr>
        </p:nvGraphicFramePr>
        <p:xfrm>
          <a:off x="5685430" y="4174393"/>
          <a:ext cx="274434" cy="25391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8" name="Схема 87"/>
          <p:cNvGraphicFramePr/>
          <p:nvPr>
            <p:extLst>
              <p:ext uri="{D42A27DB-BD31-4B8C-83A1-F6EECF244321}">
                <p14:modId xmlns="" xmlns:p14="http://schemas.microsoft.com/office/powerpoint/2010/main" val="927547181"/>
              </p:ext>
            </p:extLst>
          </p:nvPr>
        </p:nvGraphicFramePr>
        <p:xfrm>
          <a:off x="6815137" y="4179791"/>
          <a:ext cx="274434" cy="25391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91" name="Рисунок 90"/>
          <p:cNvPicPr>
            <a:picLocks noChangeAspect="1"/>
          </p:cNvPicPr>
          <p:nvPr/>
        </p:nvPicPr>
        <p:blipFill>
          <a:blip r:embed="rId17" cstate="print"/>
          <a:stretch>
            <a:fillRect/>
          </a:stretch>
        </p:blipFill>
        <p:spPr>
          <a:xfrm>
            <a:off x="77123" y="1309983"/>
            <a:ext cx="390420" cy="390420"/>
          </a:xfrm>
          <a:prstGeom prst="rect">
            <a:avLst/>
          </a:prstGeom>
        </p:spPr>
      </p:pic>
      <p:pic>
        <p:nvPicPr>
          <p:cNvPr id="92" name="Рисунок 91"/>
          <p:cNvPicPr>
            <a:picLocks noChangeAspect="1"/>
          </p:cNvPicPr>
          <p:nvPr/>
        </p:nvPicPr>
        <p:blipFill>
          <a:blip r:embed="rId17" cstate="print"/>
          <a:stretch>
            <a:fillRect/>
          </a:stretch>
        </p:blipFill>
        <p:spPr>
          <a:xfrm>
            <a:off x="54068" y="2405627"/>
            <a:ext cx="390420" cy="390420"/>
          </a:xfrm>
          <a:prstGeom prst="rect">
            <a:avLst/>
          </a:prstGeom>
        </p:spPr>
      </p:pic>
      <p:pic>
        <p:nvPicPr>
          <p:cNvPr id="93" name="Рисунок 92"/>
          <p:cNvPicPr>
            <a:picLocks noChangeAspect="1"/>
          </p:cNvPicPr>
          <p:nvPr/>
        </p:nvPicPr>
        <p:blipFill>
          <a:blip r:embed="rId17" cstate="print"/>
          <a:stretch>
            <a:fillRect/>
          </a:stretch>
        </p:blipFill>
        <p:spPr>
          <a:xfrm>
            <a:off x="54068" y="3387651"/>
            <a:ext cx="390420" cy="390420"/>
          </a:xfrm>
          <a:prstGeom prst="rect">
            <a:avLst/>
          </a:prstGeom>
        </p:spPr>
      </p:pic>
      <p:pic>
        <p:nvPicPr>
          <p:cNvPr id="94" name="Рисунок 93"/>
          <p:cNvPicPr>
            <a:picLocks noChangeAspect="1"/>
          </p:cNvPicPr>
          <p:nvPr/>
        </p:nvPicPr>
        <p:blipFill>
          <a:blip r:embed="rId17" cstate="print"/>
          <a:stretch>
            <a:fillRect/>
          </a:stretch>
        </p:blipFill>
        <p:spPr>
          <a:xfrm>
            <a:off x="54068" y="4513368"/>
            <a:ext cx="390420" cy="390420"/>
          </a:xfrm>
          <a:prstGeom prst="rect">
            <a:avLst/>
          </a:prstGeom>
        </p:spPr>
      </p:pic>
      <p:pic>
        <p:nvPicPr>
          <p:cNvPr id="96" name="Рисунок 95"/>
          <p:cNvPicPr>
            <a:picLocks noChangeAspect="1"/>
          </p:cNvPicPr>
          <p:nvPr/>
        </p:nvPicPr>
        <p:blipFill>
          <a:blip r:embed="rId18" cstate="print"/>
          <a:stretch>
            <a:fillRect/>
          </a:stretch>
        </p:blipFill>
        <p:spPr>
          <a:xfrm>
            <a:off x="-11376" y="-27662"/>
            <a:ext cx="852086" cy="852086"/>
          </a:xfrm>
          <a:prstGeom prst="rect">
            <a:avLst/>
          </a:prstGeom>
        </p:spPr>
      </p:pic>
      <p:cxnSp>
        <p:nvCxnSpPr>
          <p:cNvPr id="98" name="Прямая со стрелкой 97"/>
          <p:cNvCxnSpPr>
            <a:stCxn id="19" idx="3"/>
          </p:cNvCxnSpPr>
          <p:nvPr/>
        </p:nvCxnSpPr>
        <p:spPr>
          <a:xfrm>
            <a:off x="7501318" y="1780308"/>
            <a:ext cx="1020246" cy="7722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0" name="Прямая со стрелкой 99"/>
          <p:cNvCxnSpPr>
            <a:stCxn id="30" idx="3"/>
          </p:cNvCxnSpPr>
          <p:nvPr/>
        </p:nvCxnSpPr>
        <p:spPr>
          <a:xfrm flipV="1">
            <a:off x="7467079" y="2115850"/>
            <a:ext cx="1075871" cy="110624"/>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03" name="Прямоугольник 102"/>
          <p:cNvSpPr/>
          <p:nvPr/>
        </p:nvSpPr>
        <p:spPr>
          <a:xfrm>
            <a:off x="8133332" y="2183692"/>
            <a:ext cx="1285169" cy="415498"/>
          </a:xfrm>
          <a:prstGeom prst="rect">
            <a:avLst/>
          </a:prstGeom>
        </p:spPr>
        <p:txBody>
          <a:bodyPr wrap="square">
            <a:spAutoFit/>
          </a:bodyPr>
          <a:lstStyle/>
          <a:p>
            <a:pPr lvl="0" algn="ctr"/>
            <a:r>
              <a:rPr lang="ru-RU" sz="1050" b="1" i="1" dirty="0" smtClean="0">
                <a:solidFill>
                  <a:prstClr val="black"/>
                </a:solidFill>
                <a:latin typeface="Times New Roman" panose="02020603050405020304" pitchFamily="18" charset="0"/>
                <a:cs typeface="Times New Roman" panose="02020603050405020304" pitchFamily="18" charset="0"/>
              </a:rPr>
              <a:t>Пропорция выручки</a:t>
            </a:r>
            <a:endParaRPr lang="ru-RU" sz="1050" b="1" i="1" dirty="0">
              <a:solidFill>
                <a:prstClr val="black"/>
              </a:solidFill>
              <a:latin typeface="Times New Roman" panose="02020603050405020304" pitchFamily="18" charset="0"/>
              <a:cs typeface="Times New Roman" panose="02020603050405020304" pitchFamily="18" charset="0"/>
            </a:endParaRPr>
          </a:p>
        </p:txBody>
      </p:sp>
      <p:sp>
        <p:nvSpPr>
          <p:cNvPr id="115" name="Прямоугольник 114"/>
          <p:cNvSpPr/>
          <p:nvPr/>
        </p:nvSpPr>
        <p:spPr>
          <a:xfrm>
            <a:off x="4848455" y="1828824"/>
            <a:ext cx="1285169" cy="253916"/>
          </a:xfrm>
          <a:prstGeom prst="rect">
            <a:avLst/>
          </a:prstGeom>
        </p:spPr>
        <p:txBody>
          <a:bodyPr wrap="square">
            <a:spAutoFit/>
          </a:bodyPr>
          <a:lstStyle/>
          <a:p>
            <a:pPr lvl="0" algn="ctr"/>
            <a:r>
              <a:rPr lang="ru-RU" sz="1050" b="1" i="1" dirty="0" smtClean="0">
                <a:solidFill>
                  <a:prstClr val="black"/>
                </a:solidFill>
                <a:latin typeface="Times New Roman" panose="02020603050405020304" pitchFamily="18" charset="0"/>
                <a:cs typeface="Times New Roman" panose="02020603050405020304" pitchFamily="18" charset="0"/>
              </a:rPr>
              <a:t>Фермер</a:t>
            </a:r>
            <a:endParaRPr lang="ru-RU" sz="1050" b="1" i="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9160770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20">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1859382" y="274948"/>
            <a:ext cx="5161991"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Схема финансирования Проектов</a:t>
            </a:r>
            <a:endParaRPr lang="ru-RU" sz="2000" dirty="0">
              <a:latin typeface="Arial Black" pitchFamily="34" charset="0"/>
            </a:endParaRPr>
          </a:p>
        </p:txBody>
      </p:sp>
      <p:sp>
        <p:nvSpPr>
          <p:cNvPr id="3" name="Прямоугольник 2"/>
          <p:cNvSpPr/>
          <p:nvPr/>
        </p:nvSpPr>
        <p:spPr>
          <a:xfrm>
            <a:off x="2267744" y="710606"/>
            <a:ext cx="4248472" cy="504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b="1" dirty="0">
                <a:solidFill>
                  <a:srgbClr val="002060"/>
                </a:solidFill>
                <a:latin typeface="Arial" panose="020B0604020202020204" pitchFamily="34" charset="0"/>
                <a:cs typeface="Arial" panose="020B0604020202020204" pitchFamily="34" charset="0"/>
              </a:rPr>
              <a:t>Г</a:t>
            </a:r>
            <a:r>
              <a:rPr lang="ru-RU" sz="1400" b="1" dirty="0" smtClean="0">
                <a:solidFill>
                  <a:srgbClr val="002060"/>
                </a:solidFill>
                <a:latin typeface="Arial" panose="020B0604020202020204" pitchFamily="34" charset="0"/>
                <a:cs typeface="Arial" panose="020B0604020202020204" pitchFamily="34" charset="0"/>
              </a:rPr>
              <a:t>рант на реализацию проектов «</a:t>
            </a:r>
            <a:r>
              <a:rPr lang="ru-RU" sz="1400" b="1" dirty="0" err="1" smtClean="0">
                <a:solidFill>
                  <a:srgbClr val="002060"/>
                </a:solidFill>
                <a:latin typeface="Arial" panose="020B0604020202020204" pitchFamily="34" charset="0"/>
                <a:cs typeface="Arial" panose="020B0604020202020204" pitchFamily="34" charset="0"/>
              </a:rPr>
              <a:t>Агротуризм</a:t>
            </a:r>
            <a:r>
              <a:rPr lang="ru-RU" sz="1400" b="1" dirty="0" smtClean="0">
                <a:solidFill>
                  <a:srgbClr val="002060"/>
                </a:solidFill>
                <a:latin typeface="Arial" panose="020B0604020202020204" pitchFamily="34" charset="0"/>
                <a:cs typeface="Arial" panose="020B0604020202020204" pitchFamily="34" charset="0"/>
              </a:rPr>
              <a:t>»</a:t>
            </a:r>
            <a:endParaRPr lang="ru-RU" sz="1400" b="1" dirty="0">
              <a:solidFill>
                <a:srgbClr val="002060"/>
              </a:solidFill>
              <a:latin typeface="Arial" panose="020B0604020202020204" pitchFamily="34" charset="0"/>
              <a:cs typeface="Arial" panose="020B0604020202020204" pitchFamily="34" charset="0"/>
            </a:endParaRPr>
          </a:p>
        </p:txBody>
      </p:sp>
      <p:pic>
        <p:nvPicPr>
          <p:cNvPr id="4" name="Рисунок 3"/>
          <p:cNvPicPr>
            <a:picLocks noChangeAspect="1"/>
          </p:cNvPicPr>
          <p:nvPr/>
        </p:nvPicPr>
        <p:blipFill>
          <a:blip r:embed="rId2" cstate="print"/>
          <a:stretch>
            <a:fillRect/>
          </a:stretch>
        </p:blipFill>
        <p:spPr>
          <a:xfrm>
            <a:off x="1259632" y="1577822"/>
            <a:ext cx="5976664" cy="3587484"/>
          </a:xfrm>
          <a:prstGeom prst="rect">
            <a:avLst/>
          </a:prstGeom>
        </p:spPr>
      </p:pic>
      <p:sp>
        <p:nvSpPr>
          <p:cNvPr id="5" name="Прямоугольник 4"/>
          <p:cNvSpPr/>
          <p:nvPr/>
        </p:nvSpPr>
        <p:spPr>
          <a:xfrm>
            <a:off x="4139952" y="1347614"/>
            <a:ext cx="5112568" cy="938719"/>
          </a:xfrm>
          <a:prstGeom prst="rect">
            <a:avLst/>
          </a:prstGeom>
        </p:spPr>
        <p:txBody>
          <a:bodyPr wrap="square">
            <a:spAutoFit/>
          </a:bodyPr>
          <a:lstStyle/>
          <a:p>
            <a:pPr lvl="0" algn="ctr">
              <a:lnSpc>
                <a:spcPct val="125000"/>
              </a:lnSpc>
            </a:pPr>
            <a:r>
              <a:rPr lang="ru-RU" sz="1100" b="1" dirty="0">
                <a:solidFill>
                  <a:srgbClr val="C00000"/>
                </a:solidFill>
                <a:latin typeface="Arial" panose="020B0604020202020204" pitchFamily="34" charset="0"/>
                <a:cs typeface="Arial" panose="020B0604020202020204" pitchFamily="34" charset="0"/>
              </a:rPr>
              <a:t>3 млн рублей </a:t>
            </a:r>
            <a:r>
              <a:rPr lang="ru-RU" sz="1100" dirty="0">
                <a:solidFill>
                  <a:srgbClr val="002060"/>
                </a:solidFill>
                <a:latin typeface="Arial" panose="020B0604020202020204" pitchFamily="34" charset="0"/>
                <a:cs typeface="Arial" panose="020B0604020202020204" pitchFamily="34" charset="0"/>
              </a:rPr>
              <a:t>– если объем собств. средств = 10% стоимости проекта</a:t>
            </a:r>
          </a:p>
          <a:p>
            <a:pPr lvl="0" algn="ctr">
              <a:lnSpc>
                <a:spcPct val="125000"/>
              </a:lnSpc>
            </a:pPr>
            <a:r>
              <a:rPr lang="ru-RU" sz="1100" b="1" dirty="0">
                <a:solidFill>
                  <a:srgbClr val="C00000"/>
                </a:solidFill>
                <a:latin typeface="Arial" panose="020B0604020202020204" pitchFamily="34" charset="0"/>
                <a:cs typeface="Arial" panose="020B0604020202020204" pitchFamily="34" charset="0"/>
              </a:rPr>
              <a:t>5 млн рублей </a:t>
            </a:r>
            <a:r>
              <a:rPr lang="ru-RU" sz="1100" dirty="0">
                <a:solidFill>
                  <a:srgbClr val="002060"/>
                </a:solidFill>
                <a:latin typeface="Arial" panose="020B0604020202020204" pitchFamily="34" charset="0"/>
                <a:cs typeface="Arial" panose="020B0604020202020204" pitchFamily="34" charset="0"/>
              </a:rPr>
              <a:t>– если объем собств. средств = 15% стоимости проекта</a:t>
            </a:r>
          </a:p>
          <a:p>
            <a:pPr lvl="0" algn="ctr">
              <a:lnSpc>
                <a:spcPct val="125000"/>
              </a:lnSpc>
            </a:pPr>
            <a:r>
              <a:rPr lang="ru-RU" sz="1100" b="1" dirty="0">
                <a:solidFill>
                  <a:srgbClr val="C00000"/>
                </a:solidFill>
                <a:latin typeface="Arial" panose="020B0604020202020204" pitchFamily="34" charset="0"/>
                <a:cs typeface="Arial" panose="020B0604020202020204" pitchFamily="34" charset="0"/>
              </a:rPr>
              <a:t>8 млн рублей </a:t>
            </a:r>
            <a:r>
              <a:rPr lang="ru-RU" sz="1100" dirty="0">
                <a:solidFill>
                  <a:srgbClr val="002060"/>
                </a:solidFill>
                <a:latin typeface="Arial" panose="020B0604020202020204" pitchFamily="34" charset="0"/>
                <a:cs typeface="Arial" panose="020B0604020202020204" pitchFamily="34" charset="0"/>
              </a:rPr>
              <a:t>– если объем собств. средств = 20% стоимости проекта</a:t>
            </a:r>
          </a:p>
          <a:p>
            <a:pPr lvl="0" algn="ctr">
              <a:lnSpc>
                <a:spcPct val="125000"/>
              </a:lnSpc>
            </a:pPr>
            <a:r>
              <a:rPr lang="ru-RU" sz="1100" b="1" dirty="0">
                <a:solidFill>
                  <a:srgbClr val="C00000"/>
                </a:solidFill>
                <a:latin typeface="Arial" panose="020B0604020202020204" pitchFamily="34" charset="0"/>
                <a:cs typeface="Arial" panose="020B0604020202020204" pitchFamily="34" charset="0"/>
              </a:rPr>
              <a:t>10 млн рублей </a:t>
            </a:r>
            <a:r>
              <a:rPr lang="ru-RU" sz="1100" dirty="0">
                <a:solidFill>
                  <a:srgbClr val="002060"/>
                </a:solidFill>
                <a:latin typeface="Arial" panose="020B0604020202020204" pitchFamily="34" charset="0"/>
                <a:cs typeface="Arial" panose="020B0604020202020204" pitchFamily="34" charset="0"/>
              </a:rPr>
              <a:t>– если объем собств. средств = 25% стоимости проекта</a:t>
            </a:r>
          </a:p>
        </p:txBody>
      </p:sp>
      <p:sp>
        <p:nvSpPr>
          <p:cNvPr id="6" name="Прямоугольник 5"/>
          <p:cNvSpPr/>
          <p:nvPr/>
        </p:nvSpPr>
        <p:spPr>
          <a:xfrm>
            <a:off x="305780" y="3843213"/>
            <a:ext cx="2627784" cy="769441"/>
          </a:xfrm>
          <a:prstGeom prst="rect">
            <a:avLst/>
          </a:prstGeom>
        </p:spPr>
        <p:txBody>
          <a:bodyPr wrap="square">
            <a:spAutoFit/>
          </a:bodyPr>
          <a:lstStyle/>
          <a:p>
            <a:pPr algn="ctr"/>
            <a:r>
              <a:rPr lang="ru-RU" sz="1100" dirty="0" smtClean="0">
                <a:solidFill>
                  <a:srgbClr val="002060"/>
                </a:solidFill>
                <a:latin typeface="Arial" panose="020B0604020202020204" pitchFamily="34" charset="0"/>
                <a:ea typeface="Arial Unicode MS" panose="020B0604020202020204" pitchFamily="34" charset="-128"/>
                <a:cs typeface="Arial" panose="020B0604020202020204" pitchFamily="34" charset="0"/>
              </a:rPr>
              <a:t>А также привлечение дополнительных </a:t>
            </a:r>
            <a:r>
              <a:rPr lang="ru-RU" sz="1100" dirty="0">
                <a:solidFill>
                  <a:srgbClr val="002060"/>
                </a:solidFill>
                <a:latin typeface="Arial" panose="020B0604020202020204" pitchFamily="34" charset="0"/>
                <a:ea typeface="Arial Unicode MS" panose="020B0604020202020204" pitchFamily="34" charset="-128"/>
                <a:cs typeface="Arial" panose="020B0604020202020204" pitchFamily="34" charset="0"/>
              </a:rPr>
              <a:t>средств </a:t>
            </a:r>
            <a:r>
              <a:rPr lang="ru-RU" sz="1100" dirty="0" smtClean="0">
                <a:solidFill>
                  <a:srgbClr val="002060"/>
                </a:solidFill>
                <a:latin typeface="Arial" panose="020B0604020202020204" pitchFamily="34" charset="0"/>
                <a:ea typeface="Arial Unicode MS" panose="020B0604020202020204" pitchFamily="34" charset="-128"/>
                <a:cs typeface="Arial" panose="020B0604020202020204" pitchFamily="34" charset="0"/>
              </a:rPr>
              <a:t>из внебюджетных источников – </a:t>
            </a:r>
            <a:r>
              <a:rPr lang="ru-RU" sz="1100" b="1" dirty="0" smtClean="0">
                <a:solidFill>
                  <a:srgbClr val="C00000"/>
                </a:solidFill>
                <a:latin typeface="Arial" panose="020B0604020202020204" pitchFamily="34" charset="0"/>
                <a:ea typeface="Arial Unicode MS" panose="020B0604020202020204" pitchFamily="34" charset="-128"/>
                <a:cs typeface="Arial" panose="020B0604020202020204" pitchFamily="34" charset="0"/>
              </a:rPr>
              <a:t>сверх 25 % </a:t>
            </a:r>
            <a:r>
              <a:rPr lang="ru-RU" sz="1100" dirty="0" smtClean="0">
                <a:latin typeface="Arial" panose="020B0604020202020204" pitchFamily="34" charset="0"/>
                <a:ea typeface="Arial Unicode MS" panose="020B0604020202020204" pitchFamily="34" charset="-128"/>
                <a:cs typeface="Arial" panose="020B0604020202020204" pitchFamily="34" charset="0"/>
              </a:rPr>
              <a:t>(</a:t>
            </a:r>
            <a:r>
              <a:rPr lang="ru-RU" sz="1100" i="1" dirty="0" smtClean="0">
                <a:latin typeface="Arial" panose="020B0604020202020204" pitchFamily="34" charset="0"/>
                <a:ea typeface="Arial Unicode MS" panose="020B0604020202020204" pitchFamily="34" charset="-128"/>
                <a:cs typeface="Arial" panose="020B0604020202020204" pitchFamily="34" charset="0"/>
              </a:rPr>
              <a:t>дополнительные баллы</a:t>
            </a:r>
            <a:r>
              <a:rPr lang="ru-RU" sz="1100" dirty="0" smtClean="0">
                <a:latin typeface="Arial" panose="020B0604020202020204" pitchFamily="34" charset="0"/>
                <a:ea typeface="Arial Unicode MS" panose="020B0604020202020204" pitchFamily="34" charset="-128"/>
                <a:cs typeface="Arial" panose="020B0604020202020204" pitchFamily="34" charset="0"/>
              </a:rPr>
              <a:t>). </a:t>
            </a:r>
            <a:endParaRPr lang="ru-RU" sz="1100" dirty="0">
              <a:latin typeface="Arial" panose="020B0604020202020204" pitchFamily="34" charset="0"/>
              <a:ea typeface="Arial Unicode MS" panose="020B0604020202020204" pitchFamily="34" charset="-128"/>
              <a:cs typeface="Arial" panose="020B0604020202020204" pitchFamily="34" charset="0"/>
            </a:endParaRPr>
          </a:p>
        </p:txBody>
      </p:sp>
      <p:sp>
        <p:nvSpPr>
          <p:cNvPr id="7" name="Овал 6"/>
          <p:cNvSpPr/>
          <p:nvPr/>
        </p:nvSpPr>
        <p:spPr>
          <a:xfrm>
            <a:off x="3635896" y="2787582"/>
            <a:ext cx="1368152" cy="1440352"/>
          </a:xfrm>
          <a:prstGeom prst="ellipse">
            <a:avLst/>
          </a:prstGeom>
          <a:solidFill>
            <a:srgbClr val="44546A">
              <a:lumMod val="20000"/>
              <a:lumOff val="80000"/>
            </a:srgbClr>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ru-RU" sz="1200" b="0" i="0" u="none" strike="noStrike" kern="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Стоимость проекта</a:t>
            </a:r>
          </a:p>
        </p:txBody>
      </p:sp>
    </p:spTree>
    <p:extLst>
      <p:ext uri="{BB962C8B-B14F-4D97-AF65-F5344CB8AC3E}">
        <p14:creationId xmlns="" xmlns:p14="http://schemas.microsoft.com/office/powerpoint/2010/main" val="17921217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91680" y="267494"/>
            <a:ext cx="5485797"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Направления расходования средств</a:t>
            </a:r>
            <a:endParaRPr lang="ru-RU" sz="2000" dirty="0">
              <a:latin typeface="Arial Black" pitchFamily="34" charset="0"/>
            </a:endParaRPr>
          </a:p>
        </p:txBody>
      </p:sp>
      <p:sp>
        <p:nvSpPr>
          <p:cNvPr id="3" name="Прямоугольник 2"/>
          <p:cNvSpPr/>
          <p:nvPr/>
        </p:nvSpPr>
        <p:spPr>
          <a:xfrm>
            <a:off x="455769" y="1059582"/>
            <a:ext cx="4608512" cy="1815882"/>
          </a:xfrm>
          <a:prstGeom prst="rect">
            <a:avLst/>
          </a:prstGeom>
        </p:spPr>
        <p:txBody>
          <a:bodyPr wrap="square">
            <a:spAutoFit/>
          </a:bodyPr>
          <a:lstStyle/>
          <a:p>
            <a:pPr algn="just"/>
            <a:r>
              <a:rPr lang="ru-RU" sz="1400" dirty="0" smtClean="0">
                <a:latin typeface="Times New Roman" panose="02020603050405020304" pitchFamily="18" charset="0"/>
                <a:cs typeface="Times New Roman" panose="02020603050405020304" pitchFamily="18" charset="0"/>
              </a:rPr>
              <a:t>         </a:t>
            </a:r>
            <a:r>
              <a:rPr lang="ru-RU" sz="1600" dirty="0" smtClean="0">
                <a:latin typeface="Times New Roman" panose="02020603050405020304" pitchFamily="18" charset="0"/>
                <a:cs typeface="Times New Roman" panose="02020603050405020304" pitchFamily="18" charset="0"/>
              </a:rPr>
              <a:t>Приобретение</a:t>
            </a:r>
            <a:r>
              <a:rPr lang="ru-RU" sz="1600" dirty="0">
                <a:latin typeface="Times New Roman" panose="02020603050405020304" pitchFamily="18" charset="0"/>
                <a:cs typeface="Times New Roman" panose="02020603050405020304" pitchFamily="18" charset="0"/>
              </a:rPr>
              <a:t>,  </a:t>
            </a:r>
            <a:r>
              <a:rPr lang="ru-RU" sz="1600" dirty="0" smtClean="0">
                <a:latin typeface="Times New Roman" panose="02020603050405020304" pitchFamily="18" charset="0"/>
                <a:cs typeface="Times New Roman" panose="02020603050405020304" pitchFamily="18" charset="0"/>
              </a:rPr>
              <a:t>строительство, модернизацию  </a:t>
            </a:r>
            <a:r>
              <a:rPr lang="ru-RU" sz="1600" dirty="0">
                <a:latin typeface="Times New Roman" panose="02020603050405020304" pitchFamily="18" charset="0"/>
                <a:cs typeface="Times New Roman" panose="02020603050405020304" pitchFamily="18" charset="0"/>
              </a:rPr>
              <a:t>или  реконструкцию </a:t>
            </a:r>
            <a:r>
              <a:rPr lang="ru-RU" sz="1600" dirty="0" smtClean="0">
                <a:latin typeface="Times New Roman" panose="02020603050405020304" pitchFamily="18" charset="0"/>
                <a:cs typeface="Times New Roman" panose="02020603050405020304" pitchFamily="18" charset="0"/>
              </a:rPr>
              <a:t>средств  </a:t>
            </a:r>
            <a:r>
              <a:rPr lang="ru-RU" sz="1600" dirty="0">
                <a:latin typeface="Times New Roman" panose="02020603050405020304" pitchFamily="18" charset="0"/>
                <a:cs typeface="Times New Roman" panose="02020603050405020304" pitchFamily="18" charset="0"/>
              </a:rPr>
              <a:t>размещения,  в  том  числе  модульных,  используемых  для  приема </a:t>
            </a:r>
            <a:r>
              <a:rPr lang="ru-RU" sz="1600" dirty="0" smtClean="0">
                <a:latin typeface="Times New Roman" panose="02020603050405020304" pitchFamily="18" charset="0"/>
                <a:cs typeface="Times New Roman" panose="02020603050405020304" pitchFamily="18" charset="0"/>
              </a:rPr>
              <a:t>туристов</a:t>
            </a:r>
            <a:r>
              <a:rPr lang="ru-RU" sz="1600" dirty="0">
                <a:latin typeface="Times New Roman" panose="02020603050405020304" pitchFamily="18" charset="0"/>
                <a:cs typeface="Times New Roman" panose="02020603050405020304" pitchFamily="18" charset="0"/>
              </a:rPr>
              <a:t>,  объектов  туристского  показа,  объектов  развлекательной </a:t>
            </a:r>
            <a:r>
              <a:rPr lang="ru-RU" sz="1600" dirty="0" smtClean="0">
                <a:latin typeface="Times New Roman" panose="02020603050405020304" pitchFamily="18" charset="0"/>
                <a:cs typeface="Times New Roman" panose="02020603050405020304" pitchFamily="18" charset="0"/>
              </a:rPr>
              <a:t>инфраструктуры  </a:t>
            </a:r>
            <a:r>
              <a:rPr lang="ru-RU" sz="1600" dirty="0">
                <a:latin typeface="Times New Roman" panose="02020603050405020304" pitchFamily="18" charset="0"/>
                <a:cs typeface="Times New Roman" panose="02020603050405020304" pitchFamily="18" charset="0"/>
              </a:rPr>
              <a:t>сельского  туризма,  включая  детские  развлекательные </a:t>
            </a:r>
            <a:r>
              <a:rPr lang="ru-RU" sz="1600" dirty="0" smtClean="0">
                <a:latin typeface="Times New Roman" panose="02020603050405020304" pitchFamily="18" charset="0"/>
                <a:cs typeface="Times New Roman" panose="02020603050405020304" pitchFamily="18" charset="0"/>
              </a:rPr>
              <a:t>комплексы</a:t>
            </a:r>
            <a:r>
              <a:rPr lang="ru-RU" sz="1600" dirty="0">
                <a:latin typeface="Times New Roman" panose="02020603050405020304" pitchFamily="18" charset="0"/>
                <a:cs typeface="Times New Roman" panose="02020603050405020304" pitchFamily="18" charset="0"/>
              </a:rPr>
              <a:t>, объектов </a:t>
            </a:r>
            <a:r>
              <a:rPr lang="ru-RU" sz="1600" dirty="0" smtClean="0">
                <a:latin typeface="Times New Roman" panose="02020603050405020304" pitchFamily="18" charset="0"/>
                <a:cs typeface="Times New Roman" panose="02020603050405020304" pitchFamily="18" charset="0"/>
              </a:rPr>
              <a:t>проката.</a:t>
            </a:r>
            <a:endParaRPr lang="ru-RU" sz="1600"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 xmlns:p14="http://schemas.microsoft.com/office/powerpoint/2010/main" val="4127882138"/>
              </p:ext>
            </p:extLst>
          </p:nvPr>
        </p:nvGraphicFramePr>
        <p:xfrm>
          <a:off x="467544" y="1059582"/>
          <a:ext cx="412292" cy="3693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Рисунок 5"/>
          <p:cNvPicPr>
            <a:picLocks noChangeAspect="1"/>
          </p:cNvPicPr>
          <p:nvPr/>
        </p:nvPicPr>
        <p:blipFill>
          <a:blip r:embed="rId7" cstate="print"/>
          <a:stretch>
            <a:fillRect/>
          </a:stretch>
        </p:blipFill>
        <p:spPr>
          <a:xfrm>
            <a:off x="5148064" y="767390"/>
            <a:ext cx="3384376" cy="2256250"/>
          </a:xfrm>
          <a:prstGeom prst="rect">
            <a:avLst/>
          </a:prstGeom>
        </p:spPr>
      </p:pic>
      <p:sp>
        <p:nvSpPr>
          <p:cNvPr id="7" name="Прямоугольник 6"/>
          <p:cNvSpPr/>
          <p:nvPr/>
        </p:nvSpPr>
        <p:spPr>
          <a:xfrm>
            <a:off x="455769" y="3123426"/>
            <a:ext cx="5699857" cy="2062103"/>
          </a:xfrm>
          <a:prstGeom prst="rect">
            <a:avLst/>
          </a:prstGeom>
        </p:spPr>
        <p:txBody>
          <a:bodyPr wrap="square">
            <a:spAutoFit/>
          </a:bodyPr>
          <a:lstStyle/>
          <a:p>
            <a:pPr algn="just"/>
            <a:r>
              <a:rPr lang="ru-RU" sz="1600" dirty="0">
                <a:latin typeface="Times New Roman" panose="02020603050405020304" pitchFamily="18" charset="0"/>
                <a:cs typeface="Times New Roman" panose="02020603050405020304" pitchFamily="18" charset="0"/>
              </a:rPr>
              <a:t>       </a:t>
            </a:r>
            <a:r>
              <a:rPr lang="ru-RU" sz="1600" dirty="0" smtClean="0">
                <a:latin typeface="Times New Roman" panose="02020603050405020304" pitchFamily="18" charset="0"/>
                <a:cs typeface="Times New Roman" panose="02020603050405020304" pitchFamily="18" charset="0"/>
              </a:rPr>
              <a:t>Подключение </a:t>
            </a:r>
            <a:r>
              <a:rPr lang="ru-RU" sz="1600" dirty="0">
                <a:latin typeface="Times New Roman" panose="02020603050405020304" pitchFamily="18" charset="0"/>
                <a:cs typeface="Times New Roman" panose="02020603050405020304" pitchFamily="18" charset="0"/>
              </a:rPr>
              <a:t>средств размещения, объектов, используемых для приема </a:t>
            </a:r>
            <a:r>
              <a:rPr lang="ru-RU" sz="1600" dirty="0" smtClean="0">
                <a:latin typeface="Times New Roman" panose="02020603050405020304" pitchFamily="18" charset="0"/>
                <a:cs typeface="Times New Roman" panose="02020603050405020304" pitchFamily="18" charset="0"/>
              </a:rPr>
              <a:t>туристов</a:t>
            </a:r>
            <a:r>
              <a:rPr lang="ru-RU" sz="1600" dirty="0">
                <a:latin typeface="Times New Roman" panose="02020603050405020304" pitchFamily="18" charset="0"/>
                <a:cs typeface="Times New Roman" panose="02020603050405020304" pitchFamily="18" charset="0"/>
              </a:rPr>
              <a:t>,  объектов  туристского  показа,  объектов  развлекательной </a:t>
            </a:r>
            <a:r>
              <a:rPr lang="ru-RU" sz="1600" dirty="0" smtClean="0">
                <a:latin typeface="Times New Roman" panose="02020603050405020304" pitchFamily="18" charset="0"/>
                <a:cs typeface="Times New Roman" panose="02020603050405020304" pitchFamily="18" charset="0"/>
              </a:rPr>
              <a:t>инфраструктуры  </a:t>
            </a:r>
            <a:r>
              <a:rPr lang="ru-RU" sz="1600" dirty="0">
                <a:latin typeface="Times New Roman" panose="02020603050405020304" pitchFamily="18" charset="0"/>
                <a:cs typeface="Times New Roman" panose="02020603050405020304" pitchFamily="18" charset="0"/>
              </a:rPr>
              <a:t>сельского  туризма,  включая  детские  развлекательные </a:t>
            </a:r>
            <a:r>
              <a:rPr lang="ru-RU" sz="1600" dirty="0" smtClean="0">
                <a:latin typeface="Times New Roman" panose="02020603050405020304" pitchFamily="18" charset="0"/>
                <a:cs typeface="Times New Roman" panose="02020603050405020304" pitchFamily="18" charset="0"/>
              </a:rPr>
              <a:t>комплексы</a:t>
            </a:r>
            <a:r>
              <a:rPr lang="ru-RU" sz="1600" dirty="0">
                <a:latin typeface="Times New Roman" panose="02020603050405020304" pitchFamily="18" charset="0"/>
                <a:cs typeface="Times New Roman" panose="02020603050405020304" pitchFamily="18" charset="0"/>
              </a:rPr>
              <a:t>,  к  электрическим,  водо-,  газо-  и  теплопроводным  сетям,  в  том </a:t>
            </a:r>
            <a:r>
              <a:rPr lang="ru-RU" sz="1600" dirty="0" smtClean="0">
                <a:latin typeface="Times New Roman" panose="02020603050405020304" pitchFamily="18" charset="0"/>
                <a:cs typeface="Times New Roman" panose="02020603050405020304" pitchFamily="18" charset="0"/>
              </a:rPr>
              <a:t>числе  </a:t>
            </a:r>
            <a:r>
              <a:rPr lang="ru-RU" sz="1600" dirty="0">
                <a:latin typeface="Times New Roman" panose="02020603050405020304" pitchFamily="18" charset="0"/>
                <a:cs typeface="Times New Roman" panose="02020603050405020304" pitchFamily="18" charset="0"/>
              </a:rPr>
              <a:t>автономным,  канализационным  сетям,  обустройство  автономных </a:t>
            </a:r>
            <a:r>
              <a:rPr lang="ru-RU" sz="1600" dirty="0" smtClean="0">
                <a:latin typeface="Times New Roman" panose="02020603050405020304" pitchFamily="18" charset="0"/>
                <a:cs typeface="Times New Roman" panose="02020603050405020304" pitchFamily="18" charset="0"/>
              </a:rPr>
              <a:t>источников </a:t>
            </a:r>
            <a:r>
              <a:rPr lang="ru-RU" sz="1600" dirty="0">
                <a:latin typeface="Times New Roman" panose="02020603050405020304" pitchFamily="18" charset="0"/>
                <a:cs typeface="Times New Roman" panose="02020603050405020304" pitchFamily="18" charset="0"/>
              </a:rPr>
              <a:t>электро-, водо- газо- и </a:t>
            </a:r>
            <a:r>
              <a:rPr lang="ru-RU" sz="1600" dirty="0" smtClean="0">
                <a:latin typeface="Times New Roman" panose="02020603050405020304" pitchFamily="18" charset="0"/>
                <a:cs typeface="Times New Roman" panose="02020603050405020304" pitchFamily="18" charset="0"/>
              </a:rPr>
              <a:t>теплоснабжения. </a:t>
            </a:r>
            <a:endParaRPr lang="ru-RU" sz="1600" dirty="0">
              <a:latin typeface="Times New Roman" panose="02020603050405020304" pitchFamily="18" charset="0"/>
              <a:cs typeface="Times New Roman" panose="02020603050405020304" pitchFamily="18" charset="0"/>
            </a:endParaRPr>
          </a:p>
        </p:txBody>
      </p:sp>
      <p:graphicFrame>
        <p:nvGraphicFramePr>
          <p:cNvPr id="8" name="Схема 7"/>
          <p:cNvGraphicFramePr/>
          <p:nvPr>
            <p:extLst>
              <p:ext uri="{D42A27DB-BD31-4B8C-83A1-F6EECF244321}">
                <p14:modId xmlns="" xmlns:p14="http://schemas.microsoft.com/office/powerpoint/2010/main" val="4192233040"/>
              </p:ext>
            </p:extLst>
          </p:nvPr>
        </p:nvGraphicFramePr>
        <p:xfrm>
          <a:off x="452715" y="3044741"/>
          <a:ext cx="412292" cy="36933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9" name="Рисунок 8"/>
          <p:cNvPicPr>
            <a:picLocks noChangeAspect="1"/>
          </p:cNvPicPr>
          <p:nvPr/>
        </p:nvPicPr>
        <p:blipFill>
          <a:blip r:embed="rId13" cstate="print"/>
          <a:stretch>
            <a:fillRect/>
          </a:stretch>
        </p:blipFill>
        <p:spPr>
          <a:xfrm>
            <a:off x="6317346" y="3371068"/>
            <a:ext cx="1125429" cy="724495"/>
          </a:xfrm>
          <a:prstGeom prst="rect">
            <a:avLst/>
          </a:prstGeom>
        </p:spPr>
      </p:pic>
      <p:pic>
        <p:nvPicPr>
          <p:cNvPr id="10" name="Рисунок 9"/>
          <p:cNvPicPr>
            <a:picLocks noChangeAspect="1"/>
          </p:cNvPicPr>
          <p:nvPr/>
        </p:nvPicPr>
        <p:blipFill>
          <a:blip r:embed="rId14" cstate="print"/>
          <a:stretch>
            <a:fillRect/>
          </a:stretch>
        </p:blipFill>
        <p:spPr>
          <a:xfrm>
            <a:off x="7262851" y="4134526"/>
            <a:ext cx="738424" cy="757358"/>
          </a:xfrm>
          <a:prstGeom prst="rect">
            <a:avLst/>
          </a:prstGeom>
        </p:spPr>
      </p:pic>
      <p:pic>
        <p:nvPicPr>
          <p:cNvPr id="11" name="Рисунок 10"/>
          <p:cNvPicPr>
            <a:picLocks noChangeAspect="1"/>
          </p:cNvPicPr>
          <p:nvPr/>
        </p:nvPicPr>
        <p:blipFill>
          <a:blip r:embed="rId15" cstate="print"/>
          <a:stretch>
            <a:fillRect/>
          </a:stretch>
        </p:blipFill>
        <p:spPr>
          <a:xfrm>
            <a:off x="8316416" y="3365338"/>
            <a:ext cx="650934" cy="638487"/>
          </a:xfrm>
          <a:prstGeom prst="rect">
            <a:avLst/>
          </a:prstGeom>
        </p:spPr>
      </p:pic>
      <p:cxnSp>
        <p:nvCxnSpPr>
          <p:cNvPr id="14" name="Прямая со стрелкой 13"/>
          <p:cNvCxnSpPr>
            <a:stCxn id="9" idx="0"/>
          </p:cNvCxnSpPr>
          <p:nvPr/>
        </p:nvCxnSpPr>
        <p:spPr>
          <a:xfrm flipV="1">
            <a:off x="6880061" y="2067694"/>
            <a:ext cx="716275" cy="1303374"/>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6" name="Прямая со стрелкой 15"/>
          <p:cNvCxnSpPr>
            <a:stCxn id="11" idx="0"/>
          </p:cNvCxnSpPr>
          <p:nvPr/>
        </p:nvCxnSpPr>
        <p:spPr>
          <a:xfrm flipH="1" flipV="1">
            <a:off x="7632063" y="2139702"/>
            <a:ext cx="1009820" cy="1225636"/>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cxnSp>
        <p:nvCxnSpPr>
          <p:cNvPr id="18" name="Прямая со стрелкой 17"/>
          <p:cNvCxnSpPr>
            <a:stCxn id="10" idx="0"/>
          </p:cNvCxnSpPr>
          <p:nvPr/>
        </p:nvCxnSpPr>
        <p:spPr>
          <a:xfrm flipH="1" flipV="1">
            <a:off x="7596336" y="2211710"/>
            <a:ext cx="35727" cy="1922816"/>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 xmlns:p14="http://schemas.microsoft.com/office/powerpoint/2010/main" val="16447502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91680" y="267494"/>
            <a:ext cx="5485797"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Направления расходования средств</a:t>
            </a:r>
            <a:endParaRPr lang="ru-RU" sz="2000" dirty="0">
              <a:latin typeface="Arial Black" pitchFamily="34" charset="0"/>
            </a:endParaRPr>
          </a:p>
        </p:txBody>
      </p:sp>
      <p:sp>
        <p:nvSpPr>
          <p:cNvPr id="3" name="Прямоугольник 2"/>
          <p:cNvSpPr/>
          <p:nvPr/>
        </p:nvSpPr>
        <p:spPr>
          <a:xfrm>
            <a:off x="591804" y="987573"/>
            <a:ext cx="8228864" cy="1200329"/>
          </a:xfrm>
          <a:prstGeom prst="rect">
            <a:avLst/>
          </a:prstGeom>
        </p:spPr>
        <p:txBody>
          <a:bodyPr wrap="square">
            <a:spAutoFit/>
          </a:bodyPr>
          <a:lstStyle/>
          <a:p>
            <a:pPr algn="just"/>
            <a:r>
              <a:rPr lang="ru-RU" sz="1200" dirty="0" smtClean="0">
                <a:latin typeface="Times New Roman" panose="02020603050405020304" pitchFamily="18" charset="0"/>
                <a:cs typeface="Times New Roman" panose="02020603050405020304" pitchFamily="18" charset="0"/>
              </a:rPr>
              <a:t>Приобретение  </a:t>
            </a:r>
            <a:r>
              <a:rPr lang="ru-RU" sz="1200" dirty="0">
                <a:latin typeface="Times New Roman" panose="02020603050405020304" pitchFamily="18" charset="0"/>
                <a:cs typeface="Times New Roman" panose="02020603050405020304" pitchFamily="18" charset="0"/>
              </a:rPr>
              <a:t>и  монтаж  туристского  оборудования,  снаряжения  и </a:t>
            </a:r>
            <a:r>
              <a:rPr lang="ru-RU" sz="1200" dirty="0" smtClean="0">
                <a:latin typeface="Times New Roman" panose="02020603050405020304" pitchFamily="18" charset="0"/>
                <a:cs typeface="Times New Roman" panose="02020603050405020304" pitchFamily="18" charset="0"/>
              </a:rPr>
              <a:t>инвентаря  </a:t>
            </a:r>
            <a:r>
              <a:rPr lang="ru-RU" sz="1200" dirty="0">
                <a:latin typeface="Times New Roman" panose="02020603050405020304" pitchFamily="18" charset="0"/>
                <a:cs typeface="Times New Roman" panose="02020603050405020304" pitchFamily="18" charset="0"/>
              </a:rPr>
              <a:t>в  целях  обеспечения  эксплуатации  туристических  объектов, </a:t>
            </a:r>
            <a:r>
              <a:rPr lang="ru-RU" sz="1200" dirty="0" smtClean="0">
                <a:latin typeface="Times New Roman" panose="02020603050405020304" pitchFamily="18" charset="0"/>
                <a:cs typeface="Times New Roman" panose="02020603050405020304" pitchFamily="18" charset="0"/>
              </a:rPr>
              <a:t>пунктов  </a:t>
            </a:r>
            <a:r>
              <a:rPr lang="ru-RU" sz="1200" dirty="0">
                <a:latin typeface="Times New Roman" panose="02020603050405020304" pitchFamily="18" charset="0"/>
                <a:cs typeface="Times New Roman" panose="02020603050405020304" pitchFamily="18" charset="0"/>
              </a:rPr>
              <a:t>проката,  объектов  туристского  показа  и  объектов  развлекательной </a:t>
            </a:r>
            <a:r>
              <a:rPr lang="ru-RU" sz="1200" dirty="0" smtClean="0">
                <a:latin typeface="Times New Roman" panose="02020603050405020304" pitchFamily="18" charset="0"/>
                <a:cs typeface="Times New Roman" panose="02020603050405020304" pitchFamily="18" charset="0"/>
              </a:rPr>
              <a:t>инфраструктуры</a:t>
            </a:r>
            <a:r>
              <a:rPr lang="ru-RU" sz="1200" dirty="0">
                <a:latin typeface="Times New Roman" panose="02020603050405020304" pitchFamily="18" charset="0"/>
                <a:cs typeface="Times New Roman" panose="02020603050405020304" pitchFamily="18" charset="0"/>
              </a:rPr>
              <a:t>,  включая  детские  развлекательные  комплексы,  мебели  и </a:t>
            </a:r>
            <a:r>
              <a:rPr lang="ru-RU" sz="1200" dirty="0" smtClean="0">
                <a:latin typeface="Times New Roman" panose="02020603050405020304" pitchFamily="18" charset="0"/>
                <a:cs typeface="Times New Roman" panose="02020603050405020304" pitchFamily="18" charset="0"/>
              </a:rPr>
              <a:t>оборудования  </a:t>
            </a:r>
            <a:r>
              <a:rPr lang="ru-RU" sz="1200" dirty="0">
                <a:latin typeface="Times New Roman" panose="02020603050405020304" pitchFamily="18" charset="0"/>
                <a:cs typeface="Times New Roman" panose="02020603050405020304" pitchFamily="18" charset="0"/>
              </a:rPr>
              <a:t>для  оснащения  средств  размещения,  техники, </a:t>
            </a:r>
            <a:r>
              <a:rPr lang="ru-RU" sz="1200" dirty="0" smtClean="0">
                <a:latin typeface="Times New Roman" panose="02020603050405020304" pitchFamily="18" charset="0"/>
                <a:cs typeface="Times New Roman" panose="02020603050405020304" pitchFamily="18" charset="0"/>
              </a:rPr>
              <a:t>специализированного </a:t>
            </a:r>
            <a:r>
              <a:rPr lang="ru-RU" sz="1200" dirty="0">
                <a:latin typeface="Times New Roman" panose="02020603050405020304" pitchFamily="18" charset="0"/>
                <a:cs typeface="Times New Roman" panose="02020603050405020304" pitchFamily="18" charset="0"/>
              </a:rPr>
              <a:t>транспорта и оборудования, согласно общероссийскому </a:t>
            </a:r>
            <a:r>
              <a:rPr lang="ru-RU" sz="1200" dirty="0" smtClean="0">
                <a:latin typeface="Times New Roman" panose="02020603050405020304" pitchFamily="18" charset="0"/>
                <a:cs typeface="Times New Roman" panose="02020603050405020304" pitchFamily="18" charset="0"/>
              </a:rPr>
              <a:t>классификатору </a:t>
            </a:r>
            <a:r>
              <a:rPr lang="ru-RU" sz="1200" dirty="0">
                <a:latin typeface="Times New Roman" panose="02020603050405020304" pitchFamily="18" charset="0"/>
                <a:cs typeface="Times New Roman" panose="02020603050405020304" pitchFamily="18" charset="0"/>
              </a:rPr>
              <a:t>продукции по видам экономической деятельности ОК </a:t>
            </a:r>
            <a:r>
              <a:rPr lang="ru-RU" sz="1200" dirty="0" smtClean="0">
                <a:latin typeface="Times New Roman" panose="02020603050405020304" pitchFamily="18" charset="0"/>
                <a:cs typeface="Times New Roman" panose="02020603050405020304" pitchFamily="18" charset="0"/>
              </a:rPr>
              <a:t>034-2014 </a:t>
            </a:r>
            <a:r>
              <a:rPr lang="ru-RU" sz="1200" dirty="0">
                <a:latin typeface="Times New Roman" panose="02020603050405020304" pitchFamily="18" charset="0"/>
                <a:cs typeface="Times New Roman" panose="02020603050405020304" pitchFamily="18" charset="0"/>
              </a:rPr>
              <a:t>(КПЕС 2008) по номенклатуре, определенной следующими кодами: </a:t>
            </a:r>
          </a:p>
          <a:p>
            <a:pPr algn="just"/>
            <a:endParaRPr lang="ru-RU" sz="1200"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 xmlns:p14="http://schemas.microsoft.com/office/powerpoint/2010/main" val="1750906161"/>
              </p:ext>
            </p:extLst>
          </p:nvPr>
        </p:nvGraphicFramePr>
        <p:xfrm>
          <a:off x="179512" y="1218406"/>
          <a:ext cx="412292" cy="3693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2" name="Таблица 11"/>
          <p:cNvGraphicFramePr>
            <a:graphicFrameLocks noGrp="1"/>
          </p:cNvGraphicFramePr>
          <p:nvPr>
            <p:extLst>
              <p:ext uri="{D42A27DB-BD31-4B8C-83A1-F6EECF244321}">
                <p14:modId xmlns="" xmlns:p14="http://schemas.microsoft.com/office/powerpoint/2010/main" val="3666098339"/>
              </p:ext>
            </p:extLst>
          </p:nvPr>
        </p:nvGraphicFramePr>
        <p:xfrm>
          <a:off x="673788" y="1995686"/>
          <a:ext cx="8064896" cy="2926080"/>
        </p:xfrm>
        <a:graphic>
          <a:graphicData uri="http://schemas.openxmlformats.org/drawingml/2006/table">
            <a:tbl>
              <a:tblPr firstRow="1" bandRow="1">
                <a:tableStyleId>{F5AB1C69-6EDB-4FF4-983F-18BD219EF322}</a:tableStyleId>
              </a:tblPr>
              <a:tblGrid>
                <a:gridCol w="945884"/>
                <a:gridCol w="7119012"/>
              </a:tblGrid>
              <a:tr h="203413">
                <a:tc>
                  <a:txBody>
                    <a:bodyPr/>
                    <a:lstStyle/>
                    <a:p>
                      <a:pPr algn="ctr"/>
                      <a:r>
                        <a:rPr lang="ru-RU" sz="1000" dirty="0" smtClean="0"/>
                        <a:t>Код</a:t>
                      </a:r>
                      <a:endParaRPr lang="ru-RU" sz="1000" dirty="0">
                        <a:latin typeface="Times New Roman" panose="02020603050405020304" pitchFamily="18" charset="0"/>
                        <a:cs typeface="Times New Roman" panose="02020603050405020304" pitchFamily="18" charset="0"/>
                      </a:endParaRPr>
                    </a:p>
                  </a:txBody>
                  <a:tcPr/>
                </a:tc>
                <a:tc>
                  <a:txBody>
                    <a:bodyPr/>
                    <a:lstStyle/>
                    <a:p>
                      <a:pPr algn="ctr"/>
                      <a:r>
                        <a:rPr lang="ru-RU" sz="1000" dirty="0" smtClean="0"/>
                        <a:t>Расшифровка</a:t>
                      </a:r>
                      <a:endParaRPr lang="ru-RU" sz="1000" dirty="0">
                        <a:latin typeface="Times New Roman" panose="02020603050405020304" pitchFamily="18" charset="0"/>
                        <a:cs typeface="Times New Roman" panose="02020603050405020304" pitchFamily="18" charset="0"/>
                      </a:endParaRPr>
                    </a:p>
                  </a:txBody>
                  <a:tcPr/>
                </a:tc>
              </a:tr>
              <a:tr h="175597">
                <a:tc>
                  <a:txBody>
                    <a:bodyPr/>
                    <a:lstStyle/>
                    <a:p>
                      <a:pPr algn="ctr"/>
                      <a:r>
                        <a:rPr lang="ru-RU" sz="1000" b="1" dirty="0" smtClean="0">
                          <a:latin typeface="Times New Roman" panose="02020603050405020304" pitchFamily="18" charset="0"/>
                          <a:cs typeface="Times New Roman" panose="02020603050405020304" pitchFamily="18" charset="0"/>
                        </a:rPr>
                        <a:t>28.25.12.130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Кондиционеры бытовые </a:t>
                      </a:r>
                    </a:p>
                  </a:txBody>
                  <a:tcPr/>
                </a:tc>
              </a:tr>
              <a:tr h="147781">
                <a:tc>
                  <a:txBody>
                    <a:bodyPr/>
                    <a:lstStyle/>
                    <a:p>
                      <a:pPr algn="ctr"/>
                      <a:r>
                        <a:rPr lang="ru-RU" sz="1000" b="1" dirty="0" smtClean="0">
                          <a:latin typeface="Times New Roman" panose="02020603050405020304" pitchFamily="18" charset="0"/>
                          <a:cs typeface="Times New Roman" panose="02020603050405020304" pitchFamily="18" charset="0"/>
                        </a:rPr>
                        <a:t>28.25.13</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Оборудование холодильное и морозильное и тепловые насосы, кроме бытового оборудования </a:t>
                      </a:r>
                    </a:p>
                  </a:txBody>
                  <a:tcPr/>
                </a:tc>
              </a:tr>
              <a:tr h="191973">
                <a:tc>
                  <a:txBody>
                    <a:bodyPr/>
                    <a:lstStyle/>
                    <a:p>
                      <a:pPr algn="ctr"/>
                      <a:r>
                        <a:rPr lang="ru-RU" sz="1000" b="1" dirty="0" smtClean="0">
                          <a:latin typeface="Times New Roman" panose="02020603050405020304" pitchFamily="18" charset="0"/>
                          <a:cs typeface="Times New Roman" panose="02020603050405020304" pitchFamily="18" charset="0"/>
                        </a:rPr>
                        <a:t>28.29.32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Устройства взвешивающие и весы для взвешивания людей и бытовые </a:t>
                      </a:r>
                    </a:p>
                  </a:txBody>
                  <a:tcPr/>
                </a:tc>
              </a:tr>
              <a:tr h="164157">
                <a:tc>
                  <a:txBody>
                    <a:bodyPr/>
                    <a:lstStyle/>
                    <a:p>
                      <a:pPr algn="ctr"/>
                      <a:r>
                        <a:rPr lang="ru-RU" sz="1000" b="1" dirty="0" smtClean="0">
                          <a:latin typeface="Times New Roman" panose="02020603050405020304" pitchFamily="18" charset="0"/>
                          <a:cs typeface="Times New Roman" panose="02020603050405020304" pitchFamily="18" charset="0"/>
                        </a:rPr>
                        <a:t>28.30.2</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Тракторы для сельского хозяйства прочие </a:t>
                      </a:r>
                    </a:p>
                  </a:txBody>
                  <a:tcPr/>
                </a:tc>
              </a:tr>
              <a:tr h="208349">
                <a:tc>
                  <a:txBody>
                    <a:bodyPr/>
                    <a:lstStyle/>
                    <a:p>
                      <a:pPr algn="ctr"/>
                      <a:r>
                        <a:rPr lang="ru-RU" sz="1000" b="1" dirty="0" smtClean="0">
                          <a:latin typeface="Times New Roman" panose="02020603050405020304" pitchFamily="18" charset="0"/>
                          <a:cs typeface="Times New Roman" panose="02020603050405020304" pitchFamily="18" charset="0"/>
                        </a:rPr>
                        <a:t>28.30.86.120</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Оборудование для садоводства, не включенное в другие группировки </a:t>
                      </a:r>
                    </a:p>
                  </a:txBody>
                  <a:tcPr/>
                </a:tc>
              </a:tr>
              <a:tr h="180533">
                <a:tc>
                  <a:txBody>
                    <a:bodyPr/>
                    <a:lstStyle/>
                    <a:p>
                      <a:pPr algn="ctr"/>
                      <a:r>
                        <a:rPr lang="ru-RU" sz="1000" b="1" dirty="0" smtClean="0">
                          <a:latin typeface="Times New Roman" panose="02020603050405020304" pitchFamily="18" charset="0"/>
                          <a:cs typeface="Times New Roman" panose="02020603050405020304" pitchFamily="18" charset="0"/>
                        </a:rPr>
                        <a:t>28.93.15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Печи хлебопекарные неэлектрические; оборудование промышленное для приготовления или подогрева пищи </a:t>
                      </a:r>
                    </a:p>
                  </a:txBody>
                  <a:tcPr/>
                </a:tc>
              </a:tr>
              <a:tr h="121920">
                <a:tc>
                  <a:txBody>
                    <a:bodyPr/>
                    <a:lstStyle/>
                    <a:p>
                      <a:pPr algn="ctr"/>
                      <a:r>
                        <a:rPr lang="ru-RU" sz="1000" b="1" dirty="0" smtClean="0">
                          <a:latin typeface="Times New Roman" panose="02020603050405020304" pitchFamily="18" charset="0"/>
                          <a:cs typeface="Times New Roman" panose="02020603050405020304" pitchFamily="18" charset="0"/>
                        </a:rPr>
                        <a:t>28.93.15.110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Печи хлебопекарные неэлектрические </a:t>
                      </a:r>
                    </a:p>
                  </a:txBody>
                  <a:tcPr/>
                </a:tc>
              </a:tr>
              <a:tr h="195072">
                <a:tc>
                  <a:txBody>
                    <a:bodyPr/>
                    <a:lstStyle/>
                    <a:p>
                      <a:pPr algn="ctr"/>
                      <a:r>
                        <a:rPr lang="ru-RU" sz="1000" b="1" dirty="0" smtClean="0">
                          <a:latin typeface="Times New Roman" panose="02020603050405020304" pitchFamily="18" charset="0"/>
                          <a:cs typeface="Times New Roman" panose="02020603050405020304" pitchFamily="18" charset="0"/>
                        </a:rPr>
                        <a:t>28.93.15.121</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Котлы стационарные пищеварочные </a:t>
                      </a:r>
                    </a:p>
                  </a:txBody>
                  <a:tcPr/>
                </a:tc>
              </a:tr>
              <a:tr h="146304">
                <a:tc>
                  <a:txBody>
                    <a:bodyPr/>
                    <a:lstStyle/>
                    <a:p>
                      <a:pPr algn="ctr"/>
                      <a:r>
                        <a:rPr lang="ru-RU" sz="1000" b="1" dirty="0" smtClean="0">
                          <a:latin typeface="Times New Roman" panose="02020603050405020304" pitchFamily="18" charset="0"/>
                          <a:cs typeface="Times New Roman" panose="02020603050405020304" pitchFamily="18" charset="0"/>
                        </a:rPr>
                        <a:t>28.93.15.122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Плиты кухонные </a:t>
                      </a:r>
                    </a:p>
                  </a:txBody>
                  <a:tcPr/>
                </a:tc>
              </a:tr>
              <a:tr h="146304">
                <a:tc>
                  <a:txBody>
                    <a:bodyPr/>
                    <a:lstStyle/>
                    <a:p>
                      <a:pPr algn="ctr"/>
                      <a:r>
                        <a:rPr lang="ru-RU" sz="1000" b="1" dirty="0" smtClean="0">
                          <a:latin typeface="Times New Roman" panose="02020603050405020304" pitchFamily="18" charset="0"/>
                          <a:cs typeface="Times New Roman" panose="02020603050405020304" pitchFamily="18" charset="0"/>
                        </a:rPr>
                        <a:t>28.93.15.120</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Оборудование для промышленного приготовления или подогрева пищи </a:t>
                      </a:r>
                    </a:p>
                  </a:txBody>
                  <a:tcPr/>
                </a:tc>
              </a:tr>
              <a:tr h="198080">
                <a:tc>
                  <a:txBody>
                    <a:bodyPr/>
                    <a:lstStyle/>
                    <a:p>
                      <a:pPr algn="ctr"/>
                      <a:r>
                        <a:rPr lang="ru-RU" sz="1000" b="1" dirty="0" smtClean="0">
                          <a:latin typeface="Times New Roman" panose="02020603050405020304" pitchFamily="18" charset="0"/>
                          <a:cs typeface="Times New Roman" panose="02020603050405020304" pitchFamily="18" charset="0"/>
                        </a:rPr>
                        <a:t>28.93.15.123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Аппараты пищеварочные и жарочные </a:t>
                      </a:r>
                    </a:p>
                  </a:txBody>
                  <a:tcPr/>
                </a:tc>
              </a:tr>
            </a:tbl>
          </a:graphicData>
        </a:graphic>
      </p:graphicFrame>
    </p:spTree>
    <p:extLst>
      <p:ext uri="{BB962C8B-B14F-4D97-AF65-F5344CB8AC3E}">
        <p14:creationId xmlns="" xmlns:p14="http://schemas.microsoft.com/office/powerpoint/2010/main" val="24824801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91680" y="267494"/>
            <a:ext cx="5485797"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Направления расходования средств</a:t>
            </a:r>
            <a:endParaRPr lang="ru-RU" sz="2000" dirty="0">
              <a:latin typeface="Arial Black" pitchFamily="34" charset="0"/>
            </a:endParaRPr>
          </a:p>
        </p:txBody>
      </p:sp>
      <p:graphicFrame>
        <p:nvGraphicFramePr>
          <p:cNvPr id="12" name="Таблица 11"/>
          <p:cNvGraphicFramePr>
            <a:graphicFrameLocks noGrp="1"/>
          </p:cNvGraphicFramePr>
          <p:nvPr>
            <p:extLst>
              <p:ext uri="{D42A27DB-BD31-4B8C-83A1-F6EECF244321}">
                <p14:modId xmlns="" xmlns:p14="http://schemas.microsoft.com/office/powerpoint/2010/main" val="2263423980"/>
              </p:ext>
            </p:extLst>
          </p:nvPr>
        </p:nvGraphicFramePr>
        <p:xfrm>
          <a:off x="467544" y="771550"/>
          <a:ext cx="8064896" cy="4053840"/>
        </p:xfrm>
        <a:graphic>
          <a:graphicData uri="http://schemas.openxmlformats.org/drawingml/2006/table">
            <a:tbl>
              <a:tblPr firstRow="1" bandRow="1">
                <a:tableStyleId>{F5AB1C69-6EDB-4FF4-983F-18BD219EF322}</a:tableStyleId>
              </a:tblPr>
              <a:tblGrid>
                <a:gridCol w="945884"/>
                <a:gridCol w="7119012"/>
              </a:tblGrid>
              <a:tr h="203413">
                <a:tc>
                  <a:txBody>
                    <a:bodyPr/>
                    <a:lstStyle/>
                    <a:p>
                      <a:pPr algn="ctr"/>
                      <a:r>
                        <a:rPr lang="ru-RU" sz="1000" dirty="0" smtClean="0"/>
                        <a:t>Код</a:t>
                      </a:r>
                      <a:endParaRPr lang="ru-RU" sz="1000" dirty="0">
                        <a:latin typeface="Times New Roman" panose="02020603050405020304" pitchFamily="18" charset="0"/>
                        <a:cs typeface="Times New Roman" panose="02020603050405020304" pitchFamily="18" charset="0"/>
                      </a:endParaRPr>
                    </a:p>
                  </a:txBody>
                  <a:tcPr/>
                </a:tc>
                <a:tc>
                  <a:txBody>
                    <a:bodyPr/>
                    <a:lstStyle/>
                    <a:p>
                      <a:pPr algn="ctr"/>
                      <a:r>
                        <a:rPr lang="ru-RU" sz="1000" dirty="0" smtClean="0"/>
                        <a:t>Расшифровка</a:t>
                      </a:r>
                      <a:endParaRPr lang="ru-RU" sz="1000" dirty="0" smtClean="0">
                        <a:latin typeface="Times New Roman" panose="02020603050405020304" pitchFamily="18" charset="0"/>
                        <a:cs typeface="Times New Roman" panose="02020603050405020304" pitchFamily="18" charset="0"/>
                      </a:endParaRPr>
                    </a:p>
                  </a:txBody>
                  <a:tcPr/>
                </a:tc>
              </a:tr>
              <a:tr h="175597">
                <a:tc>
                  <a:txBody>
                    <a:bodyPr/>
                    <a:lstStyle/>
                    <a:p>
                      <a:pPr algn="ctr"/>
                      <a:r>
                        <a:rPr lang="ru-RU" sz="1000" b="1" dirty="0" smtClean="0">
                          <a:latin typeface="Times New Roman" panose="02020603050405020304" pitchFamily="18" charset="0"/>
                          <a:cs typeface="Times New Roman" panose="02020603050405020304" pitchFamily="18" charset="0"/>
                        </a:rPr>
                        <a:t>28.93.15.126</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err="1" smtClean="0">
                          <a:latin typeface="Times New Roman" panose="02020603050405020304" pitchFamily="18" charset="0"/>
                          <a:cs typeface="Times New Roman" panose="02020603050405020304" pitchFamily="18" charset="0"/>
                        </a:rPr>
                        <a:t>Пароконвектоматы</a:t>
                      </a:r>
                      <a:r>
                        <a:rPr lang="ru-RU" sz="1000" dirty="0" smtClean="0">
                          <a:latin typeface="Times New Roman" panose="02020603050405020304" pitchFamily="18" charset="0"/>
                          <a:cs typeface="Times New Roman" panose="02020603050405020304" pitchFamily="18" charset="0"/>
                        </a:rPr>
                        <a:t> </a:t>
                      </a:r>
                    </a:p>
                  </a:txBody>
                  <a:tcPr/>
                </a:tc>
              </a:tr>
              <a:tr h="147781">
                <a:tc>
                  <a:txBody>
                    <a:bodyPr/>
                    <a:lstStyle/>
                    <a:p>
                      <a:pPr algn="ctr"/>
                      <a:r>
                        <a:rPr lang="ru-RU" sz="1000" b="1" dirty="0" smtClean="0">
                          <a:latin typeface="Times New Roman" panose="02020603050405020304" pitchFamily="18" charset="0"/>
                          <a:cs typeface="Times New Roman" panose="02020603050405020304" pitchFamily="18" charset="0"/>
                        </a:rPr>
                        <a:t>28.93.15.127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Шкафы пекарские </a:t>
                      </a:r>
                    </a:p>
                  </a:txBody>
                  <a:tcPr/>
                </a:tc>
              </a:tr>
              <a:tr h="191973">
                <a:tc>
                  <a:txBody>
                    <a:bodyPr/>
                    <a:lstStyle/>
                    <a:p>
                      <a:pPr algn="ctr"/>
                      <a:r>
                        <a:rPr lang="ru-RU" sz="1000" b="1" dirty="0" smtClean="0">
                          <a:latin typeface="Times New Roman" panose="02020603050405020304" pitchFamily="18" charset="0"/>
                          <a:cs typeface="Times New Roman" panose="02020603050405020304" pitchFamily="18" charset="0"/>
                        </a:rPr>
                        <a:t>28.93.15.128</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Шкафы жарочные </a:t>
                      </a:r>
                    </a:p>
                  </a:txBody>
                  <a:tcPr/>
                </a:tc>
              </a:tr>
              <a:tr h="164157">
                <a:tc>
                  <a:txBody>
                    <a:bodyPr/>
                    <a:lstStyle/>
                    <a:p>
                      <a:pPr algn="ctr"/>
                      <a:r>
                        <a:rPr lang="ru-RU" sz="1000" b="1" dirty="0" smtClean="0">
                          <a:latin typeface="Times New Roman" panose="02020603050405020304" pitchFamily="18" charset="0"/>
                          <a:cs typeface="Times New Roman" panose="02020603050405020304" pitchFamily="18" charset="0"/>
                        </a:rPr>
                        <a:t>28.93.15.131</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Мармиты тепловые </a:t>
                      </a:r>
                    </a:p>
                  </a:txBody>
                  <a:tcPr/>
                </a:tc>
              </a:tr>
              <a:tr h="208349">
                <a:tc>
                  <a:txBody>
                    <a:bodyPr/>
                    <a:lstStyle/>
                    <a:p>
                      <a:pPr algn="ctr"/>
                      <a:r>
                        <a:rPr lang="ru-RU" sz="1000" b="1" dirty="0" smtClean="0">
                          <a:latin typeface="Times New Roman" panose="02020603050405020304" pitchFamily="18" charset="0"/>
                          <a:cs typeface="Times New Roman" panose="02020603050405020304" pitchFamily="18" charset="0"/>
                        </a:rPr>
                        <a:t>28.93.15.132</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Столы тепловые </a:t>
                      </a:r>
                    </a:p>
                  </a:txBody>
                  <a:tcPr/>
                </a:tc>
              </a:tr>
              <a:tr h="180533">
                <a:tc>
                  <a:txBody>
                    <a:bodyPr/>
                    <a:lstStyle/>
                    <a:p>
                      <a:pPr algn="ctr"/>
                      <a:r>
                        <a:rPr lang="ru-RU" sz="1000" b="1" dirty="0" smtClean="0">
                          <a:latin typeface="Times New Roman" panose="02020603050405020304" pitchFamily="18" charset="0"/>
                          <a:cs typeface="Times New Roman" panose="02020603050405020304" pitchFamily="18" charset="0"/>
                        </a:rPr>
                        <a:t>28.93.15.133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Поверхности жарочные </a:t>
                      </a:r>
                    </a:p>
                  </a:txBody>
                  <a:tcPr/>
                </a:tc>
              </a:tr>
              <a:tr h="121920">
                <a:tc>
                  <a:txBody>
                    <a:bodyPr/>
                    <a:lstStyle/>
                    <a:p>
                      <a:pPr algn="ctr"/>
                      <a:r>
                        <a:rPr lang="ru-RU" sz="1000" b="1" dirty="0" smtClean="0">
                          <a:latin typeface="Times New Roman" panose="02020603050405020304" pitchFamily="18" charset="0"/>
                          <a:cs typeface="Times New Roman" panose="02020603050405020304" pitchFamily="18" charset="0"/>
                        </a:rPr>
                        <a:t>28.93.15.139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Оборудование для промышленного приготовления или подогрева пищи прочее, не включенное в другие группировки </a:t>
                      </a:r>
                    </a:p>
                  </a:txBody>
                  <a:tcPr/>
                </a:tc>
              </a:tr>
              <a:tr h="195072">
                <a:tc>
                  <a:txBody>
                    <a:bodyPr/>
                    <a:lstStyle/>
                    <a:p>
                      <a:pPr algn="ctr"/>
                      <a:r>
                        <a:rPr lang="ru-RU" sz="1000" b="1" dirty="0" smtClean="0">
                          <a:latin typeface="Times New Roman" panose="02020603050405020304" pitchFamily="18" charset="0"/>
                          <a:cs typeface="Times New Roman" panose="02020603050405020304" pitchFamily="18" charset="0"/>
                        </a:rPr>
                        <a:t>28.93.16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Сушилки для сельскохозяйственных продуктов </a:t>
                      </a:r>
                    </a:p>
                  </a:txBody>
                  <a:tcPr/>
                </a:tc>
              </a:tr>
              <a:tr h="146304">
                <a:tc>
                  <a:txBody>
                    <a:bodyPr/>
                    <a:lstStyle/>
                    <a:p>
                      <a:pPr algn="ctr"/>
                      <a:r>
                        <a:rPr lang="ru-RU" sz="1000" b="1" dirty="0" smtClean="0">
                          <a:latin typeface="Times New Roman" panose="02020603050405020304" pitchFamily="18" charset="0"/>
                          <a:cs typeface="Times New Roman" panose="02020603050405020304" pitchFamily="18" charset="0"/>
                        </a:rPr>
                        <a:t>28.93.17.110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Машины для переработки мяса, овощей и теста (оборудование для механической обработки продуктов на предприятиях общественного питания) </a:t>
                      </a:r>
                    </a:p>
                  </a:txBody>
                  <a:tcPr/>
                </a:tc>
              </a:tr>
              <a:tr h="146304">
                <a:tc>
                  <a:txBody>
                    <a:bodyPr/>
                    <a:lstStyle/>
                    <a:p>
                      <a:pPr algn="ctr"/>
                      <a:r>
                        <a:rPr lang="ru-RU" sz="1000" b="1" dirty="0" smtClean="0">
                          <a:latin typeface="Times New Roman" panose="02020603050405020304" pitchFamily="18" charset="0"/>
                          <a:cs typeface="Times New Roman" panose="02020603050405020304" pitchFamily="18" charset="0"/>
                        </a:rPr>
                        <a:t>28.93.17.111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Машины очистительные </a:t>
                      </a:r>
                    </a:p>
                  </a:txBody>
                  <a:tcPr/>
                </a:tc>
              </a:tr>
              <a:tr h="0">
                <a:tc>
                  <a:txBody>
                    <a:bodyPr/>
                    <a:lstStyle/>
                    <a:p>
                      <a:pPr algn="ctr"/>
                      <a:r>
                        <a:rPr lang="ru-RU" sz="1000" b="1" dirty="0" smtClean="0">
                          <a:latin typeface="Times New Roman" panose="02020603050405020304" pitchFamily="18" charset="0"/>
                          <a:cs typeface="Times New Roman" panose="02020603050405020304" pitchFamily="18" charset="0"/>
                        </a:rPr>
                        <a:t> 28.93.17.112</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Машины для измельчения и нарезания </a:t>
                      </a:r>
                    </a:p>
                  </a:txBody>
                  <a:tcPr/>
                </a:tc>
              </a:tr>
              <a:tr h="162560">
                <a:tc>
                  <a:txBody>
                    <a:bodyPr/>
                    <a:lstStyle/>
                    <a:p>
                      <a:pPr algn="ctr"/>
                      <a:r>
                        <a:rPr lang="ru-RU" sz="1000" b="1" dirty="0" smtClean="0">
                          <a:latin typeface="Times New Roman" panose="02020603050405020304" pitchFamily="18" charset="0"/>
                          <a:cs typeface="Times New Roman" panose="02020603050405020304" pitchFamily="18" charset="0"/>
                        </a:rPr>
                        <a:t>28.93.17.113</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Машины месильно-перемешивающие </a:t>
                      </a:r>
                    </a:p>
                  </a:txBody>
                  <a:tcPr/>
                </a:tc>
              </a:tr>
              <a:tr h="0">
                <a:tc>
                  <a:txBody>
                    <a:bodyPr/>
                    <a:lstStyle/>
                    <a:p>
                      <a:pPr algn="ctr"/>
                      <a:r>
                        <a:rPr lang="ru-RU" sz="1000" b="1" dirty="0" smtClean="0">
                          <a:latin typeface="Times New Roman" panose="02020603050405020304" pitchFamily="18" charset="0"/>
                          <a:cs typeface="Times New Roman" panose="02020603050405020304" pitchFamily="18" charset="0"/>
                        </a:rPr>
                        <a:t>28.93.17.114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Машины дозировочно-формовочные </a:t>
                      </a:r>
                    </a:p>
                  </a:txBody>
                  <a:tcPr/>
                </a:tc>
              </a:tr>
              <a:tr h="162560">
                <a:tc>
                  <a:txBody>
                    <a:bodyPr/>
                    <a:lstStyle/>
                    <a:p>
                      <a:pPr algn="ctr"/>
                      <a:r>
                        <a:rPr lang="ru-RU" sz="1000" b="1" dirty="0" smtClean="0">
                          <a:latin typeface="Times New Roman" panose="02020603050405020304" pitchFamily="18" charset="0"/>
                          <a:cs typeface="Times New Roman" panose="02020603050405020304" pitchFamily="18" charset="0"/>
                        </a:rPr>
                        <a:t>28.93.17.115</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Машины универсальные с комплектом сменных механизмов </a:t>
                      </a:r>
                    </a:p>
                  </a:txBody>
                  <a:tcPr/>
                </a:tc>
              </a:tr>
              <a:tr h="0">
                <a:tc>
                  <a:txBody>
                    <a:bodyPr/>
                    <a:lstStyle/>
                    <a:p>
                      <a:pPr algn="ctr"/>
                      <a:r>
                        <a:rPr lang="ru-RU" sz="1000" b="1" dirty="0" smtClean="0">
                          <a:latin typeface="Times New Roman" panose="02020603050405020304" pitchFamily="18" charset="0"/>
                          <a:cs typeface="Times New Roman" panose="02020603050405020304" pitchFamily="18" charset="0"/>
                        </a:rPr>
                        <a:t>28.93.17.119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Машины для механической обработки прочие </a:t>
                      </a:r>
                    </a:p>
                  </a:txBody>
                  <a:tcPr/>
                </a:tc>
              </a:tr>
            </a:tbl>
          </a:graphicData>
        </a:graphic>
      </p:graphicFrame>
    </p:spTree>
    <p:extLst>
      <p:ext uri="{BB962C8B-B14F-4D97-AF65-F5344CB8AC3E}">
        <p14:creationId xmlns="" xmlns:p14="http://schemas.microsoft.com/office/powerpoint/2010/main" val="28098611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91680" y="311686"/>
            <a:ext cx="5485797"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Направления расходования средств</a:t>
            </a:r>
            <a:endParaRPr lang="ru-RU" sz="2000" dirty="0">
              <a:latin typeface="Arial Black" pitchFamily="34" charset="0"/>
            </a:endParaRPr>
          </a:p>
        </p:txBody>
      </p:sp>
      <p:sp>
        <p:nvSpPr>
          <p:cNvPr id="4" name="Прямоугольник 3"/>
          <p:cNvSpPr/>
          <p:nvPr/>
        </p:nvSpPr>
        <p:spPr>
          <a:xfrm>
            <a:off x="539552" y="5408632"/>
            <a:ext cx="9072812" cy="246221"/>
          </a:xfrm>
          <a:prstGeom prst="rect">
            <a:avLst/>
          </a:prstGeom>
        </p:spPr>
        <p:txBody>
          <a:bodyPr wrap="square">
            <a:spAutoFit/>
          </a:bodyPr>
          <a:lstStyle/>
          <a:p>
            <a:r>
              <a:rPr lang="ru-RU" sz="1000" dirty="0" smtClean="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aphicFrame>
        <p:nvGraphicFramePr>
          <p:cNvPr id="12" name="Таблица 11"/>
          <p:cNvGraphicFramePr>
            <a:graphicFrameLocks noGrp="1"/>
          </p:cNvGraphicFramePr>
          <p:nvPr>
            <p:extLst>
              <p:ext uri="{D42A27DB-BD31-4B8C-83A1-F6EECF244321}">
                <p14:modId xmlns="" xmlns:p14="http://schemas.microsoft.com/office/powerpoint/2010/main" val="2845830751"/>
              </p:ext>
            </p:extLst>
          </p:nvPr>
        </p:nvGraphicFramePr>
        <p:xfrm>
          <a:off x="539552" y="843558"/>
          <a:ext cx="8064896" cy="3901440"/>
        </p:xfrm>
        <a:graphic>
          <a:graphicData uri="http://schemas.openxmlformats.org/drawingml/2006/table">
            <a:tbl>
              <a:tblPr firstRow="1" bandRow="1">
                <a:tableStyleId>{F5AB1C69-6EDB-4FF4-983F-18BD219EF322}</a:tableStyleId>
              </a:tblPr>
              <a:tblGrid>
                <a:gridCol w="945884"/>
                <a:gridCol w="7119012"/>
              </a:tblGrid>
              <a:tr h="243840">
                <a:tc>
                  <a:txBody>
                    <a:bodyPr/>
                    <a:lstStyle/>
                    <a:p>
                      <a:pPr algn="ctr"/>
                      <a:r>
                        <a:rPr lang="ru-RU" sz="1000" dirty="0" smtClean="0"/>
                        <a:t>Код</a:t>
                      </a:r>
                      <a:endParaRPr lang="ru-RU" sz="1000" dirty="0">
                        <a:latin typeface="Times New Roman" panose="02020603050405020304" pitchFamily="18" charset="0"/>
                        <a:cs typeface="Times New Roman" panose="02020603050405020304" pitchFamily="18" charset="0"/>
                      </a:endParaRPr>
                    </a:p>
                  </a:txBody>
                  <a:tcPr/>
                </a:tc>
                <a:tc>
                  <a:txBody>
                    <a:bodyPr/>
                    <a:lstStyle/>
                    <a:p>
                      <a:pPr algn="ctr"/>
                      <a:r>
                        <a:rPr lang="ru-RU" sz="1000" dirty="0" smtClean="0"/>
                        <a:t>Расшифровка</a:t>
                      </a:r>
                      <a:endParaRPr lang="ru-RU" sz="1000" dirty="0" smtClean="0">
                        <a:latin typeface="Times New Roman" panose="02020603050405020304" pitchFamily="18" charset="0"/>
                        <a:cs typeface="Times New Roman" panose="02020603050405020304" pitchFamily="18" charset="0"/>
                      </a:endParaRPr>
                    </a:p>
                  </a:txBody>
                  <a:tcPr/>
                </a:tc>
              </a:tr>
              <a:tr h="191973">
                <a:tc>
                  <a:txBody>
                    <a:bodyPr/>
                    <a:lstStyle/>
                    <a:p>
                      <a:pPr algn="ctr"/>
                      <a:r>
                        <a:rPr lang="ru-RU" sz="1000" b="1" dirty="0" smtClean="0">
                          <a:latin typeface="Times New Roman" panose="02020603050405020304" pitchFamily="18" charset="0"/>
                          <a:cs typeface="Times New Roman" panose="02020603050405020304" pitchFamily="18" charset="0"/>
                        </a:rPr>
                        <a:t>28.93.17.120</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Оборудование для производства хлебобулочных изделий  </a:t>
                      </a:r>
                    </a:p>
                  </a:txBody>
                  <a:tcPr/>
                </a:tc>
              </a:tr>
              <a:tr h="164157">
                <a:tc>
                  <a:txBody>
                    <a:bodyPr/>
                    <a:lstStyle/>
                    <a:p>
                      <a:pPr algn="ctr"/>
                      <a:r>
                        <a:rPr lang="ru-RU" sz="1000" b="1" dirty="0" smtClean="0">
                          <a:latin typeface="Times New Roman" panose="02020603050405020304" pitchFamily="18" charset="0"/>
                          <a:cs typeface="Times New Roman" panose="02020603050405020304" pitchFamily="18" charset="0"/>
                        </a:rPr>
                        <a:t>28.99.32</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Карусели, качели, тиры и прочие аттракционы </a:t>
                      </a:r>
                    </a:p>
                  </a:txBody>
                  <a:tcPr/>
                </a:tc>
              </a:tr>
              <a:tr h="208349">
                <a:tc>
                  <a:txBody>
                    <a:bodyPr/>
                    <a:lstStyle/>
                    <a:p>
                      <a:pPr algn="ctr"/>
                      <a:r>
                        <a:rPr lang="ru-RU" sz="1000" b="1" dirty="0" smtClean="0">
                          <a:latin typeface="Times New Roman" panose="02020603050405020304" pitchFamily="18" charset="0"/>
                          <a:cs typeface="Times New Roman" panose="02020603050405020304" pitchFamily="18" charset="0"/>
                        </a:rPr>
                        <a:t>28.99.32.110</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Карусели </a:t>
                      </a:r>
                    </a:p>
                  </a:txBody>
                  <a:tcPr/>
                </a:tc>
              </a:tr>
              <a:tr h="180533">
                <a:tc>
                  <a:txBody>
                    <a:bodyPr/>
                    <a:lstStyle/>
                    <a:p>
                      <a:pPr algn="ctr"/>
                      <a:r>
                        <a:rPr lang="ru-RU" sz="1000" b="1" dirty="0" smtClean="0">
                          <a:latin typeface="Times New Roman" panose="02020603050405020304" pitchFamily="18" charset="0"/>
                          <a:cs typeface="Times New Roman" panose="02020603050405020304" pitchFamily="18" charset="0"/>
                        </a:rPr>
                        <a:t>28.99.32.120</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Качели</a:t>
                      </a:r>
                    </a:p>
                  </a:txBody>
                  <a:tcPr/>
                </a:tc>
              </a:tr>
              <a:tr h="121920">
                <a:tc>
                  <a:txBody>
                    <a:bodyPr/>
                    <a:lstStyle/>
                    <a:p>
                      <a:pPr algn="ctr"/>
                      <a:r>
                        <a:rPr lang="ru-RU" sz="1000" b="1" dirty="0" smtClean="0">
                          <a:latin typeface="Times New Roman" panose="02020603050405020304" pitchFamily="18" charset="0"/>
                          <a:cs typeface="Times New Roman" panose="02020603050405020304" pitchFamily="18" charset="0"/>
                        </a:rPr>
                        <a:t>29.10.3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Средства автотранспортные для перевозки 10 или более человек </a:t>
                      </a:r>
                    </a:p>
                  </a:txBody>
                  <a:tcPr/>
                </a:tc>
              </a:tr>
              <a:tr h="195072">
                <a:tc>
                  <a:txBody>
                    <a:bodyPr/>
                    <a:lstStyle/>
                    <a:p>
                      <a:pPr algn="ctr"/>
                      <a:r>
                        <a:rPr lang="ru-RU" sz="1000" b="1" dirty="0" smtClean="0">
                          <a:latin typeface="Times New Roman" panose="02020603050405020304" pitchFamily="18" charset="0"/>
                          <a:cs typeface="Times New Roman" panose="02020603050405020304" pitchFamily="18" charset="0"/>
                        </a:rPr>
                        <a:t>30.11.21</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Суда круизные, суда экскурсионные и аналогичные плавучие средства для перевозки пассажиров; паромы всех типов </a:t>
                      </a:r>
                    </a:p>
                  </a:txBody>
                  <a:tcPr/>
                </a:tc>
              </a:tr>
              <a:tr h="146304">
                <a:tc>
                  <a:txBody>
                    <a:bodyPr/>
                    <a:lstStyle/>
                    <a:p>
                      <a:pPr algn="ctr"/>
                      <a:r>
                        <a:rPr lang="ru-RU" sz="1000" b="1" dirty="0" smtClean="0">
                          <a:latin typeface="Times New Roman" panose="02020603050405020304" pitchFamily="18" charset="0"/>
                          <a:cs typeface="Times New Roman" panose="02020603050405020304" pitchFamily="18" charset="0"/>
                        </a:rPr>
                        <a:t>30.12.19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Суда прогулочные или спортивные прочие; лодки гребные, шлюпки и каноэ </a:t>
                      </a:r>
                    </a:p>
                  </a:txBody>
                  <a:tcPr/>
                </a:tc>
              </a:tr>
              <a:tr h="146304">
                <a:tc>
                  <a:txBody>
                    <a:bodyPr/>
                    <a:lstStyle/>
                    <a:p>
                      <a:pPr algn="ctr"/>
                      <a:r>
                        <a:rPr lang="ru-RU" sz="1000" b="1" dirty="0" smtClean="0">
                          <a:latin typeface="Times New Roman" panose="02020603050405020304" pitchFamily="18" charset="0"/>
                          <a:cs typeface="Times New Roman" panose="02020603050405020304" pitchFamily="18" charset="0"/>
                        </a:rPr>
                        <a:t>30.30.20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Аэростаты и дирижабли; планеры, дельтапланы и прочие безмоторные летательные аппараты </a:t>
                      </a:r>
                    </a:p>
                  </a:txBody>
                  <a:tcPr/>
                </a:tc>
              </a:tr>
              <a:tr h="0">
                <a:tc>
                  <a:txBody>
                    <a:bodyPr/>
                    <a:lstStyle/>
                    <a:p>
                      <a:pPr algn="ctr"/>
                      <a:r>
                        <a:rPr lang="ru-RU" sz="1000" b="1" dirty="0" smtClean="0">
                          <a:latin typeface="Times New Roman" panose="02020603050405020304" pitchFamily="18" charset="0"/>
                          <a:cs typeface="Times New Roman" panose="02020603050405020304" pitchFamily="18" charset="0"/>
                        </a:rPr>
                        <a:t>31.01.13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Мебель деревянная для предприятий торговли </a:t>
                      </a:r>
                    </a:p>
                  </a:txBody>
                  <a:tcPr/>
                </a:tc>
              </a:tr>
              <a:tr h="162560">
                <a:tc>
                  <a:txBody>
                    <a:bodyPr/>
                    <a:lstStyle/>
                    <a:p>
                      <a:pPr algn="ctr"/>
                      <a:r>
                        <a:rPr lang="ru-RU" sz="1000" b="1" dirty="0" smtClean="0">
                          <a:latin typeface="Times New Roman" panose="02020603050405020304" pitchFamily="18" charset="0"/>
                          <a:cs typeface="Times New Roman" panose="02020603050405020304" pitchFamily="18" charset="0"/>
                        </a:rPr>
                        <a:t>31.02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Мебель кухонная </a:t>
                      </a:r>
                    </a:p>
                  </a:txBody>
                  <a:tcPr/>
                </a:tc>
              </a:tr>
              <a:tr h="162560">
                <a:tc>
                  <a:txBody>
                    <a:bodyPr/>
                    <a:lstStyle/>
                    <a:p>
                      <a:pPr algn="ctr"/>
                      <a:r>
                        <a:rPr lang="ru-RU" sz="1000" b="1" dirty="0" smtClean="0">
                          <a:latin typeface="Times New Roman" panose="02020603050405020304" pitchFamily="18" charset="0"/>
                          <a:cs typeface="Times New Roman" panose="02020603050405020304" pitchFamily="18" charset="0"/>
                        </a:rPr>
                        <a:t>31.09.12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Мебель деревянная для спальни, столовой и гостиной </a:t>
                      </a:r>
                    </a:p>
                  </a:txBody>
                  <a:tcPr/>
                </a:tc>
              </a:tr>
              <a:tr h="0">
                <a:tc>
                  <a:txBody>
                    <a:bodyPr/>
                    <a:lstStyle/>
                    <a:p>
                      <a:pPr algn="ctr"/>
                      <a:r>
                        <a:rPr lang="ru-RU" sz="1000" b="1" dirty="0" smtClean="0">
                          <a:latin typeface="Times New Roman" panose="02020603050405020304" pitchFamily="18" charset="0"/>
                          <a:cs typeface="Times New Roman" panose="02020603050405020304" pitchFamily="18" charset="0"/>
                        </a:rPr>
                        <a:t>31.09.14</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Мебель из пластмасс или прочих материалов (тростника, лозы или бамбука) </a:t>
                      </a:r>
                    </a:p>
                  </a:txBody>
                  <a:tcPr/>
                </a:tc>
              </a:tr>
              <a:tr h="0">
                <a:tc>
                  <a:txBody>
                    <a:bodyPr/>
                    <a:lstStyle/>
                    <a:p>
                      <a:pPr algn="ctr"/>
                      <a:r>
                        <a:rPr lang="ru-RU" sz="1000" b="1" dirty="0" smtClean="0">
                          <a:latin typeface="Times New Roman" panose="02020603050405020304" pitchFamily="18" charset="0"/>
                          <a:cs typeface="Times New Roman" panose="02020603050405020304" pitchFamily="18" charset="0"/>
                        </a:rPr>
                        <a:t>13.92.22.140</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Тенты </a:t>
                      </a:r>
                    </a:p>
                  </a:txBody>
                  <a:tcPr/>
                </a:tc>
              </a:tr>
              <a:tr h="162560">
                <a:tc>
                  <a:txBody>
                    <a:bodyPr/>
                    <a:lstStyle/>
                    <a:p>
                      <a:pPr algn="ctr"/>
                      <a:r>
                        <a:rPr lang="ru-RU" sz="1000" b="1" dirty="0" smtClean="0">
                          <a:latin typeface="Times New Roman" panose="02020603050405020304" pitchFamily="18" charset="0"/>
                          <a:cs typeface="Times New Roman" panose="02020603050405020304" pitchFamily="18" charset="0"/>
                        </a:rPr>
                        <a:t>13.92.22.150</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Палатки </a:t>
                      </a:r>
                    </a:p>
                  </a:txBody>
                  <a:tcPr/>
                </a:tc>
              </a:tr>
              <a:tr h="0">
                <a:tc>
                  <a:txBody>
                    <a:bodyPr/>
                    <a:lstStyle/>
                    <a:p>
                      <a:pPr algn="ctr"/>
                      <a:r>
                        <a:rPr lang="ru-RU" sz="1000" b="1" dirty="0" smtClean="0">
                          <a:latin typeface="Times New Roman" panose="02020603050405020304" pitchFamily="18" charset="0"/>
                          <a:cs typeface="Times New Roman" panose="02020603050405020304" pitchFamily="18" charset="0"/>
                        </a:rPr>
                        <a:t>16.23.20.120 </a:t>
                      </a:r>
                      <a:endParaRPr lang="ru-RU" sz="1000" b="1"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000" dirty="0" smtClean="0">
                          <a:latin typeface="Times New Roman" panose="02020603050405020304" pitchFamily="18" charset="0"/>
                          <a:cs typeface="Times New Roman" panose="02020603050405020304" pitchFamily="18" charset="0"/>
                        </a:rPr>
                        <a:t>Домики деревянные для содержания зверей, животных и птиц </a:t>
                      </a:r>
                    </a:p>
                  </a:txBody>
                  <a:tcPr/>
                </a:tc>
              </a:tr>
            </a:tbl>
          </a:graphicData>
        </a:graphic>
      </p:graphicFrame>
    </p:spTree>
    <p:extLst>
      <p:ext uri="{BB962C8B-B14F-4D97-AF65-F5344CB8AC3E}">
        <p14:creationId xmlns="" xmlns:p14="http://schemas.microsoft.com/office/powerpoint/2010/main" val="38704335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Схема 12"/>
          <p:cNvGraphicFramePr/>
          <p:nvPr/>
        </p:nvGraphicFramePr>
        <p:xfrm>
          <a:off x="2699792" y="1635646"/>
          <a:ext cx="3780928" cy="2592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 xmlns:p14="http://schemas.microsoft.com/office/powerpoint/2010/main" val="1750906161"/>
              </p:ext>
            </p:extLst>
          </p:nvPr>
        </p:nvGraphicFramePr>
        <p:xfrm>
          <a:off x="4355976" y="1779662"/>
          <a:ext cx="412292" cy="3693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179512" y="123478"/>
            <a:ext cx="2448272" cy="1277273"/>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100" dirty="0" smtClean="0">
                <a:latin typeface="Times New Roman" pitchFamily="18" charset="0"/>
                <a:cs typeface="Times New Roman" pitchFamily="18" charset="0"/>
              </a:rPr>
              <a:t>Создание и обустройство зон отдыха, спортивных и детских игровых</a:t>
            </a:r>
            <a:r>
              <a:rPr lang="en-US" sz="1100" dirty="0" smtClean="0">
                <a:latin typeface="Times New Roman" pitchFamily="18" charset="0"/>
                <a:cs typeface="Times New Roman" pitchFamily="18" charset="0"/>
              </a:rPr>
              <a:t> </a:t>
            </a:r>
            <a:r>
              <a:rPr lang="ru-RU" sz="1100" dirty="0" smtClean="0">
                <a:latin typeface="Times New Roman" pitchFamily="18" charset="0"/>
                <a:cs typeface="Times New Roman" pitchFamily="18" charset="0"/>
              </a:rPr>
              <a:t>площадок, площадок для занятия адаптивной физической культурой и</a:t>
            </a:r>
            <a:r>
              <a:rPr lang="en-US" sz="1100" dirty="0" smtClean="0">
                <a:latin typeface="Times New Roman" pitchFamily="18" charset="0"/>
                <a:cs typeface="Times New Roman" pitchFamily="18" charset="0"/>
              </a:rPr>
              <a:t> </a:t>
            </a:r>
            <a:r>
              <a:rPr lang="ru-RU" sz="1100" dirty="0" smtClean="0">
                <a:latin typeface="Times New Roman" pitchFamily="18" charset="0"/>
                <a:cs typeface="Times New Roman" pitchFamily="18" charset="0"/>
              </a:rPr>
              <a:t>адаптивным спортом для лиц с ограниченными возможностями здоровья;</a:t>
            </a:r>
            <a:endParaRPr lang="ru-RU" sz="1100" dirty="0">
              <a:latin typeface="Times New Roman" pitchFamily="18" charset="0"/>
              <a:cs typeface="Times New Roman" pitchFamily="18" charset="0"/>
            </a:endParaRPr>
          </a:p>
        </p:txBody>
      </p:sp>
      <p:sp>
        <p:nvSpPr>
          <p:cNvPr id="6" name="Прямоугольник 5"/>
          <p:cNvSpPr/>
          <p:nvPr/>
        </p:nvSpPr>
        <p:spPr>
          <a:xfrm>
            <a:off x="6660232" y="123478"/>
            <a:ext cx="2304256" cy="110799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100" dirty="0" smtClean="0">
                <a:latin typeface="Times New Roman" pitchFamily="18" charset="0"/>
                <a:cs typeface="Times New Roman" pitchFamily="18" charset="0"/>
              </a:rPr>
              <a:t>Организация освещения территории, включая архитектурную подсветку</a:t>
            </a:r>
            <a:r>
              <a:rPr lang="en-US" sz="1100" dirty="0" smtClean="0">
                <a:latin typeface="Times New Roman" pitchFamily="18" charset="0"/>
                <a:cs typeface="Times New Roman" pitchFamily="18" charset="0"/>
              </a:rPr>
              <a:t> </a:t>
            </a:r>
            <a:r>
              <a:rPr lang="ru-RU" sz="1100" dirty="0" smtClean="0">
                <a:latin typeface="Times New Roman" pitchFamily="18" charset="0"/>
                <a:cs typeface="Times New Roman" pitchFamily="18" charset="0"/>
              </a:rPr>
              <a:t>зданий, строений, сооружений в том числе с использованием</a:t>
            </a:r>
            <a:r>
              <a:rPr lang="en-US" sz="1100" dirty="0" smtClean="0">
                <a:latin typeface="Times New Roman" pitchFamily="18" charset="0"/>
                <a:cs typeface="Times New Roman" pitchFamily="18" charset="0"/>
              </a:rPr>
              <a:t> </a:t>
            </a:r>
            <a:r>
              <a:rPr lang="ru-RU" sz="1100" dirty="0" smtClean="0">
                <a:latin typeface="Times New Roman" pitchFamily="18" charset="0"/>
                <a:cs typeface="Times New Roman" pitchFamily="18" charset="0"/>
              </a:rPr>
              <a:t>энергосберегающих технологий;</a:t>
            </a:r>
            <a:endParaRPr lang="ru-RU" sz="1100" dirty="0">
              <a:latin typeface="Times New Roman" pitchFamily="18" charset="0"/>
              <a:cs typeface="Times New Roman" pitchFamily="18" charset="0"/>
            </a:endParaRPr>
          </a:p>
        </p:txBody>
      </p:sp>
      <p:sp>
        <p:nvSpPr>
          <p:cNvPr id="7" name="Прямоугольник 6"/>
          <p:cNvSpPr/>
          <p:nvPr/>
        </p:nvSpPr>
        <p:spPr>
          <a:xfrm>
            <a:off x="179512" y="4299942"/>
            <a:ext cx="2502024" cy="769441"/>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100" dirty="0" smtClean="0">
                <a:latin typeface="Times New Roman" pitchFamily="18" charset="0"/>
                <a:cs typeface="Times New Roman" pitchFamily="18" charset="0"/>
              </a:rPr>
              <a:t>Организация пешеходных коммуникаций в том числе тротуаров, аллей,</a:t>
            </a:r>
            <a:r>
              <a:rPr lang="en-US" sz="1100" dirty="0" smtClean="0">
                <a:latin typeface="Times New Roman" pitchFamily="18" charset="0"/>
                <a:cs typeface="Times New Roman" pitchFamily="18" charset="0"/>
              </a:rPr>
              <a:t> </a:t>
            </a:r>
            <a:r>
              <a:rPr lang="ru-RU" sz="1100" dirty="0" smtClean="0">
                <a:latin typeface="Times New Roman" pitchFamily="18" charset="0"/>
                <a:cs typeface="Times New Roman" pitchFamily="18" charset="0"/>
              </a:rPr>
              <a:t>велосипедных дорожек, тропинок;</a:t>
            </a:r>
            <a:endParaRPr lang="ru-RU" sz="1100" dirty="0">
              <a:latin typeface="Times New Roman" pitchFamily="18" charset="0"/>
              <a:cs typeface="Times New Roman" pitchFamily="18" charset="0"/>
            </a:endParaRPr>
          </a:p>
        </p:txBody>
      </p:sp>
      <p:sp>
        <p:nvSpPr>
          <p:cNvPr id="8" name="Прямоугольник 7"/>
          <p:cNvSpPr/>
          <p:nvPr/>
        </p:nvSpPr>
        <p:spPr>
          <a:xfrm>
            <a:off x="3491880" y="51470"/>
            <a:ext cx="2029048" cy="43088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100" dirty="0" smtClean="0">
                <a:latin typeface="Times New Roman" pitchFamily="18" charset="0"/>
                <a:cs typeface="Times New Roman" pitchFamily="18" charset="0"/>
              </a:rPr>
              <a:t>Создание и обустройство мест парковок;</a:t>
            </a:r>
            <a:endParaRPr lang="ru-RU" sz="1100" dirty="0">
              <a:latin typeface="Times New Roman" pitchFamily="18" charset="0"/>
              <a:cs typeface="Times New Roman" pitchFamily="18" charset="0"/>
            </a:endParaRPr>
          </a:p>
        </p:txBody>
      </p:sp>
      <p:sp>
        <p:nvSpPr>
          <p:cNvPr id="9" name="Прямоугольник 8"/>
          <p:cNvSpPr/>
          <p:nvPr/>
        </p:nvSpPr>
        <p:spPr>
          <a:xfrm>
            <a:off x="107504" y="2427734"/>
            <a:ext cx="2502024" cy="600164"/>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100" dirty="0" smtClean="0">
                <a:latin typeface="Times New Roman" pitchFamily="18" charset="0"/>
                <a:cs typeface="Times New Roman" pitchFamily="18" charset="0"/>
              </a:rPr>
              <a:t>Установка (обустройство) ограждений в том числе газонных и тротуарных</a:t>
            </a:r>
            <a:r>
              <a:rPr lang="en-US" sz="1100" dirty="0" smtClean="0">
                <a:latin typeface="Times New Roman" pitchFamily="18" charset="0"/>
                <a:cs typeface="Times New Roman" pitchFamily="18" charset="0"/>
              </a:rPr>
              <a:t> </a:t>
            </a:r>
            <a:r>
              <a:rPr lang="ru-RU" sz="1100" dirty="0" smtClean="0">
                <a:latin typeface="Times New Roman" pitchFamily="18" charset="0"/>
                <a:cs typeface="Times New Roman" pitchFamily="18" charset="0"/>
              </a:rPr>
              <a:t>ограждений;</a:t>
            </a:r>
            <a:endParaRPr lang="ru-RU" sz="1100" dirty="0">
              <a:latin typeface="Times New Roman" pitchFamily="18" charset="0"/>
              <a:cs typeface="Times New Roman" pitchFamily="18" charset="0"/>
            </a:endParaRPr>
          </a:p>
        </p:txBody>
      </p:sp>
      <p:sp>
        <p:nvSpPr>
          <p:cNvPr id="10" name="Прямоугольник 9"/>
          <p:cNvSpPr/>
          <p:nvPr/>
        </p:nvSpPr>
        <p:spPr>
          <a:xfrm>
            <a:off x="6444208" y="4299942"/>
            <a:ext cx="2520280" cy="769441"/>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100" dirty="0" smtClean="0">
                <a:latin typeface="Times New Roman" pitchFamily="18" charset="0"/>
                <a:cs typeface="Times New Roman" pitchFamily="18" charset="0"/>
              </a:rPr>
              <a:t>Обустройство территории в целях обеспечения беспрепятственного</a:t>
            </a:r>
            <a:r>
              <a:rPr lang="en-US" sz="1100" dirty="0" smtClean="0">
                <a:latin typeface="Times New Roman" pitchFamily="18" charset="0"/>
                <a:cs typeface="Times New Roman" pitchFamily="18" charset="0"/>
              </a:rPr>
              <a:t> </a:t>
            </a:r>
            <a:r>
              <a:rPr lang="ru-RU" sz="1100" dirty="0" smtClean="0">
                <a:latin typeface="Times New Roman" pitchFamily="18" charset="0"/>
                <a:cs typeface="Times New Roman" pitchFamily="18" charset="0"/>
              </a:rPr>
              <a:t>передвижения инвалидов и других </a:t>
            </a:r>
            <a:r>
              <a:rPr lang="ru-RU" sz="1100" dirty="0" err="1" smtClean="0">
                <a:latin typeface="Times New Roman" pitchFamily="18" charset="0"/>
                <a:cs typeface="Times New Roman" pitchFamily="18" charset="0"/>
              </a:rPr>
              <a:t>маломобильных</a:t>
            </a:r>
            <a:r>
              <a:rPr lang="ru-RU" sz="1100" dirty="0" smtClean="0">
                <a:latin typeface="Times New Roman" pitchFamily="18" charset="0"/>
                <a:cs typeface="Times New Roman" pitchFamily="18" charset="0"/>
              </a:rPr>
              <a:t> групп населения;</a:t>
            </a:r>
            <a:endParaRPr lang="ru-RU" sz="1100" dirty="0">
              <a:latin typeface="Times New Roman" pitchFamily="18" charset="0"/>
              <a:cs typeface="Times New Roman" pitchFamily="18" charset="0"/>
            </a:endParaRPr>
          </a:p>
        </p:txBody>
      </p:sp>
      <p:sp>
        <p:nvSpPr>
          <p:cNvPr id="11" name="Прямоугольник 10"/>
          <p:cNvSpPr/>
          <p:nvPr/>
        </p:nvSpPr>
        <p:spPr>
          <a:xfrm>
            <a:off x="6732240" y="2427734"/>
            <a:ext cx="2286000" cy="600164"/>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100" dirty="0" smtClean="0">
                <a:latin typeface="Times New Roman" pitchFamily="18" charset="0"/>
                <a:cs typeface="Times New Roman" pitchFamily="18" charset="0"/>
              </a:rPr>
              <a:t>Сохранение и восстановление природных ландшафтов и </a:t>
            </a:r>
            <a:r>
              <a:rPr lang="ru-RU" sz="1100" dirty="0" err="1" smtClean="0">
                <a:latin typeface="Times New Roman" pitchFamily="18" charset="0"/>
                <a:cs typeface="Times New Roman" pitchFamily="18" charset="0"/>
              </a:rPr>
              <a:t>историкокультурных</a:t>
            </a:r>
            <a:r>
              <a:rPr lang="ru-RU" sz="1100" dirty="0" smtClean="0">
                <a:latin typeface="Times New Roman" pitchFamily="18" charset="0"/>
                <a:cs typeface="Times New Roman" pitchFamily="18" charset="0"/>
              </a:rPr>
              <a:t> памятников.</a:t>
            </a:r>
            <a:endParaRPr lang="ru-RU" sz="1100" dirty="0">
              <a:latin typeface="Times New Roman" pitchFamily="18" charset="0"/>
              <a:cs typeface="Times New Roman" pitchFamily="18" charset="0"/>
            </a:endParaRPr>
          </a:p>
        </p:txBody>
      </p:sp>
      <p:pic>
        <p:nvPicPr>
          <p:cNvPr id="2050" name="Picture 2" descr="https://petrasport.ru/d/%D0%94%D0%B5%D1%82%D1%81%D0%BA%D0%B0%D1%8F_%D0%B8%D0%B3%D1%80%D0%BE%D0%B2%D0%B0%D1%8F_%D0%BF%D0%BB%D0%BE%D1%89%D0%B0%D0%B4%D0%BA%D0%B0_%D0%9E%D1%80%D0%B8%D0%B4%D0%B6%D0%B8%D0%BD%D0%B0%D0%BB_%D0%9A%D0%B0%D1%81%D1%82%D0%BB_II_%D1%81_%D0%BC%D0%B0%D0%BD%D0%BA%D0%B8_%D0%B1%D0%B0%D1%80%D0%BE%D0%BC_%5e3a_Original_Castle_II,_%D0%B4%D0%B5%D1%82%D1%81%D0%BA%D0%B8%D0%B9_%D0%B3%D0%BE%D1%80%D0%BE%D0%B4%D0%BE%D0%BA.jpg"/>
          <p:cNvPicPr>
            <a:picLocks noChangeAspect="1" noChangeArrowheads="1"/>
          </p:cNvPicPr>
          <p:nvPr/>
        </p:nvPicPr>
        <p:blipFill>
          <a:blip r:embed="rId12" cstate="print"/>
          <a:srcRect/>
          <a:stretch>
            <a:fillRect/>
          </a:stretch>
        </p:blipFill>
        <p:spPr bwMode="auto">
          <a:xfrm>
            <a:off x="683568" y="1419622"/>
            <a:ext cx="1387221" cy="915566"/>
          </a:xfrm>
          <a:prstGeom prst="rect">
            <a:avLst/>
          </a:prstGeom>
          <a:noFill/>
        </p:spPr>
      </p:pic>
      <p:pic>
        <p:nvPicPr>
          <p:cNvPr id="2052" name="Picture 4" descr="http://opr124.ru/images/catalog/ograjdeniya/Gazonnye/2/%D0%93%D0%97-47(2).png"/>
          <p:cNvPicPr>
            <a:picLocks noChangeAspect="1" noChangeArrowheads="1"/>
          </p:cNvPicPr>
          <p:nvPr/>
        </p:nvPicPr>
        <p:blipFill>
          <a:blip r:embed="rId13" cstate="print"/>
          <a:srcRect/>
          <a:stretch>
            <a:fillRect/>
          </a:stretch>
        </p:blipFill>
        <p:spPr bwMode="auto">
          <a:xfrm>
            <a:off x="539552" y="3075806"/>
            <a:ext cx="1800200" cy="1008112"/>
          </a:xfrm>
          <a:prstGeom prst="rect">
            <a:avLst/>
          </a:prstGeom>
          <a:noFill/>
        </p:spPr>
      </p:pic>
      <p:pic>
        <p:nvPicPr>
          <p:cNvPr id="2054" name="Picture 6" descr="https://avatars.mds.yandex.net/get-zen_doc/1542444/pub_5c7d6b896db1fd00b2dbb092_5c7d6be8d8720e00b38a7c4d/scale_1200"/>
          <p:cNvPicPr>
            <a:picLocks noChangeAspect="1" noChangeArrowheads="1"/>
          </p:cNvPicPr>
          <p:nvPr/>
        </p:nvPicPr>
        <p:blipFill>
          <a:blip r:embed="rId14" cstate="print"/>
          <a:srcRect/>
          <a:stretch>
            <a:fillRect/>
          </a:stretch>
        </p:blipFill>
        <p:spPr bwMode="auto">
          <a:xfrm>
            <a:off x="2699792" y="4299942"/>
            <a:ext cx="1234480" cy="771550"/>
          </a:xfrm>
          <a:prstGeom prst="rect">
            <a:avLst/>
          </a:prstGeom>
          <a:noFill/>
        </p:spPr>
      </p:pic>
      <p:pic>
        <p:nvPicPr>
          <p:cNvPr id="2058" name="Picture 10" descr="https://orangebadge.co.uk/wp-content/uploads/2019/11/Enable-Access-RampCentre-Ultralight-Combi-Folding-and-Telescopic-Channel-Ramps-1.jpg"/>
          <p:cNvPicPr>
            <a:picLocks noChangeAspect="1" noChangeArrowheads="1"/>
          </p:cNvPicPr>
          <p:nvPr/>
        </p:nvPicPr>
        <p:blipFill>
          <a:blip r:embed="rId15" cstate="print"/>
          <a:srcRect/>
          <a:stretch>
            <a:fillRect/>
          </a:stretch>
        </p:blipFill>
        <p:spPr bwMode="auto">
          <a:xfrm>
            <a:off x="5292080" y="4299942"/>
            <a:ext cx="1131590" cy="792088"/>
          </a:xfrm>
          <a:prstGeom prst="rect">
            <a:avLst/>
          </a:prstGeom>
          <a:noFill/>
        </p:spPr>
      </p:pic>
      <p:pic>
        <p:nvPicPr>
          <p:cNvPr id="2060" name="Picture 12" descr="https://stihi.ru/pics/2021/09/30/7737.jpg"/>
          <p:cNvPicPr>
            <a:picLocks noChangeAspect="1" noChangeArrowheads="1"/>
          </p:cNvPicPr>
          <p:nvPr/>
        </p:nvPicPr>
        <p:blipFill>
          <a:blip r:embed="rId16" cstate="print"/>
          <a:srcRect/>
          <a:stretch>
            <a:fillRect/>
          </a:stretch>
        </p:blipFill>
        <p:spPr bwMode="auto">
          <a:xfrm>
            <a:off x="7164288" y="3003798"/>
            <a:ext cx="1579531" cy="1051992"/>
          </a:xfrm>
          <a:prstGeom prst="rect">
            <a:avLst/>
          </a:prstGeom>
          <a:noFill/>
        </p:spPr>
      </p:pic>
      <p:pic>
        <p:nvPicPr>
          <p:cNvPr id="2062" name="Picture 14" descr="https://www.vcatuva.ru/sites/default/files/images/5718.jpg"/>
          <p:cNvPicPr>
            <a:picLocks noChangeAspect="1" noChangeArrowheads="1"/>
          </p:cNvPicPr>
          <p:nvPr/>
        </p:nvPicPr>
        <p:blipFill>
          <a:blip r:embed="rId17" cstate="print"/>
          <a:srcRect/>
          <a:stretch>
            <a:fillRect/>
          </a:stretch>
        </p:blipFill>
        <p:spPr bwMode="auto">
          <a:xfrm>
            <a:off x="7020272" y="1203598"/>
            <a:ext cx="1670492" cy="939652"/>
          </a:xfrm>
          <a:prstGeom prst="rect">
            <a:avLst/>
          </a:prstGeom>
          <a:noFill/>
        </p:spPr>
      </p:pic>
      <p:pic>
        <p:nvPicPr>
          <p:cNvPr id="2064" name="Picture 16" descr="https://o-krohe.ru/images/article/orig/2019/08/dlya-roditelej-s-detmi-v-rossii-predlozhili-sozdavat-otdelnye-parkovochnye-mesta.jpg"/>
          <p:cNvPicPr>
            <a:picLocks noChangeAspect="1" noChangeArrowheads="1"/>
          </p:cNvPicPr>
          <p:nvPr/>
        </p:nvPicPr>
        <p:blipFill>
          <a:blip r:embed="rId18" cstate="print"/>
          <a:srcRect/>
          <a:stretch>
            <a:fillRect/>
          </a:stretch>
        </p:blipFill>
        <p:spPr bwMode="auto">
          <a:xfrm>
            <a:off x="2771800" y="483518"/>
            <a:ext cx="1210721" cy="807551"/>
          </a:xfrm>
          <a:prstGeom prst="rect">
            <a:avLst/>
          </a:prstGeom>
          <a:noFill/>
        </p:spPr>
      </p:pic>
      <p:pic>
        <p:nvPicPr>
          <p:cNvPr id="2070" name="Picture 22" descr="https://primamedia.gcdn.co/f/big/375/374068.jpg?c38c27b1d284f66d92eea7dc8ec3fbbc"/>
          <p:cNvPicPr>
            <a:picLocks noChangeAspect="1" noChangeArrowheads="1"/>
          </p:cNvPicPr>
          <p:nvPr/>
        </p:nvPicPr>
        <p:blipFill>
          <a:blip r:embed="rId19" cstate="print"/>
          <a:srcRect/>
          <a:stretch>
            <a:fillRect/>
          </a:stretch>
        </p:blipFill>
        <p:spPr bwMode="auto">
          <a:xfrm>
            <a:off x="5004048" y="483518"/>
            <a:ext cx="1296144" cy="792088"/>
          </a:xfrm>
          <a:prstGeom prst="rect">
            <a:avLst/>
          </a:prstGeom>
          <a:noFill/>
        </p:spPr>
      </p:pic>
      <p:cxnSp>
        <p:nvCxnSpPr>
          <p:cNvPr id="28" name="Прямая со стрелкой 27"/>
          <p:cNvCxnSpPr>
            <a:endCxn id="7" idx="0"/>
          </p:cNvCxnSpPr>
          <p:nvPr/>
        </p:nvCxnSpPr>
        <p:spPr>
          <a:xfrm flipH="1">
            <a:off x="1430524" y="3579862"/>
            <a:ext cx="1989348" cy="72008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1" name="Прямая со стрелкой 30"/>
          <p:cNvCxnSpPr>
            <a:endCxn id="9" idx="3"/>
          </p:cNvCxnSpPr>
          <p:nvPr/>
        </p:nvCxnSpPr>
        <p:spPr>
          <a:xfrm flipH="1" flipV="1">
            <a:off x="2609528" y="2727816"/>
            <a:ext cx="666328" cy="5995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4" name="Прямая со стрелкой 33"/>
          <p:cNvCxnSpPr>
            <a:endCxn id="11" idx="1"/>
          </p:cNvCxnSpPr>
          <p:nvPr/>
        </p:nvCxnSpPr>
        <p:spPr>
          <a:xfrm flipV="1">
            <a:off x="5940152" y="2727816"/>
            <a:ext cx="792088" cy="5995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6" name="Прямая со стрелкой 35"/>
          <p:cNvCxnSpPr>
            <a:endCxn id="10" idx="0"/>
          </p:cNvCxnSpPr>
          <p:nvPr/>
        </p:nvCxnSpPr>
        <p:spPr>
          <a:xfrm>
            <a:off x="5724128" y="3651870"/>
            <a:ext cx="1980220" cy="64807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9" name="Прямая со стрелкой 38"/>
          <p:cNvCxnSpPr>
            <a:endCxn id="8" idx="2"/>
          </p:cNvCxnSpPr>
          <p:nvPr/>
        </p:nvCxnSpPr>
        <p:spPr>
          <a:xfrm flipV="1">
            <a:off x="4499992" y="482357"/>
            <a:ext cx="6412" cy="1153289"/>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42" name="Прямая со стрелкой 41"/>
          <p:cNvCxnSpPr/>
          <p:nvPr/>
        </p:nvCxnSpPr>
        <p:spPr>
          <a:xfrm flipH="1" flipV="1">
            <a:off x="2627784" y="1419622"/>
            <a:ext cx="864096" cy="7920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44" name="Прямая со стрелкой 43"/>
          <p:cNvCxnSpPr/>
          <p:nvPr/>
        </p:nvCxnSpPr>
        <p:spPr>
          <a:xfrm flipV="1">
            <a:off x="5652120" y="1275606"/>
            <a:ext cx="1008112" cy="7920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03648" y="123478"/>
            <a:ext cx="6415539"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Требования, предъявляемые к заявителю </a:t>
            </a:r>
            <a:endParaRPr lang="ru-RU" sz="2000" dirty="0">
              <a:latin typeface="Arial Black" pitchFamily="34" charset="0"/>
            </a:endParaRPr>
          </a:p>
        </p:txBody>
      </p:sp>
      <p:graphicFrame>
        <p:nvGraphicFramePr>
          <p:cNvPr id="3" name="Таблица 2"/>
          <p:cNvGraphicFramePr>
            <a:graphicFrameLocks noGrp="1"/>
          </p:cNvGraphicFramePr>
          <p:nvPr/>
        </p:nvGraphicFramePr>
        <p:xfrm>
          <a:off x="251520" y="843558"/>
          <a:ext cx="8712968" cy="3931920"/>
        </p:xfrm>
        <a:graphic>
          <a:graphicData uri="http://schemas.openxmlformats.org/drawingml/2006/table">
            <a:tbl>
              <a:tblPr firstRow="1" bandRow="1">
                <a:tableStyleId>{5940675A-B579-460E-94D1-54222C63F5DA}</a:tableStyleId>
              </a:tblPr>
              <a:tblGrid>
                <a:gridCol w="8712968"/>
              </a:tblGrid>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1. </a:t>
                      </a:r>
                      <a:r>
                        <a:rPr lang="ru-RU" sz="1600" dirty="0" smtClean="0">
                          <a:latin typeface="Times New Roman" pitchFamily="18" charset="0"/>
                          <a:cs typeface="Times New Roman" pitchFamily="18" charset="0"/>
                        </a:rPr>
                        <a:t>Заявитель зарегистрирован и осуществляет деятельность на сельской территории или на территории сельской агломерации субъекта РФ. Заявитель, являющийся юридическим лицом, не является государственным (муниципальным) учреждением. Индивидуальный предприниматель является гражданином РФ.</a:t>
                      </a:r>
                      <a:endParaRPr lang="ru-RU" sz="1600" dirty="0">
                        <a:latin typeface="Times New Roman" pitchFamily="18" charset="0"/>
                        <a:cs typeface="Times New Roman" pitchFamily="18" charset="0"/>
                      </a:endParaRPr>
                    </a:p>
                  </a:txBody>
                  <a:tcPr>
                    <a:solidFill>
                      <a:schemeClr val="accent1">
                        <a:lumMod val="20000"/>
                        <a:lumOff val="80000"/>
                      </a:schemeClr>
                    </a:solidFill>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2.</a:t>
                      </a:r>
                      <a:r>
                        <a:rPr lang="ru-RU" sz="1600" dirty="0" smtClean="0">
                          <a:latin typeface="Times New Roman" pitchFamily="18" charset="0"/>
                          <a:cs typeface="Times New Roman" pitchFamily="18" charset="0"/>
                        </a:rPr>
                        <a:t> Заявитель не является иностранным юридическим лицом, а также российским юридическим лицом, в уставном (складочном) капитале которого доля участия иностранных юридических лиц, местом регистрации которых является государство или территория, включенные в утвержденный Министерством финансов РФ перечень государств и территорий, предоставляющих льготный налоговый режим налогообложения и (или) не предусматривающих раскрытия и предоставления информации при проведении финансовых операций (</a:t>
                      </a:r>
                      <a:r>
                        <a:rPr lang="ru-RU" sz="1600" dirty="0" err="1" smtClean="0">
                          <a:latin typeface="Times New Roman" pitchFamily="18" charset="0"/>
                          <a:cs typeface="Times New Roman" pitchFamily="18" charset="0"/>
                        </a:rPr>
                        <a:t>офшорные</a:t>
                      </a:r>
                      <a:r>
                        <a:rPr lang="ru-RU" sz="1600" dirty="0" smtClean="0">
                          <a:latin typeface="Times New Roman" pitchFamily="18" charset="0"/>
                          <a:cs typeface="Times New Roman" pitchFamily="18" charset="0"/>
                        </a:rPr>
                        <a:t> зоны), </a:t>
                      </a:r>
                      <a:r>
                        <a:rPr lang="ru-RU" sz="1600" b="1" dirty="0" smtClean="0">
                          <a:solidFill>
                            <a:srgbClr val="C00000"/>
                          </a:solidFill>
                          <a:latin typeface="Times New Roman" pitchFamily="18" charset="0"/>
                          <a:cs typeface="Times New Roman" pitchFamily="18" charset="0"/>
                        </a:rPr>
                        <a:t>в совокупности превышает 50 %.</a:t>
                      </a:r>
                      <a:endParaRPr lang="ru-RU" sz="1600" b="1" dirty="0">
                        <a:solidFill>
                          <a:srgbClr val="C00000"/>
                        </a:solidFill>
                        <a:latin typeface="Times New Roman" pitchFamily="18" charset="0"/>
                        <a:cs typeface="Times New Roman" pitchFamily="18" charset="0"/>
                      </a:endParaRPr>
                    </a:p>
                  </a:txBody>
                  <a:tcPr>
                    <a:solidFill>
                      <a:schemeClr val="accent1">
                        <a:lumMod val="20000"/>
                        <a:lumOff val="80000"/>
                      </a:schemeClr>
                    </a:solidFill>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3. </a:t>
                      </a:r>
                      <a:r>
                        <a:rPr lang="ru-RU" sz="1600" dirty="0" smtClean="0">
                          <a:latin typeface="Times New Roman" pitchFamily="18" charset="0"/>
                          <a:cs typeface="Times New Roman" pitchFamily="18" charset="0"/>
                        </a:rPr>
                        <a:t>Заявитель по состоянию на 1-е число месяца, предшествующего месяцу подачи заявки, не находится в процессе ликвидации, в отношении него не введена процедура банкротства, деятельность не приостановлена в порядке, предусмотренном законодательством РФ, деятельность индивидуального предпринимателя не прекращена.</a:t>
                      </a:r>
                      <a:endParaRPr lang="ru-RU" sz="1600" dirty="0">
                        <a:latin typeface="Times New Roman" pitchFamily="18" charset="0"/>
                        <a:cs typeface="Times New Roman" pitchFamily="18" charset="0"/>
                      </a:endParaRPr>
                    </a:p>
                  </a:txBody>
                  <a:tcPr>
                    <a:solidFill>
                      <a:schemeClr val="accent1">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03648" y="123478"/>
            <a:ext cx="6415539"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Требования, предъявляемые к заявителю </a:t>
            </a:r>
            <a:endParaRPr lang="ru-RU" sz="2000" dirty="0">
              <a:latin typeface="Arial Black" pitchFamily="34" charset="0"/>
            </a:endParaRPr>
          </a:p>
        </p:txBody>
      </p:sp>
      <p:graphicFrame>
        <p:nvGraphicFramePr>
          <p:cNvPr id="3" name="Таблица 2"/>
          <p:cNvGraphicFramePr>
            <a:graphicFrameLocks noGrp="1"/>
          </p:cNvGraphicFramePr>
          <p:nvPr/>
        </p:nvGraphicFramePr>
        <p:xfrm>
          <a:off x="179512" y="699542"/>
          <a:ext cx="8784976" cy="4023360"/>
        </p:xfrm>
        <a:graphic>
          <a:graphicData uri="http://schemas.openxmlformats.org/drawingml/2006/table">
            <a:tbl>
              <a:tblPr firstRow="1" bandRow="1">
                <a:tableStyleId>{5940675A-B579-460E-94D1-54222C63F5DA}</a:tableStyleId>
              </a:tblPr>
              <a:tblGrid>
                <a:gridCol w="8784976"/>
              </a:tblGrid>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4. </a:t>
                      </a:r>
                      <a:r>
                        <a:rPr lang="ru-RU" sz="1600" dirty="0" smtClean="0">
                          <a:solidFill>
                            <a:schemeClr val="tx1"/>
                          </a:solidFill>
                          <a:latin typeface="Times New Roman" pitchFamily="18" charset="0"/>
                          <a:cs typeface="Times New Roman" pitchFamily="18" charset="0"/>
                        </a:rPr>
                        <a:t>По состоянию на 1-е число месяца, предшествующего месяцу подачи заявки в уполномоченный орган, у заявителя отсутствует неисполненная обязанность по уплате налогов, сборов, страховых взносов, пеней, штрафов, процентов, подлежащих уплате в соответствии с законодательством РФ о налогах и сборах </a:t>
                      </a:r>
                      <a:r>
                        <a:rPr lang="ru-RU" sz="1600" b="1" dirty="0" smtClean="0">
                          <a:solidFill>
                            <a:srgbClr val="C00000"/>
                          </a:solidFill>
                          <a:latin typeface="Times New Roman" pitchFamily="18" charset="0"/>
                          <a:cs typeface="Times New Roman" pitchFamily="18" charset="0"/>
                        </a:rPr>
                        <a:t>в сумме, превышающей 10 тыс. рублей.</a:t>
                      </a:r>
                      <a:endParaRPr lang="ru-RU" sz="1600" b="1" dirty="0">
                        <a:solidFill>
                          <a:srgbClr val="C00000"/>
                        </a:solidFill>
                        <a:latin typeface="Times New Roman" pitchFamily="18" charset="0"/>
                        <a:cs typeface="Times New Roman" pitchFamily="18" charset="0"/>
                      </a:endParaRPr>
                    </a:p>
                  </a:txBody>
                  <a:tcPr>
                    <a:solidFill>
                      <a:schemeClr val="accent1">
                        <a:lumMod val="20000"/>
                        <a:lumOff val="80000"/>
                      </a:schemeClr>
                    </a:solidFill>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5.</a:t>
                      </a:r>
                      <a:r>
                        <a:rPr lang="ru-RU" sz="1600" dirty="0" smtClean="0">
                          <a:latin typeface="Times New Roman" pitchFamily="18" charset="0"/>
                          <a:cs typeface="Times New Roman" pitchFamily="18" charset="0"/>
                        </a:rPr>
                        <a:t> У заявителя по состоянию на 1-е число месяца, предшествующего месяцу подачи заявки в уполномоченный орган, отсутствуют просроченная задолженность по возврату в федеральный бюджет субсидии, бюджетных инвестиций, предоставленных в том числе в соответствии с иными правовыми актами, и иная просроченная задолженность перед федеральным бюджетом.</a:t>
                      </a:r>
                      <a:endParaRPr lang="ru-RU" sz="1600" dirty="0">
                        <a:latin typeface="Times New Roman" pitchFamily="18" charset="0"/>
                        <a:cs typeface="Times New Roman" pitchFamily="18" charset="0"/>
                      </a:endParaRPr>
                    </a:p>
                  </a:txBody>
                  <a:tcPr>
                    <a:solidFill>
                      <a:schemeClr val="accent1">
                        <a:lumMod val="20000"/>
                        <a:lumOff val="80000"/>
                      </a:schemeClr>
                    </a:solidFill>
                  </a:tcPr>
                </a:tc>
              </a:tr>
              <a:tr h="28956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6. </a:t>
                      </a:r>
                      <a:r>
                        <a:rPr lang="ru-RU" sz="1600" dirty="0" smtClean="0">
                          <a:solidFill>
                            <a:schemeClr val="tx1"/>
                          </a:solidFill>
                          <a:latin typeface="Times New Roman" pitchFamily="18" charset="0"/>
                          <a:cs typeface="Times New Roman" pitchFamily="18" charset="0"/>
                        </a:rPr>
                        <a:t>С заявителем ранее не расторгались соглашения о предоставлении субсидий (грантов), полученных в рамках Государственной программы или иных государственных программ РФ.</a:t>
                      </a:r>
                      <a:endParaRPr lang="ru-RU" sz="16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r h="33528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7. </a:t>
                      </a:r>
                      <a:r>
                        <a:rPr lang="ru-RU" sz="1600" dirty="0" smtClean="0">
                          <a:solidFill>
                            <a:schemeClr val="tx1"/>
                          </a:solidFill>
                          <a:latin typeface="Times New Roman" pitchFamily="18" charset="0"/>
                          <a:cs typeface="Times New Roman" pitchFamily="18" charset="0"/>
                        </a:rPr>
                        <a:t>С</a:t>
                      </a:r>
                      <a:r>
                        <a:rPr lang="ru-RU" sz="1600" dirty="0" smtClean="0">
                          <a:solidFill>
                            <a:schemeClr val="tx1"/>
                          </a:solidFill>
                          <a:latin typeface="Times New Roman" pitchFamily="18" charset="0"/>
                          <a:cs typeface="Times New Roman" pitchFamily="18" charset="0"/>
                        </a:rPr>
                        <a:t>рок освоения средств гранта «</a:t>
                      </a:r>
                      <a:r>
                        <a:rPr lang="ru-RU" sz="1600" dirty="0" err="1" smtClean="0">
                          <a:solidFill>
                            <a:schemeClr val="tx1"/>
                          </a:solidFill>
                          <a:latin typeface="Times New Roman" pitchFamily="18" charset="0"/>
                          <a:cs typeface="Times New Roman" pitchFamily="18" charset="0"/>
                        </a:rPr>
                        <a:t>Агротуризм</a:t>
                      </a:r>
                      <a:r>
                        <a:rPr lang="ru-RU" sz="1600" dirty="0" smtClean="0">
                          <a:solidFill>
                            <a:schemeClr val="tx1"/>
                          </a:solidFill>
                          <a:latin typeface="Times New Roman" pitchFamily="18" charset="0"/>
                          <a:cs typeface="Times New Roman" pitchFamily="18" charset="0"/>
                        </a:rPr>
                        <a:t>» составляет </a:t>
                      </a:r>
                      <a:r>
                        <a:rPr lang="ru-RU" sz="1600" b="1" dirty="0" smtClean="0">
                          <a:solidFill>
                            <a:srgbClr val="C00000"/>
                          </a:solidFill>
                          <a:latin typeface="Times New Roman" pitchFamily="18" charset="0"/>
                          <a:cs typeface="Times New Roman" pitchFamily="18" charset="0"/>
                        </a:rPr>
                        <a:t>не более 18 месяцев </a:t>
                      </a:r>
                      <a:r>
                        <a:rPr lang="ru-RU" sz="1600" dirty="0" smtClean="0">
                          <a:solidFill>
                            <a:schemeClr val="tx1"/>
                          </a:solidFill>
                          <a:latin typeface="Times New Roman" pitchFamily="18" charset="0"/>
                          <a:cs typeface="Times New Roman" pitchFamily="18" charset="0"/>
                        </a:rPr>
                        <a:t>со дня получения указанных средств. В случае наступления обстоятельств непреодолимой силы, препятствующих освоению средств гранта «</a:t>
                      </a:r>
                      <a:r>
                        <a:rPr lang="ru-RU" sz="1600" dirty="0" err="1" smtClean="0">
                          <a:solidFill>
                            <a:schemeClr val="tx1"/>
                          </a:solidFill>
                          <a:latin typeface="Times New Roman" pitchFamily="18" charset="0"/>
                          <a:cs typeface="Times New Roman" pitchFamily="18" charset="0"/>
                        </a:rPr>
                        <a:t>Агротуризм</a:t>
                      </a:r>
                      <a:r>
                        <a:rPr lang="ru-RU" sz="1600" dirty="0" smtClean="0">
                          <a:solidFill>
                            <a:schemeClr val="tx1"/>
                          </a:solidFill>
                          <a:latin typeface="Times New Roman" pitchFamily="18" charset="0"/>
                          <a:cs typeface="Times New Roman" pitchFamily="18" charset="0"/>
                        </a:rPr>
                        <a:t>» в установленный срок, срок освоения средств гранта «</a:t>
                      </a:r>
                      <a:r>
                        <a:rPr lang="ru-RU" sz="1600" dirty="0" err="1" smtClean="0">
                          <a:solidFill>
                            <a:schemeClr val="tx1"/>
                          </a:solidFill>
                          <a:latin typeface="Times New Roman" pitchFamily="18" charset="0"/>
                          <a:cs typeface="Times New Roman" pitchFamily="18" charset="0"/>
                        </a:rPr>
                        <a:t>Агротуризм</a:t>
                      </a:r>
                      <a:r>
                        <a:rPr lang="ru-RU" sz="1600" dirty="0" smtClean="0">
                          <a:solidFill>
                            <a:schemeClr val="tx1"/>
                          </a:solidFill>
                          <a:latin typeface="Times New Roman" pitchFamily="18" charset="0"/>
                          <a:cs typeface="Times New Roman" pitchFamily="18" charset="0"/>
                        </a:rPr>
                        <a:t>» может быть продлен по решению уполномоченного органа, но не более чем на 6 месяцев, в порядке, установленном уполномоченным органом</a:t>
                      </a:r>
                      <a:endParaRPr lang="ru-RU" sz="16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03648" y="123478"/>
            <a:ext cx="6415539" cy="40011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r>
              <a:rPr lang="ru-RU" sz="2000" dirty="0" smtClean="0">
                <a:latin typeface="Arial Black" pitchFamily="34" charset="0"/>
              </a:rPr>
              <a:t>Требования, предъявляемые к заявителю </a:t>
            </a:r>
            <a:endParaRPr lang="ru-RU" sz="2000" dirty="0">
              <a:latin typeface="Arial Black" pitchFamily="34" charset="0"/>
            </a:endParaRPr>
          </a:p>
        </p:txBody>
      </p:sp>
      <p:graphicFrame>
        <p:nvGraphicFramePr>
          <p:cNvPr id="3" name="Таблица 2"/>
          <p:cNvGraphicFramePr>
            <a:graphicFrameLocks noGrp="1"/>
          </p:cNvGraphicFramePr>
          <p:nvPr/>
        </p:nvGraphicFramePr>
        <p:xfrm>
          <a:off x="179512" y="699542"/>
          <a:ext cx="8784976" cy="2270760"/>
        </p:xfrm>
        <a:graphic>
          <a:graphicData uri="http://schemas.openxmlformats.org/drawingml/2006/table">
            <a:tbl>
              <a:tblPr firstRow="1" bandRow="1">
                <a:tableStyleId>{5940675A-B579-460E-94D1-54222C63F5DA}</a:tableStyleId>
              </a:tblPr>
              <a:tblGrid>
                <a:gridCol w="8784976"/>
              </a:tblGrid>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8. </a:t>
                      </a:r>
                      <a:r>
                        <a:rPr lang="ru-RU" sz="1600" dirty="0" smtClean="0">
                          <a:solidFill>
                            <a:schemeClr val="tx1"/>
                          </a:solidFill>
                          <a:latin typeface="Times New Roman" pitchFamily="18" charset="0"/>
                          <a:cs typeface="Times New Roman" pitchFamily="18" charset="0"/>
                        </a:rPr>
                        <a:t>Отчуждение имущества, приобретенного за счет средств гранта «</a:t>
                      </a:r>
                      <a:r>
                        <a:rPr lang="ru-RU" sz="1600" dirty="0" err="1" smtClean="0">
                          <a:solidFill>
                            <a:schemeClr val="tx1"/>
                          </a:solidFill>
                          <a:latin typeface="Times New Roman" pitchFamily="18" charset="0"/>
                          <a:cs typeface="Times New Roman" pitchFamily="18" charset="0"/>
                        </a:rPr>
                        <a:t>Агротуризм</a:t>
                      </a:r>
                      <a:r>
                        <a:rPr lang="ru-RU" sz="1600" dirty="0" smtClean="0">
                          <a:solidFill>
                            <a:schemeClr val="tx1"/>
                          </a:solidFill>
                          <a:latin typeface="Times New Roman" pitchFamily="18" charset="0"/>
                          <a:cs typeface="Times New Roman" pitchFamily="18" charset="0"/>
                        </a:rPr>
                        <a:t>», допускается только при согласовании с Министерством сельского хозяйства РФ, а также при условии </a:t>
                      </a:r>
                      <a:r>
                        <a:rPr lang="ru-RU" sz="1600" dirty="0" err="1" smtClean="0">
                          <a:solidFill>
                            <a:schemeClr val="tx1"/>
                          </a:solidFill>
                          <a:latin typeface="Times New Roman" pitchFamily="18" charset="0"/>
                          <a:cs typeface="Times New Roman" pitchFamily="18" charset="0"/>
                        </a:rPr>
                        <a:t>неухудшения</a:t>
                      </a:r>
                      <a:r>
                        <a:rPr lang="ru-RU" sz="1600" dirty="0" smtClean="0">
                          <a:solidFill>
                            <a:schemeClr val="tx1"/>
                          </a:solidFill>
                          <a:latin typeface="Times New Roman" pitchFamily="18" charset="0"/>
                          <a:cs typeface="Times New Roman" pitchFamily="18" charset="0"/>
                        </a:rPr>
                        <a:t> плановых показателей деятельности, предусмотренных проектом развития сельского туризма и соглашением, заключаемым между заявителем и уполномоченным органом.</a:t>
                      </a:r>
                      <a:endParaRPr lang="ru-RU" sz="1600" b="1"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9.</a:t>
                      </a:r>
                      <a:r>
                        <a:rPr lang="ru-RU" sz="1600" dirty="0" smtClean="0">
                          <a:latin typeface="Times New Roman" pitchFamily="18" charset="0"/>
                          <a:cs typeface="Times New Roman" pitchFamily="18" charset="0"/>
                        </a:rPr>
                        <a:t> Финансовое обеспечение затрат заявителя, предусмотренных проектом развития сельского туризма, за счет иных направлений государственной поддержки не допускается</a:t>
                      </a:r>
                      <a:endParaRPr lang="ru-RU" sz="1600" dirty="0">
                        <a:latin typeface="Times New Roman" pitchFamily="18" charset="0"/>
                        <a:cs typeface="Times New Roman" pitchFamily="18" charset="0"/>
                      </a:endParaRPr>
                    </a:p>
                  </a:txBody>
                  <a:tcPr>
                    <a:solidFill>
                      <a:schemeClr val="accent1">
                        <a:lumMod val="20000"/>
                        <a:lumOff val="80000"/>
                      </a:schemeClr>
                    </a:solidFill>
                  </a:tcPr>
                </a:tc>
              </a:tr>
              <a:tr h="624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600" dirty="0" smtClean="0">
                          <a:solidFill>
                            <a:srgbClr val="C00000"/>
                          </a:solidFill>
                          <a:latin typeface="Arial Black" pitchFamily="34" charset="0"/>
                          <a:cs typeface="Times New Roman" pitchFamily="18" charset="0"/>
                        </a:rPr>
                        <a:t>10. </a:t>
                      </a:r>
                      <a:r>
                        <a:rPr lang="ru-RU" sz="1600" dirty="0" smtClean="0">
                          <a:solidFill>
                            <a:schemeClr val="tx1"/>
                          </a:solidFill>
                          <a:latin typeface="Times New Roman" pitchFamily="18" charset="0"/>
                          <a:cs typeface="Times New Roman" pitchFamily="18" charset="0"/>
                        </a:rPr>
                        <a:t>Приобретение имущества, ранее приобретенного за счет иных форм государственной поддержки, за счет гранта "</a:t>
                      </a:r>
                      <a:r>
                        <a:rPr lang="ru-RU" sz="1600" dirty="0" err="1" smtClean="0">
                          <a:solidFill>
                            <a:schemeClr val="tx1"/>
                          </a:solidFill>
                          <a:latin typeface="Times New Roman" pitchFamily="18" charset="0"/>
                          <a:cs typeface="Times New Roman" pitchFamily="18" charset="0"/>
                        </a:rPr>
                        <a:t>Агротуризм</a:t>
                      </a:r>
                      <a:r>
                        <a:rPr lang="ru-RU" sz="1600" dirty="0" smtClean="0">
                          <a:solidFill>
                            <a:schemeClr val="tx1"/>
                          </a:solidFill>
                          <a:latin typeface="Times New Roman" pitchFamily="18" charset="0"/>
                          <a:cs typeface="Times New Roman" pitchFamily="18" charset="0"/>
                        </a:rPr>
                        <a:t>" не допускается.</a:t>
                      </a:r>
                      <a:endParaRPr lang="ru-RU" sz="16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bl>
          </a:graphicData>
        </a:graphic>
      </p:graphicFrame>
      <p:sp>
        <p:nvSpPr>
          <p:cNvPr id="4" name="Прямоугольник 3"/>
          <p:cNvSpPr/>
          <p:nvPr/>
        </p:nvSpPr>
        <p:spPr>
          <a:xfrm>
            <a:off x="395536" y="3003798"/>
            <a:ext cx="8352928" cy="1815882"/>
          </a:xfrm>
          <a:prstGeom prst="rect">
            <a:avLst/>
          </a:prstGeom>
        </p:spPr>
        <p:txBody>
          <a:bodyPr wrap="square">
            <a:spAutoFit/>
          </a:bodyPr>
          <a:lstStyle/>
          <a:p>
            <a:pPr algn="just"/>
            <a:r>
              <a:rPr lang="ru-RU" sz="1400" i="1" dirty="0" smtClean="0">
                <a:latin typeface="Times New Roman" pitchFamily="18" charset="0"/>
                <a:cs typeface="Times New Roman" pitchFamily="18" charset="0"/>
              </a:rPr>
              <a:t>Размер </a:t>
            </a:r>
            <a:r>
              <a:rPr lang="ru-RU" sz="1400" i="1" dirty="0" smtClean="0">
                <a:latin typeface="Times New Roman" pitchFamily="18" charset="0"/>
                <a:cs typeface="Times New Roman" pitchFamily="18" charset="0"/>
              </a:rPr>
              <a:t>гранта «</a:t>
            </a:r>
            <a:r>
              <a:rPr lang="ru-RU" sz="1400" i="1" dirty="0" err="1" smtClean="0">
                <a:latin typeface="Times New Roman" pitchFamily="18" charset="0"/>
                <a:cs typeface="Times New Roman" pitchFamily="18" charset="0"/>
              </a:rPr>
              <a:t>Агротуризм</a:t>
            </a:r>
            <a:r>
              <a:rPr lang="ru-RU" sz="1400" i="1" dirty="0" smtClean="0">
                <a:latin typeface="Times New Roman" pitchFamily="18" charset="0"/>
                <a:cs typeface="Times New Roman" pitchFamily="18" charset="0"/>
              </a:rPr>
              <a:t>», предоставляемого конкретному заявителю, определяется комиссией в зависимости от размера собственных средств заявителя, направленных на реализацию проекта развития сельского туризма. Если размер гранта, предоставляемого заявителю в соответствии с решением комиссии, меньше запрашиваемой в заявке суммы, заявитель вправе привлечь дополнительно внебюджетные средства в целях реализации проекта сельского туризма в полном объеме согласно бюджету, указанному в заявке, или отказаться от получения гранта, о чем должен проинформировать Министерство сельского хозяйства </a:t>
            </a:r>
            <a:r>
              <a:rPr lang="ru-RU" sz="1400" i="1" dirty="0" smtClean="0">
                <a:latin typeface="Times New Roman" pitchFamily="18" charset="0"/>
                <a:cs typeface="Times New Roman" pitchFamily="18" charset="0"/>
              </a:rPr>
              <a:t>РФ </a:t>
            </a:r>
            <a:r>
              <a:rPr lang="ru-RU" sz="1400" i="1" dirty="0" smtClean="0">
                <a:latin typeface="Times New Roman" pitchFamily="18" charset="0"/>
                <a:cs typeface="Times New Roman" pitchFamily="18" charset="0"/>
              </a:rPr>
              <a:t>и уполномоченный орган в течение 10 календарных дней со дня опубликования протокола заседания </a:t>
            </a:r>
            <a:r>
              <a:rPr lang="ru-RU" sz="1400" i="1" dirty="0" smtClean="0">
                <a:latin typeface="Times New Roman" pitchFamily="18" charset="0"/>
                <a:cs typeface="Times New Roman" pitchFamily="18" charset="0"/>
              </a:rPr>
              <a:t>комиссии.</a:t>
            </a:r>
            <a:endParaRPr lang="ru-RU" sz="1400"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23478"/>
            <a:ext cx="7740352" cy="646331"/>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ru-RU" dirty="0" smtClean="0">
                <a:latin typeface="Arial Black" pitchFamily="34" charset="0"/>
              </a:rPr>
              <a:t>Процедура внесения изменений в проект развития сельского туризма</a:t>
            </a:r>
            <a:endParaRPr lang="ru-RU" dirty="0">
              <a:latin typeface="Arial Black" pitchFamily="34" charset="0"/>
            </a:endParaRPr>
          </a:p>
        </p:txBody>
      </p:sp>
      <p:pic>
        <p:nvPicPr>
          <p:cNvPr id="1026" name="Picture 2" descr="https://www.profiz.ru/upl/pictures/SE/07_2019/%D0%9E%D1%88%D0%B8%D0%B1%D0%BA%D0%B0.png"/>
          <p:cNvPicPr>
            <a:picLocks noChangeAspect="1" noChangeArrowheads="1"/>
          </p:cNvPicPr>
          <p:nvPr/>
        </p:nvPicPr>
        <p:blipFill>
          <a:blip r:embed="rId2" cstate="print"/>
          <a:srcRect/>
          <a:stretch>
            <a:fillRect/>
          </a:stretch>
        </p:blipFill>
        <p:spPr bwMode="auto">
          <a:xfrm>
            <a:off x="2843808" y="843558"/>
            <a:ext cx="3060340" cy="1224136"/>
          </a:xfrm>
          <a:prstGeom prst="rect">
            <a:avLst/>
          </a:prstGeom>
          <a:noFill/>
        </p:spPr>
      </p:pic>
      <p:sp>
        <p:nvSpPr>
          <p:cNvPr id="1027" name="Rectangle 3"/>
          <p:cNvSpPr>
            <a:spLocks noChangeArrowheads="1"/>
          </p:cNvSpPr>
          <p:nvPr/>
        </p:nvSpPr>
        <p:spPr bwMode="auto">
          <a:xfrm>
            <a:off x="323528" y="2067694"/>
            <a:ext cx="8424936" cy="24622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Проект развития сельского туризма </a:t>
            </a: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не подлежит</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корректировке с момента признания его на основании соответствующего протокола Комиссии допущенным к отбору проектов и до даты подписания соглашения в отношении его реализации, </a:t>
            </a: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за исключением случая</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корректировки параметров проекта развития сельского туризма, </a:t>
            </a:r>
            <a:r>
              <a:rPr kumimoji="0" lang="ru-RU" sz="1400" b="0" i="1" u="none" strike="noStrike" cap="none" normalizeH="0" baseline="0" dirty="0" smtClean="0">
                <a:ln>
                  <a:noFill/>
                </a:ln>
                <a:solidFill>
                  <a:srgbClr val="C00000"/>
                </a:solidFill>
                <a:effectLst/>
                <a:latin typeface="Times New Roman" pitchFamily="18" charset="0"/>
                <a:cs typeface="Times New Roman" pitchFamily="18" charset="0"/>
              </a:rPr>
              <a:t>связанной с устранением технических неточностей и ошибок, не влекущих за собой изменения стоимостных и объемных параметров проекта</a:t>
            </a:r>
            <a:r>
              <a:rPr kumimoji="0" lang="ru-RU" sz="1400" b="0" i="0" u="none" strike="noStrike" cap="none" normalizeH="0" baseline="0" dirty="0" smtClean="0">
                <a:ln>
                  <a:noFill/>
                </a:ln>
                <a:solidFill>
                  <a:srgbClr val="C00000"/>
                </a:solidFill>
                <a:effectLst/>
                <a:latin typeface="Times New Roman" pitchFamily="18" charset="0"/>
                <a:cs typeface="Times New Roman" pitchFamily="18" charset="0"/>
              </a:rPr>
              <a:t>.</a:t>
            </a:r>
            <a:endParaRPr kumimoji="0" lang="ru-RU" sz="700" b="0"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Решение о корректировке проекта развития сельского туризма, принимается Комиссией на основании официального письменного обращения уполномоченного органа.</a:t>
            </a:r>
            <a:endParaRPr kumimoji="0" lang="ru-RU" sz="7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Внесение изменений в</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проект развития сельского туризма, в отношении реализации которого с соответствующим субъектом Российской Федерации заключено соглашение о предоставлении субсидии, </a:t>
            </a: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допускается только в случаях</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1" u="none" strike="noStrike" cap="none" normalizeH="0" baseline="0" dirty="0" smtClean="0">
                <a:ln>
                  <a:noFill/>
                </a:ln>
                <a:solidFill>
                  <a:srgbClr val="C00000"/>
                </a:solidFill>
                <a:effectLst/>
                <a:latin typeface="Times New Roman" pitchFamily="18" charset="0"/>
                <a:cs typeface="Times New Roman" pitchFamily="18" charset="0"/>
              </a:rPr>
              <a:t>если такое изменение не повлечет превышения принятых расходных обязательств федерального бюджета на весь период реализации проекта.</a:t>
            </a:r>
            <a:endParaRPr kumimoji="0" lang="ru-RU" sz="2000" b="0" i="1" u="none" strike="noStrike" cap="none" normalizeH="0" baseline="0" dirty="0" smtClean="0">
              <a:ln>
                <a:noFill/>
              </a:ln>
              <a:solidFill>
                <a:srgbClr val="C0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23478"/>
            <a:ext cx="7740352" cy="646331"/>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ru-RU" dirty="0" smtClean="0">
                <a:latin typeface="Arial Black" pitchFamily="34" charset="0"/>
              </a:rPr>
              <a:t>Процедура внесения изменений в проект развития сельского туризма</a:t>
            </a:r>
            <a:endParaRPr lang="ru-RU" dirty="0">
              <a:latin typeface="Arial Black" pitchFamily="34" charset="0"/>
            </a:endParaRPr>
          </a:p>
        </p:txBody>
      </p:sp>
      <p:sp>
        <p:nvSpPr>
          <p:cNvPr id="1027" name="Rectangle 3"/>
          <p:cNvSpPr>
            <a:spLocks noChangeArrowheads="1"/>
          </p:cNvSpPr>
          <p:nvPr/>
        </p:nvSpPr>
        <p:spPr bwMode="auto">
          <a:xfrm>
            <a:off x="179512" y="1131590"/>
            <a:ext cx="8568952" cy="24622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ru-RU" sz="1400" b="1" dirty="0" smtClean="0">
                <a:solidFill>
                  <a:srgbClr val="C00000"/>
                </a:solidFill>
                <a:latin typeface="Times New Roman" pitchFamily="18" charset="0"/>
                <a:cs typeface="Times New Roman" pitchFamily="18" charset="0"/>
              </a:rPr>
              <a:t>Предложения </a:t>
            </a:r>
            <a:r>
              <a:rPr lang="ru-RU" sz="1400" b="1" dirty="0" smtClean="0">
                <a:solidFill>
                  <a:srgbClr val="C00000"/>
                </a:solidFill>
                <a:latin typeface="Times New Roman" pitchFamily="18" charset="0"/>
                <a:cs typeface="Times New Roman" pitchFamily="18" charset="0"/>
              </a:rPr>
              <a:t>о внесении изменений в паспорт проекта развития сельского туризма и заявочную документацию подготавливаются уполномоченным органом на основании </a:t>
            </a:r>
            <a:r>
              <a:rPr lang="ru-RU" sz="1400" b="1" dirty="0" smtClean="0">
                <a:solidFill>
                  <a:srgbClr val="C00000"/>
                </a:solidFill>
                <a:latin typeface="Times New Roman" pitchFamily="18" charset="0"/>
                <a:cs typeface="Times New Roman" pitchFamily="18" charset="0"/>
              </a:rPr>
              <a:t>информации, представленной </a:t>
            </a:r>
            <a:r>
              <a:rPr lang="ru-RU" sz="1400" b="1" dirty="0" smtClean="0">
                <a:solidFill>
                  <a:srgbClr val="C00000"/>
                </a:solidFill>
                <a:latin typeface="Times New Roman" pitchFamily="18" charset="0"/>
                <a:cs typeface="Times New Roman" pitchFamily="18" charset="0"/>
              </a:rPr>
              <a:t>в уполномоченный орган заявителем, в случаях, если такие изменения связаны </a:t>
            </a:r>
            <a:r>
              <a:rPr lang="ru-RU" sz="1400" b="1" dirty="0" smtClean="0">
                <a:solidFill>
                  <a:srgbClr val="C00000"/>
                </a:solidFill>
                <a:latin typeface="Times New Roman" pitchFamily="18" charset="0"/>
                <a:cs typeface="Times New Roman" pitchFamily="18" charset="0"/>
              </a:rPr>
              <a:t>с:</a:t>
            </a:r>
          </a:p>
          <a:p>
            <a:pPr algn="just"/>
            <a:r>
              <a:rPr lang="ru-RU" sz="1400" i="1" dirty="0" smtClean="0">
                <a:latin typeface="Times New Roman" pitchFamily="18" charset="0"/>
                <a:cs typeface="Times New Roman" pitchFamily="18" charset="0"/>
              </a:rPr>
              <a:t>    а</a:t>
            </a:r>
            <a:r>
              <a:rPr lang="ru-RU" sz="1400" i="1" dirty="0" smtClean="0">
                <a:latin typeface="Times New Roman" pitchFamily="18" charset="0"/>
                <a:cs typeface="Times New Roman" pitchFamily="18" charset="0"/>
              </a:rPr>
              <a:t>) увеличением объема финансирования проекта развития сельского туризма со стороны заявителя, бюджета субъекта </a:t>
            </a:r>
            <a:r>
              <a:rPr lang="ru-RU" sz="1400" i="1" dirty="0" smtClean="0">
                <a:latin typeface="Times New Roman" pitchFamily="18" charset="0"/>
                <a:cs typeface="Times New Roman" pitchFamily="18" charset="0"/>
              </a:rPr>
              <a:t>РФ </a:t>
            </a:r>
            <a:r>
              <a:rPr lang="ru-RU" sz="1400" i="1" dirty="0" smtClean="0">
                <a:latin typeface="Times New Roman" pitchFamily="18" charset="0"/>
                <a:cs typeface="Times New Roman" pitchFamily="18" charset="0"/>
              </a:rPr>
              <a:t>без изменения объема финансирования за счет субсидии из федерального бюджета;</a:t>
            </a:r>
          </a:p>
          <a:p>
            <a:pPr algn="just"/>
            <a:r>
              <a:rPr lang="ru-RU" sz="1400" i="1" dirty="0" smtClean="0">
                <a:latin typeface="Times New Roman" pitchFamily="18" charset="0"/>
                <a:cs typeface="Times New Roman" pitchFamily="18" charset="0"/>
              </a:rPr>
              <a:t>    б</a:t>
            </a:r>
            <a:r>
              <a:rPr lang="ru-RU" sz="1400" i="1" dirty="0" smtClean="0">
                <a:latin typeface="Times New Roman" pitchFamily="18" charset="0"/>
                <a:cs typeface="Times New Roman" pitchFamily="18" charset="0"/>
              </a:rPr>
              <a:t>) изменениями в сторону увеличения плановых показателей деятельности без изменения объема финансирования проекта развития сельского туризма со стороны участников проекта;</a:t>
            </a:r>
          </a:p>
          <a:p>
            <a:pPr algn="just"/>
            <a:r>
              <a:rPr lang="ru-RU" sz="1400" i="1" dirty="0" smtClean="0">
                <a:latin typeface="Times New Roman" pitchFamily="18" charset="0"/>
                <a:cs typeface="Times New Roman" pitchFamily="18" charset="0"/>
              </a:rPr>
              <a:t>    в</a:t>
            </a:r>
            <a:r>
              <a:rPr lang="ru-RU" sz="1400" i="1" dirty="0" smtClean="0">
                <a:latin typeface="Times New Roman" pitchFamily="18" charset="0"/>
                <a:cs typeface="Times New Roman" pitchFamily="18" charset="0"/>
              </a:rPr>
              <a:t>) изменением наименования, реорганизацией заявителя;</a:t>
            </a:r>
          </a:p>
          <a:p>
            <a:pPr algn="just"/>
            <a:r>
              <a:rPr lang="ru-RU" sz="1400" i="1" dirty="0" smtClean="0">
                <a:latin typeface="Times New Roman" pitchFamily="18" charset="0"/>
                <a:cs typeface="Times New Roman" pitchFamily="18" charset="0"/>
              </a:rPr>
              <a:t>    г</a:t>
            </a:r>
            <a:r>
              <a:rPr lang="ru-RU" sz="1400" i="1" dirty="0" smtClean="0">
                <a:latin typeface="Times New Roman" pitchFamily="18" charset="0"/>
                <a:cs typeface="Times New Roman" pitchFamily="18" charset="0"/>
              </a:rPr>
              <a:t>) устранением неточностей технического характера, допущенных в паспорте проекта развития сельского туризма, заявочной </a:t>
            </a:r>
            <a:r>
              <a:rPr lang="ru-RU" sz="1400" i="1" dirty="0" smtClean="0">
                <a:latin typeface="Times New Roman" pitchFamily="18" charset="0"/>
                <a:cs typeface="Times New Roman" pitchFamily="18" charset="0"/>
              </a:rPr>
              <a:t>документации.</a:t>
            </a:r>
            <a:endParaRPr lang="ru-RU" sz="1400" i="1" dirty="0" smtClean="0">
              <a:latin typeface="Times New Roman" pitchFamily="18" charset="0"/>
              <a:cs typeface="Times New Roman" pitchFamily="18" charset="0"/>
            </a:endParaRPr>
          </a:p>
          <a:p>
            <a:pPr algn="just"/>
            <a:r>
              <a:rPr lang="ru-RU" sz="1400" i="1" dirty="0" smtClean="0">
                <a:latin typeface="Times New Roman" pitchFamily="18" charset="0"/>
                <a:cs typeface="Times New Roman" pitchFamily="18" charset="0"/>
              </a:rPr>
              <a:t>   </a:t>
            </a:r>
            <a:endParaRPr lang="ru-RU" sz="1400" i="1" dirty="0">
              <a:latin typeface="Times New Roman" pitchFamily="18" charset="0"/>
              <a:cs typeface="Times New Roman" pitchFamily="18" charset="0"/>
            </a:endParaRPr>
          </a:p>
        </p:txBody>
      </p:sp>
      <p:pic>
        <p:nvPicPr>
          <p:cNvPr id="28674" name="Picture 2" descr="https://www.hilti.ru/content/hilti/EE/RU/ru/engineering/engineering-services/cids-and-wet-stamping/jcr:content/childSections/childsection/image_text/image.img.1920.medium.jpg/1484912233745.jpg"/>
          <p:cNvPicPr>
            <a:picLocks noChangeAspect="1" noChangeArrowheads="1"/>
          </p:cNvPicPr>
          <p:nvPr/>
        </p:nvPicPr>
        <p:blipFill>
          <a:blip r:embed="rId2" cstate="print"/>
          <a:srcRect/>
          <a:stretch>
            <a:fillRect/>
          </a:stretch>
        </p:blipFill>
        <p:spPr bwMode="auto">
          <a:xfrm>
            <a:off x="4860032" y="3147814"/>
            <a:ext cx="4283968" cy="1995686"/>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489</TotalTime>
  <Words>2204</Words>
  <Application>Microsoft Office PowerPoint</Application>
  <PresentationFormat>Экран (16:9)</PresentationFormat>
  <Paragraphs>197</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Александр А. Красовский</dc:creator>
  <cp:lastModifiedBy>aak</cp:lastModifiedBy>
  <cp:revision>124</cp:revision>
  <dcterms:created xsi:type="dcterms:W3CDTF">2021-11-12T07:04:50Z</dcterms:created>
  <dcterms:modified xsi:type="dcterms:W3CDTF">2021-11-15T11:28:03Z</dcterms:modified>
</cp:coreProperties>
</file>