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61" r:id="rId3"/>
    <p:sldId id="262" r:id="rId4"/>
    <p:sldId id="259" r:id="rId5"/>
    <p:sldId id="260" r:id="rId6"/>
    <p:sldId id="257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5" autoAdjust="0"/>
    <p:restoredTop sz="93486" autoAdjust="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B200C3-573B-427E-8B97-3CFD669D40EF}" type="datetimeFigureOut">
              <a:rPr lang="ru-RU" smtClean="0"/>
              <a:t>21.06.2016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AAAF25-B783-4E4A-90E9-DC74259D8A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024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AAF25-B783-4E4A-90E9-DC74259D8A3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6741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21.06.2016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21.06.2016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frf.ru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1844824"/>
            <a:ext cx="6440760" cy="379397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56"/>
          <a:stretch/>
        </p:blipFill>
        <p:spPr>
          <a:xfrm>
            <a:off x="539552" y="548680"/>
            <a:ext cx="8208912" cy="584245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427984" y="6391135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000" dirty="0" smtClean="0"/>
              <a:t>Отдел экономики Администрации Ковернинского</a:t>
            </a:r>
          </a:p>
          <a:p>
            <a:pPr algn="r"/>
            <a:r>
              <a:rPr lang="ru-RU" sz="1000" dirty="0" smtClean="0"/>
              <a:t> муниципального района Нижегородской области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85267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80120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Снижение неформальной занятости –легализация трудовых отношений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56791"/>
            <a:ext cx="8352928" cy="4834343"/>
          </a:xfrm>
        </p:spPr>
      </p:pic>
      <p:sp>
        <p:nvSpPr>
          <p:cNvPr id="5" name="TextBox 4"/>
          <p:cNvSpPr txBox="1"/>
          <p:nvPr/>
        </p:nvSpPr>
        <p:spPr>
          <a:xfrm>
            <a:off x="4427984" y="6391135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000" dirty="0" smtClean="0"/>
              <a:t>Отдел экономики Администрации Ковернинского</a:t>
            </a:r>
          </a:p>
          <a:p>
            <a:pPr algn="r"/>
            <a:r>
              <a:rPr lang="ru-RU" sz="1000" dirty="0" smtClean="0"/>
              <a:t> муниципального района Нижегородской области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64052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Снижение неформальной занятости </a:t>
            </a:r>
            <a:r>
              <a:rPr lang="ru-RU" sz="3200" b="1" dirty="0" smtClean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–</a:t>
            </a:r>
            <a:br>
              <a:rPr lang="ru-RU" sz="3200" b="1" dirty="0" smtClean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легализация </a:t>
            </a:r>
            <a:r>
              <a:rPr lang="ru-RU" sz="32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трудовых отношений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1124744"/>
            <a:ext cx="8640960" cy="5266391"/>
          </a:xfrm>
        </p:spPr>
      </p:pic>
      <p:sp>
        <p:nvSpPr>
          <p:cNvPr id="6" name="TextBox 5"/>
          <p:cNvSpPr txBox="1"/>
          <p:nvPr/>
        </p:nvSpPr>
        <p:spPr>
          <a:xfrm>
            <a:off x="4427984" y="6391135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Отдел экономики Администрации Ковернинского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муниципального района Нижегородской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333901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Снижение неформальной занятости </a:t>
            </a:r>
            <a:r>
              <a:rPr lang="ru-RU" sz="3200" b="1" dirty="0" smtClean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–</a:t>
            </a:r>
            <a:br>
              <a:rPr lang="ru-RU" sz="3200" b="1" dirty="0" smtClean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легализация </a:t>
            </a:r>
            <a:r>
              <a:rPr lang="ru-RU" sz="32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трудовых отношений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40768"/>
            <a:ext cx="8136904" cy="4896544"/>
          </a:xfrm>
        </p:spPr>
      </p:pic>
      <p:sp>
        <p:nvSpPr>
          <p:cNvPr id="5" name="TextBox 4"/>
          <p:cNvSpPr txBox="1"/>
          <p:nvPr/>
        </p:nvSpPr>
        <p:spPr>
          <a:xfrm>
            <a:off x="4427984" y="6391135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000" dirty="0" smtClean="0"/>
              <a:t>Отдел экономики Администрации Ковернинского</a:t>
            </a:r>
          </a:p>
          <a:p>
            <a:pPr algn="r"/>
            <a:r>
              <a:rPr lang="ru-RU" sz="1000" dirty="0" smtClean="0"/>
              <a:t> муниципального района Нижегородской области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27786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Снижение неформальной занятости </a:t>
            </a:r>
            <a:r>
              <a:rPr lang="ru-RU" sz="3200" b="1" dirty="0" smtClean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–</a:t>
            </a:r>
            <a:br>
              <a:rPr lang="ru-RU" sz="3200" b="1" dirty="0" smtClean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легализация </a:t>
            </a:r>
            <a:r>
              <a:rPr lang="ru-RU" sz="32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трудовых отношений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00808"/>
            <a:ext cx="8352928" cy="4536504"/>
          </a:xfrm>
        </p:spPr>
      </p:pic>
      <p:sp>
        <p:nvSpPr>
          <p:cNvPr id="7" name="TextBox 6"/>
          <p:cNvSpPr txBox="1"/>
          <p:nvPr/>
        </p:nvSpPr>
        <p:spPr>
          <a:xfrm>
            <a:off x="4427984" y="6391135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Отдел экономики Администрации Ковернинского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муниципального района Нижегородской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284793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Снижение неформальной занятости </a:t>
            </a:r>
            <a:r>
              <a:rPr lang="ru-RU" sz="3200" b="1" dirty="0" smtClean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–</a:t>
            </a:r>
            <a:br>
              <a:rPr lang="ru-RU" sz="3200" b="1" dirty="0" smtClean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легализация </a:t>
            </a:r>
            <a:r>
              <a:rPr lang="ru-RU" sz="32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трудовых отношений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2439" b="3419"/>
          <a:stretch/>
        </p:blipFill>
        <p:spPr>
          <a:xfrm>
            <a:off x="611560" y="1052736"/>
            <a:ext cx="8280920" cy="5338398"/>
          </a:xfrm>
        </p:spPr>
      </p:pic>
      <p:sp>
        <p:nvSpPr>
          <p:cNvPr id="5" name="TextBox 4"/>
          <p:cNvSpPr txBox="1"/>
          <p:nvPr/>
        </p:nvSpPr>
        <p:spPr>
          <a:xfrm>
            <a:off x="4427984" y="6391135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000" dirty="0" smtClean="0"/>
              <a:t>Отдел экономики Администрации Ковернинского</a:t>
            </a:r>
          </a:p>
          <a:p>
            <a:pPr algn="r"/>
            <a:r>
              <a:rPr lang="ru-RU" sz="1000" dirty="0" smtClean="0"/>
              <a:t> муниципального района Нижегородской области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62119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9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Снижение неформальной занятости –</a:t>
            </a:r>
            <a:br>
              <a:rPr lang="ru-RU" sz="29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29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легализация трудовых отношений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7920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600" dirty="0" smtClean="0"/>
              <a:t>Социальные и правовые последствия нелегальных трудовых отношений неформальной занятости</a:t>
            </a:r>
            <a:endParaRPr lang="ru-RU" sz="1600" dirty="0"/>
          </a:p>
          <a:p>
            <a:endParaRPr lang="ru-RU" sz="14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3558441"/>
              </p:ext>
            </p:extLst>
          </p:nvPr>
        </p:nvGraphicFramePr>
        <p:xfrm>
          <a:off x="395536" y="1449516"/>
          <a:ext cx="8568952" cy="48777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3479"/>
                <a:gridCol w="4735473"/>
              </a:tblGrid>
              <a:tr h="292479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Для работодателя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Для работника</a:t>
                      </a:r>
                      <a:endParaRPr lang="ru-RU" sz="1400" dirty="0"/>
                    </a:p>
                  </a:txBody>
                  <a:tcPr/>
                </a:tc>
              </a:tr>
              <a:tr h="233983">
                <a:tc rowSpan="4"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Административный штраф на должностных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лиц в размере от </a:t>
                      </a:r>
                    </a:p>
                    <a:p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10 000 до 20 000 рублей; на лиц осуществляющих предпринимательскую деятельность без образования юридического лица, - от 5 000 до 10 000 рублей (статья 5.27 Кодекса РФ об административных правонарушениях)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Риски при согласии на выплату</a:t>
                      </a:r>
                      <a:r>
                        <a:rPr lang="ru-RU" sz="1000" baseline="0" dirty="0" smtClean="0"/>
                        <a:t> «серой» заработной платы:</a:t>
                      </a:r>
                      <a:endParaRPr lang="ru-RU" sz="1000" dirty="0"/>
                    </a:p>
                  </a:txBody>
                  <a:tcPr/>
                </a:tc>
              </a:tr>
              <a:tr h="2800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не получить заработную плату в случае любого конфликта с работодателем</a:t>
                      </a:r>
                      <a:endParaRPr lang="ru-RU" sz="1000" dirty="0"/>
                    </a:p>
                  </a:txBody>
                  <a:tcPr/>
                </a:tc>
              </a:tr>
              <a:tr h="23398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не получить отпускные, расчет</a:t>
                      </a:r>
                      <a:r>
                        <a:rPr lang="ru-RU" sz="1000" baseline="0" dirty="0" smtClean="0"/>
                        <a:t> при увольнении</a:t>
                      </a:r>
                      <a:endParaRPr lang="ru-RU" sz="1000" dirty="0"/>
                    </a:p>
                  </a:txBody>
                  <a:tcPr/>
                </a:tc>
              </a:tr>
              <a:tr h="23398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не получить в полном объеме оплату листка нетрудоспособности</a:t>
                      </a:r>
                      <a:endParaRPr lang="ru-RU" sz="1000" dirty="0"/>
                    </a:p>
                  </a:txBody>
                  <a:tcPr/>
                </a:tc>
              </a:tr>
              <a:tr h="526462">
                <a:tc rowSpan="4"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Административный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штраф на должностных лиц – дисквалификацию на срок от 1 года до 3 лет; на лиц осуществляющих предпринимательскую деятельность без образования юридического лица, - от 30 000 до 40 000 рублей; на юридических лиц – от 100 000 до 200 000 рублей ( за совершение административных правонарушений лицом, ранее подвергнутым административному наказанию за аналогичное административное нарушение)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полностью лишиться социальных гарантий,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связанных с сокращением, простоем, обучением, рождением ребенка, несчастным случаем на производстве или профессиональным заболеванием и другими жизненными ситуациями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02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отсутствие возможности получения кредита в банке на жилье, обучение, лечение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т.д.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398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получить отказ в выдаче визы для выезда за границу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9714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осуществление не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полном объеме отчислений страховых взносов на обязательное пенсионное и медицинское страхование  могут привести к проблемам формирования пенсий и пособий, необходимых в зрелом возрасте и при потере трудоспособности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75484">
                <a:tc gridSpan="2"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Узнать отчитывается ли за Вас работодатель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Пенсионный Фонд и в каком размере перечисляет за Вас страховые взносы, можно проверив индивидуальный счет.</a:t>
                      </a:r>
                    </a:p>
                    <a:p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Получить информацию о состоянии Вашего пенсионного счета можно:</a:t>
                      </a:r>
                    </a:p>
                    <a:p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- лично обратившись в Управление Пенсионного фонда Российской Федерации по Ковернинскому району Нижегородской области, расположенного по адресу п. Ковернино, </a:t>
                      </a:r>
                      <a:r>
                        <a:rPr lang="ru-RU" sz="10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ул.Чкалова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д.21, тел. 8 (83157)2-15-66.</a:t>
                      </a:r>
                    </a:p>
                    <a:p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-через личный кабинет застрахованного лица, размещенного на официальном сайте ПФР </a:t>
                      </a:r>
                      <a:r>
                        <a:rPr lang="en-US" sz="1100" u="sng" baseline="0" dirty="0" smtClean="0"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www</a:t>
                      </a:r>
                      <a:r>
                        <a:rPr lang="ru-RU" sz="1100" u="sng" baseline="0" dirty="0" smtClean="0"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.</a:t>
                      </a:r>
                      <a:r>
                        <a:rPr lang="en-US" sz="1100" u="sng" baseline="0" dirty="0" err="1" smtClean="0"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pfrf</a:t>
                      </a:r>
                      <a:r>
                        <a:rPr lang="ru-RU" sz="1100" u="sng" baseline="0" dirty="0" smtClean="0"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.</a:t>
                      </a:r>
                      <a:r>
                        <a:rPr lang="en-US" sz="1100" u="sng" baseline="0" dirty="0" err="1" smtClean="0"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ru</a:t>
                      </a:r>
                      <a:endParaRPr lang="ru-RU" sz="1100" u="sng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Через интернет портал государственных услуг </a:t>
                      </a:r>
                      <a:r>
                        <a:rPr lang="en-US" sz="1000" u="sng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www.gosuslugi.ru</a:t>
                      </a:r>
                      <a:endParaRPr lang="ru-RU" sz="1000" u="sng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0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652120" y="6381328"/>
            <a:ext cx="3384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ru-RU" sz="1000" dirty="0">
                <a:solidFill>
                  <a:prstClr val="black"/>
                </a:solidFill>
              </a:rPr>
              <a:t>Отдел экономики Администрации Ковернинского</a:t>
            </a:r>
          </a:p>
          <a:p>
            <a:pPr lvl="0" algn="r"/>
            <a:r>
              <a:rPr lang="ru-RU" sz="1000" dirty="0">
                <a:solidFill>
                  <a:prstClr val="black"/>
                </a:solidFill>
              </a:rPr>
              <a:t> муниципального района Нижегородской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405206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Снижение неформальной занятости –</a:t>
            </a:r>
            <a:b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легализация трудовых отношений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484784"/>
            <a:ext cx="7931224" cy="45365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РЕГИСТРАЦИЯ В ОРГАНАХ ПФР ФИЗИЧЕСКИХ ЛИЦ – РАБОТОДАТЕЛЕЙ,</a:t>
            </a:r>
          </a:p>
          <a:p>
            <a:pPr marL="0" indent="0" algn="ctr">
              <a:buNone/>
            </a:pP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(ИНДИВИДУАЛЬНЫХ ПРЕДПРИНИМАТЕЛЕЙ, А ТАКЖЕ ГЛАВ КРЕСТЬЯНСКИХ (ФЕРМЕРСКИХ) ХОЗЯЙСТВ, ПРОИЗВОДЯЩИХ ВЫПЛАТЫ ФИЗИЧЕСКИМ ЛИЦАМ)</a:t>
            </a:r>
          </a:p>
          <a:p>
            <a:pPr marL="0" indent="0" algn="ctr">
              <a:buNone/>
            </a:pPr>
            <a:endParaRPr lang="ru-RU" sz="11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100" b="1" u="sng" dirty="0" smtClean="0">
                <a:latin typeface="Times New Roman" pitchFamily="18" charset="0"/>
                <a:cs typeface="Times New Roman" pitchFamily="18" charset="0"/>
              </a:rPr>
              <a:t>Перечень </a:t>
            </a:r>
            <a:r>
              <a:rPr lang="ru-RU" sz="1100" b="1" u="sng" dirty="0">
                <a:latin typeface="Times New Roman" pitchFamily="18" charset="0"/>
                <a:cs typeface="Times New Roman" pitchFamily="18" charset="0"/>
              </a:rPr>
              <a:t>документов</a:t>
            </a:r>
          </a:p>
          <a:p>
            <a:pPr algn="just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1.Заявление о регистрации в территориальном органе ПФР страхователя, производящего выплаты и иные вознаграждения физическим лицам</a:t>
            </a:r>
          </a:p>
          <a:p>
            <a:pPr algn="just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2.Копия паспорта заявителя</a:t>
            </a:r>
          </a:p>
          <a:p>
            <a:pPr algn="just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3.Оригинал трудового договора с работником № 1</a:t>
            </a:r>
          </a:p>
          <a:p>
            <a:pPr algn="just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4.Копия свидетельства о государственной регистрации физического лица в качестве индивидуального предпринимателя (свидетельство ОГРН)</a:t>
            </a:r>
          </a:p>
          <a:p>
            <a:pPr algn="just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5.Копия свидетельства о постановке на учет физического лица в налоговом органе на территории Российской Федерации (свидетельство ИНН)</a:t>
            </a:r>
          </a:p>
          <a:p>
            <a:pPr algn="just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6.Копия выписки из Единого государственного реестра индивидуальных предпринимателей. Копии документов должны быть заверены нотариально, либо представляются вместе с подлинниками и заверяются сотрудниками ПФР.</a:t>
            </a:r>
          </a:p>
          <a:p>
            <a:pPr marL="0" indent="0" algn="ctr">
              <a:buNone/>
            </a:pPr>
            <a:r>
              <a:rPr lang="ru-RU" sz="1100" b="1" u="sng" dirty="0">
                <a:latin typeface="Times New Roman" pitchFamily="18" charset="0"/>
                <a:cs typeface="Times New Roman" pitchFamily="18" charset="0"/>
              </a:rPr>
              <a:t>Сроки регистрации</a:t>
            </a:r>
          </a:p>
          <a:p>
            <a:pPr algn="just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Физические лица - работодатели регистрируются в качестве страхователей в территориальных органах ПФР по месту своего жительства в срок не позднее 30 дней со дня заключения соответствующих договоров (самого раннего договора).</a:t>
            </a:r>
          </a:p>
          <a:p>
            <a:pPr marL="0" indent="0" algn="ctr">
              <a:buNone/>
            </a:pPr>
            <a:endParaRPr lang="ru-RU" sz="11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100" b="1" u="sng" dirty="0" smtClean="0">
                <a:latin typeface="Times New Roman" pitchFamily="18" charset="0"/>
                <a:cs typeface="Times New Roman" pitchFamily="18" charset="0"/>
              </a:rPr>
              <a:t>Ответственность </a:t>
            </a:r>
            <a:r>
              <a:rPr lang="ru-RU" sz="1100" b="1" u="sng" dirty="0">
                <a:latin typeface="Times New Roman" pitchFamily="18" charset="0"/>
                <a:cs typeface="Times New Roman" pitchFamily="18" charset="0"/>
              </a:rPr>
              <a:t>за нарушение сроков регистрации</a:t>
            </a:r>
          </a:p>
          <a:p>
            <a:pPr algn="just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В соответствии со статьей 27 Федерального закона №167-ФЗ от 15 декабря 2001 г. "Об обязательном пенсионном страховании в Российской Федерации" за нарушение установленного срока регистрации в ПФР к страхователям применяются штрафы в размере 5 000 руб., а за нарушение указанного срока регистрации более чем на 90 дней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– в размере 10 000 руб.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5691982" y="6221491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ru-RU" sz="1000" dirty="0">
                <a:solidFill>
                  <a:prstClr val="black"/>
                </a:solidFill>
              </a:rPr>
              <a:t>Отдел экономики Администрации Ковернинского</a:t>
            </a:r>
          </a:p>
          <a:p>
            <a:pPr lvl="0" algn="r"/>
            <a:r>
              <a:rPr lang="ru-RU" sz="1000" dirty="0">
                <a:solidFill>
                  <a:prstClr val="black"/>
                </a:solidFill>
              </a:rPr>
              <a:t> муниципального района Нижегородской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144123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Снижение неформальной занятости –</a:t>
            </a:r>
            <a:b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легализация трудовых отношений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08720"/>
            <a:ext cx="8147248" cy="5760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050" dirty="0"/>
              <a:t>ПАМЯТКА</a:t>
            </a:r>
          </a:p>
          <a:p>
            <a:pPr marL="0" indent="0" algn="ctr">
              <a:buNone/>
            </a:pPr>
            <a:r>
              <a:rPr lang="ru-RU" sz="1050" dirty="0"/>
              <a:t>страхователю-индивидуальному предпринимателю</a:t>
            </a:r>
          </a:p>
          <a:p>
            <a:pPr marL="0" indent="0" algn="ctr">
              <a:buNone/>
            </a:pPr>
            <a:r>
              <a:rPr lang="ru-RU" sz="1050" dirty="0"/>
              <a:t>Перечень документов, необходимых для постановки на учет в качестве страхователя в Фонде социального страхования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545025"/>
              </p:ext>
            </p:extLst>
          </p:nvPr>
        </p:nvGraphicFramePr>
        <p:xfrm>
          <a:off x="611560" y="1628800"/>
          <a:ext cx="8136904" cy="3476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68233"/>
                <a:gridCol w="1738655"/>
                <a:gridCol w="1530016"/>
              </a:tblGrid>
              <a:tr h="538266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Наименование документа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Кол-во оригиналов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Кол-во копий</a:t>
                      </a:r>
                      <a:endParaRPr lang="ru-RU" sz="1400" dirty="0"/>
                    </a:p>
                  </a:txBody>
                  <a:tcPr/>
                </a:tc>
              </a:tr>
              <a:tr h="714320">
                <a:tc>
                  <a:txBody>
                    <a:bodyPr/>
                    <a:lstStyle/>
                    <a:p>
                      <a:pPr algn="l"/>
                      <a:endParaRPr lang="ru-RU" sz="1000" b="0" i="0" u="none" strike="noStrike" baseline="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1.Заявление (подается в Фонд социального страхования в течение 10 дней со дня заключения трудового договора № 1) 	</a:t>
                      </a:r>
                    </a:p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--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845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2.Паспорт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(фото и прописка)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845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3.Свидетельства о государственной регистрации ИП (ГКФХ)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845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4.Копия свидетельства о постановке на учет в налоговом органе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845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5.Копия информационного письма органов статистики или выписка из ЕГРИП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746">
                <a:tc>
                  <a:txBody>
                    <a:bodyPr/>
                    <a:lstStyle/>
                    <a:p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6.Трудовые договора с наемными работниками 	</a:t>
                      </a:r>
                    </a:p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(1 экз.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 заявлению, 2-возвращаются  р/д)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--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7471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7. Трудовая книжка наемного работника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--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(1 и последняя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страница) заверенная ИП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7580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8. Копия справки об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открытии банковского счета в кредитной организации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67544" y="5301209"/>
            <a:ext cx="835292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соответствии с ФЗ от 24.07.1998г. № 125–ФЗ «Об обязательном социальном страховании от несчастных случаев на производстве и профессиональных заболеваний» работодатели перечисляют в ФСС взносы на обязательное социальное страхование от несчастных случаев на производстве и профессиональных заболеваний. Тарифы устанавливаются индивидуально по каждому в зависимости от вида деятельности. </a:t>
            </a:r>
          </a:p>
          <a:p>
            <a:pPr algn="just"/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Обратите Внимание!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Налог по УСН 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можно уменьшить на 50%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от суммы страховых взносов, уплаченных за сотрудников (статья 346.21 НК РФ). Такое же право предусмотрено для плательщиков ЕНВД (статья 346.32 НК РФ). </a:t>
            </a:r>
          </a:p>
          <a:p>
            <a:pPr algn="just"/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Кроме того, Вы сможете вернуть 20% сумм страховых взносов в ФСС, начисленных за три последовательных года предшествующих текущему финансовому году на обеспечение предупредительных мер по охране труда. </a:t>
            </a:r>
          </a:p>
        </p:txBody>
      </p:sp>
    </p:spTree>
    <p:extLst>
      <p:ext uri="{BB962C8B-B14F-4D97-AF65-F5344CB8AC3E}">
        <p14:creationId xmlns:p14="http://schemas.microsoft.com/office/powerpoint/2010/main" val="242367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64096"/>
          </a:xfrm>
        </p:spPr>
        <p:txBody>
          <a:bodyPr>
            <a:normAutofit/>
          </a:bodyPr>
          <a:lstStyle/>
          <a:p>
            <a:pPr algn="ctr"/>
            <a: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Снижение неформальной занятости –</a:t>
            </a:r>
            <a:b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легализация трудовых отношений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435280" cy="4464496"/>
          </a:xfrm>
        </p:spPr>
        <p:txBody>
          <a:bodyPr>
            <a:normAutofit fontScale="25000" lnSpcReduction="20000"/>
          </a:bodyPr>
          <a:lstStyle/>
          <a:p>
            <a:endParaRPr lang="ru-RU" sz="3200" dirty="0">
              <a:solidFill>
                <a:srgbClr val="000000"/>
              </a:solidFill>
              <a:latin typeface="Arial"/>
            </a:endParaRPr>
          </a:p>
          <a:p>
            <a:pPr marL="0" indent="432000" algn="just">
              <a:lnSpc>
                <a:spcPct val="120000"/>
              </a:lnSpc>
              <a:buNone/>
            </a:pP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соответствии с Федеральным законом от 24.07.1998г. № 125-ФЗ «Об обязательном социальном страховании от несчастных случаев на производстве и профессиональных заболеваний» физические лица, выполняющие работу на основании </a:t>
            </a: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трудового договора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, заключенного с работодателем имеют право на следующие виды обеспечения по страхованию в связи с несчастными случаями на производстве и профессиональными заболеваниями: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1. Пособие по временной нетрудоспособности, назначаемое в связи со страховым случаем. </a:t>
            </a:r>
            <a:endParaRPr lang="ru-RU" sz="42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Пособие выплачивается за весь период временной нетрудоспособности застрахованного до его выздоровления или установления стойкой утраты профессиональной трудоспособности в размере 100 процентов </a:t>
            </a: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среднего заработка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2. Страховые выплаты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2.1. Единовременная страховая выплата 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застрахованному либо лицам, имеющим право на получение такой выплаты.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Размер единовременной страховой выплаты определяется в соответствии со степенью утраты застрахованным профессиональной трудоспособности исходя из максимальной суммы, установленной федеральным законом о бюджете Фонда социального страхования Российской Федерации на очередной финансовый год, на 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2016 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год 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90401 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руб. 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90 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коп. </a:t>
            </a:r>
          </a:p>
          <a:p>
            <a:pPr marL="0" indent="0" algn="just">
              <a:buNone/>
            </a:pP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В случае смерти 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застрахованного размер единовременной страховой выплаты составляет </a:t>
            </a: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1 миллион </a:t>
            </a:r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рублей (</a:t>
            </a:r>
            <a:r>
              <a:rPr lang="ru-RU" sz="4400" dirty="0" smtClean="0">
                <a:latin typeface="Times New Roman"/>
              </a:rPr>
              <a:t>в </a:t>
            </a:r>
            <a:r>
              <a:rPr lang="ru-RU" sz="4400" dirty="0">
                <a:latin typeface="Times New Roman"/>
              </a:rPr>
              <a:t>результате несчастных случаев на производстве и профессиональных </a:t>
            </a:r>
            <a:r>
              <a:rPr lang="ru-RU" sz="4400" dirty="0" smtClean="0">
                <a:latin typeface="Times New Roman"/>
              </a:rPr>
              <a:t>заболеваний по вине работодателя)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42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2.2. Ежемесячная страховая выплата 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застрахованному либо лицам, имеющим право на получение таких выплат в случае его смерти.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Размер ежемесячной страховой выплаты определяется как </a:t>
            </a: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доля среднего месячного заработка </a:t>
            </a:r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застрахованного, исчисленная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в соответствии со степенью утраты им профессиональной трудоспособности.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Размер ежемесячной страховой выплаты индексируется с учетом уровня инфляции в пределах средств, предусмотренных на эти цели в бюджете Фонда социального страхования Российской Федерации на соответствующий финансовый год.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3. Оплата дополнительных расходов</a:t>
            </a:r>
            <a:r>
              <a:rPr lang="ru-RU" sz="4200" dirty="0">
                <a:latin typeface="Times New Roman" pitchFamily="18" charset="0"/>
                <a:cs typeface="Times New Roman" pitchFamily="18" charset="0"/>
              </a:rPr>
              <a:t>, связанных с медицинской, социальной и профессиональной реабилитацией застрахованного при наличии прямых последствий страхового случая.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4200" b="1" dirty="0">
                <a:latin typeface="Times New Roman" pitchFamily="18" charset="0"/>
                <a:cs typeface="Times New Roman" pitchFamily="18" charset="0"/>
              </a:rPr>
              <a:t>Получить дополнительную информацию можно по адресу</a:t>
            </a:r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4200" b="1" dirty="0" err="1" smtClean="0">
                <a:latin typeface="Times New Roman" pitchFamily="18" charset="0"/>
                <a:cs typeface="Times New Roman" pitchFamily="18" charset="0"/>
              </a:rPr>
              <a:t>г.Семенов</a:t>
            </a:r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200" b="1" dirty="0" err="1" smtClean="0">
                <a:latin typeface="Times New Roman" pitchFamily="18" charset="0"/>
                <a:cs typeface="Times New Roman" pitchFamily="18" charset="0"/>
              </a:rPr>
              <a:t>ул.Кирова</a:t>
            </a:r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 , д.4, тел. 8 (83162) 5-18-82.</a:t>
            </a:r>
            <a:endParaRPr lang="ru-RU" sz="4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80112" y="6165304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ru-RU" sz="1000" dirty="0">
                <a:solidFill>
                  <a:prstClr val="black"/>
                </a:solidFill>
              </a:rPr>
              <a:t>Отдел экономики Администрации Ковернинского</a:t>
            </a:r>
          </a:p>
          <a:p>
            <a:pPr lvl="0" algn="r"/>
            <a:r>
              <a:rPr lang="ru-RU" sz="1000" dirty="0">
                <a:solidFill>
                  <a:prstClr val="black"/>
                </a:solidFill>
              </a:rPr>
              <a:t> муниципального района Нижегородской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207804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64096"/>
          </a:xfrm>
        </p:spPr>
        <p:txBody>
          <a:bodyPr/>
          <a:lstStyle/>
          <a:p>
            <a:pPr algn="ctr"/>
            <a: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Снижение неформальной занятости –</a:t>
            </a:r>
            <a:b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легализация трудовых отношений</a:t>
            </a:r>
            <a:endParaRPr lang="ru-RU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7"/>
            <a:ext cx="8280920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08104" y="6252023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ru-RU" sz="1000" dirty="0">
                <a:solidFill>
                  <a:prstClr val="black"/>
                </a:solidFill>
              </a:rPr>
              <a:t>Отдел экономики Администрации Ковернинского</a:t>
            </a:r>
          </a:p>
          <a:p>
            <a:pPr lvl="0" algn="r"/>
            <a:r>
              <a:rPr lang="ru-RU" sz="1000" dirty="0">
                <a:solidFill>
                  <a:prstClr val="black"/>
                </a:solidFill>
              </a:rPr>
              <a:t> муниципального района Нижегородской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547158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Снижение неформальной занятости –</a:t>
            </a:r>
            <a:b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легализация трудовых отношений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8280920" cy="4752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92080" y="6309320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ru-RU" sz="1000" dirty="0">
                <a:solidFill>
                  <a:prstClr val="black"/>
                </a:solidFill>
              </a:rPr>
              <a:t>Отдел экономики Администрации Ковернинского</a:t>
            </a:r>
          </a:p>
          <a:p>
            <a:pPr lvl="0" algn="r"/>
            <a:r>
              <a:rPr lang="ru-RU" sz="1000" dirty="0">
                <a:solidFill>
                  <a:prstClr val="black"/>
                </a:solidFill>
              </a:rPr>
              <a:t> муниципального района Нижегородской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3161293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Снижение неформальной занятости –</a:t>
            </a:r>
            <a:b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2600" b="1" dirty="0">
                <a:solidFill>
                  <a:srgbClr val="0BD0D9">
                    <a:tint val="90000"/>
                    <a:satMod val="120000"/>
                  </a:srgb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легализация трудовых отношений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556792"/>
            <a:ext cx="2880320" cy="172819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2880" indent="0" algn="ctr">
              <a:lnSpc>
                <a:spcPct val="115000"/>
              </a:lnSpc>
              <a:spcAft>
                <a:spcPts val="0"/>
              </a:spcAft>
              <a:buNone/>
              <a:tabLst>
                <a:tab pos="90170" algn="l"/>
              </a:tabLst>
            </a:pPr>
            <a:r>
              <a:rPr lang="ru-RU" sz="1000" b="1" u="sng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 факте выплаты заработной платы в «конверте» вы можете сообщить в Межрайонную инспекцию </a:t>
            </a:r>
            <a:r>
              <a:rPr lang="ru-RU" sz="1000" b="1" u="sng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ФНС России № 5 по Нижегородской области</a:t>
            </a:r>
            <a:r>
              <a:rPr lang="ru-RU" sz="1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– контроль соблюдения налогового законодательства.</a:t>
            </a:r>
            <a:br>
              <a:rPr lang="ru-RU" sz="1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000" u="sng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Юридический адрес</a:t>
            </a:r>
            <a:r>
              <a:rPr lang="ru-RU" sz="1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606502, г. Городец, </a:t>
            </a:r>
            <a:r>
              <a:rPr lang="ru-RU" sz="1000" dirty="0" err="1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пл.Пролетарская</a:t>
            </a:r>
            <a:r>
              <a:rPr lang="ru-RU" sz="1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д.17</a:t>
            </a:r>
            <a:br>
              <a:rPr lang="ru-RU" sz="1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000" u="sng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Контактный телефон: 8(83161) 9-13-70</a:t>
            </a:r>
            <a:endParaRPr lang="ru-RU" sz="1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/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3" y="1088191"/>
            <a:ext cx="2088231" cy="1558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31" y="3811899"/>
            <a:ext cx="1751420" cy="2071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322052"/>
            <a:ext cx="2225427" cy="16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652120" y="1700808"/>
            <a:ext cx="3240360" cy="157889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algn="ctr">
              <a:lnSpc>
                <a:spcPct val="115000"/>
              </a:lnSpc>
              <a:spcAft>
                <a:spcPts val="0"/>
              </a:spcAft>
              <a:tabLst>
                <a:tab pos="90170" algn="l"/>
              </a:tabLst>
            </a:pPr>
            <a:r>
              <a:rPr lang="ru-RU" sz="1050" b="1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 консультацией вы можете обратиться в</a:t>
            </a:r>
          </a:p>
          <a:p>
            <a:pPr marL="457200" algn="ctr">
              <a:lnSpc>
                <a:spcPct val="115000"/>
              </a:lnSpc>
              <a:spcAft>
                <a:spcPts val="0"/>
              </a:spcAft>
              <a:tabLst>
                <a:tab pos="90170" algn="l"/>
              </a:tabLst>
            </a:pPr>
            <a:r>
              <a:rPr lang="ru-RU" sz="1050" b="1" u="sng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Государственную инспекцию труда </a:t>
            </a:r>
            <a:r>
              <a:rPr lang="ru-RU" sz="1050" b="1" u="sng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 Нижегородской области</a:t>
            </a:r>
            <a:r>
              <a:rPr lang="ru-RU" sz="105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– защита трудовых прав граждан.</a:t>
            </a:r>
            <a:br>
              <a:rPr lang="ru-RU" sz="105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050" u="sng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Адрес</a:t>
            </a:r>
            <a:r>
              <a:rPr lang="ru-RU" sz="105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603005, г. Нижний Новгород, </a:t>
            </a:r>
            <a:r>
              <a:rPr lang="ru-RU" sz="1050" dirty="0" err="1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ул.Пискунова</a:t>
            </a:r>
            <a:r>
              <a:rPr lang="ru-RU" sz="105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д.3 корпус 3</a:t>
            </a:r>
            <a:endParaRPr lang="ru-RU" sz="105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  <a:tabLst>
                <a:tab pos="90170" algn="l"/>
              </a:tabLst>
            </a:pPr>
            <a:r>
              <a:rPr lang="ru-RU" sz="1050" u="sng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Контактный телефон</a:t>
            </a:r>
            <a:r>
              <a:rPr lang="ru-RU" sz="105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</a:t>
            </a:r>
            <a:br>
              <a:rPr lang="ru-RU" sz="105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05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Приемная: 8 (831)-433-38-08</a:t>
            </a:r>
            <a:endParaRPr lang="ru-RU" sz="105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99792" y="4725144"/>
            <a:ext cx="3600400" cy="150810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algn="ctr">
              <a:lnSpc>
                <a:spcPct val="115000"/>
              </a:lnSpc>
              <a:spcAft>
                <a:spcPts val="0"/>
              </a:spcAft>
              <a:tabLst>
                <a:tab pos="90170" algn="l"/>
              </a:tabLst>
            </a:pPr>
            <a:r>
              <a:rPr lang="ru-RU" sz="1000" b="1" u="sng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 вопросам оплаты труда и соблюдения требований трудового законодательства  вы можете обратиться в Прокуратуру </a:t>
            </a:r>
            <a:r>
              <a:rPr lang="ru-RU" sz="1000" b="1" u="sng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Ковернинского района  - </a:t>
            </a:r>
            <a:r>
              <a:rPr lang="ru-RU" sz="1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защита трудовых прав граждан.</a:t>
            </a:r>
            <a:endParaRPr lang="ru-RU" sz="1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  <a:tabLst>
                <a:tab pos="90170" algn="l"/>
              </a:tabLst>
            </a:pPr>
            <a:r>
              <a:rPr lang="ru-RU" sz="1000" u="sng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Адрес</a:t>
            </a:r>
            <a:r>
              <a:rPr lang="ru-RU" sz="1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606570, </a:t>
            </a:r>
            <a:r>
              <a:rPr lang="ru-RU" sz="1000" dirty="0" err="1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р.п</a:t>
            </a:r>
            <a:r>
              <a:rPr lang="ru-RU" sz="1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.. Ковернино, </a:t>
            </a:r>
            <a:r>
              <a:rPr lang="ru-RU" sz="1000" dirty="0" err="1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ул.К.Маркса</a:t>
            </a:r>
            <a:r>
              <a:rPr lang="ru-RU" sz="1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д.8 </a:t>
            </a:r>
            <a:endParaRPr lang="ru-RU" sz="1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  <a:tabLst>
                <a:tab pos="90170" algn="l"/>
              </a:tabLst>
            </a:pPr>
            <a:r>
              <a:rPr lang="ru-RU" sz="1000" u="sng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Контактный телефон</a:t>
            </a:r>
            <a:r>
              <a:rPr lang="ru-RU" sz="1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</a:t>
            </a:r>
            <a:endParaRPr lang="ru-RU" sz="1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  <a:tabLst>
                <a:tab pos="90170" algn="l"/>
              </a:tabLst>
            </a:pPr>
            <a:r>
              <a:rPr lang="ru-RU" sz="10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Приемная: 8 (83157) 2-1</a:t>
            </a:r>
            <a:r>
              <a:rPr lang="ru-RU" sz="1000" dirty="0">
                <a:solidFill>
                  <a:srgbClr val="333333"/>
                </a:solidFill>
                <a:latin typeface="Times New Roman"/>
                <a:ea typeface="Times New Roman"/>
                <a:cs typeface="Times New Roman"/>
              </a:rPr>
              <a:t>2-63</a:t>
            </a:r>
            <a:br>
              <a:rPr lang="ru-RU" sz="1000" dirty="0">
                <a:solidFill>
                  <a:srgbClr val="333333"/>
                </a:solidFill>
                <a:latin typeface="Times New Roman"/>
                <a:ea typeface="Times New Roman"/>
                <a:cs typeface="Times New Roman"/>
              </a:rPr>
            </a:br>
            <a:endParaRPr lang="ru-RU" sz="1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71800" y="3573017"/>
            <a:ext cx="3456384" cy="80021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000" u="sng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Контактный </a:t>
            </a:r>
            <a:r>
              <a:rPr lang="ru-RU" sz="1000" u="sng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телефон горячей линии: 8(83157) 2-17-50 </a:t>
            </a:r>
            <a:endParaRPr lang="ru-RU" sz="1000" u="sng" dirty="0" smtClean="0">
              <a:solidFill>
                <a:srgbClr val="333333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000" u="sng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 по </a:t>
            </a:r>
            <a:r>
              <a:rPr lang="ru-RU" sz="1000" u="sng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охране труда. </a:t>
            </a:r>
            <a:endParaRPr lang="ru-RU" sz="1000" u="sng" dirty="0" smtClean="0">
              <a:solidFill>
                <a:srgbClr val="333333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000" u="sng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Отдел экономики Администрации Ковернинского муниципального района Нижегородской области</a:t>
            </a:r>
            <a:endParaRPr lang="ru-RU" sz="10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96136" y="6341261"/>
            <a:ext cx="3161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ru-RU" sz="1000" dirty="0">
                <a:solidFill>
                  <a:prstClr val="black"/>
                </a:solidFill>
              </a:rPr>
              <a:t>Отдел экономики Администрации Ковернинского</a:t>
            </a:r>
          </a:p>
          <a:p>
            <a:pPr lvl="0" algn="r"/>
            <a:r>
              <a:rPr lang="ru-RU" sz="1000" dirty="0">
                <a:solidFill>
                  <a:prstClr val="black"/>
                </a:solidFill>
              </a:rPr>
              <a:t> муниципального района Нижегородской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1242021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414</TotalTime>
  <Words>1328</Words>
  <Application>Microsoft Office PowerPoint</Application>
  <PresentationFormat>Экран (4:3)</PresentationFormat>
  <Paragraphs>129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Презентация PowerPoint</vt:lpstr>
      <vt:lpstr>Снижение неформальной занятости –легализация трудовых отношений</vt:lpstr>
      <vt:lpstr>Снижение неформальной занятости – легализация трудовых отношений</vt:lpstr>
      <vt:lpstr>Снижение неформальной занятости – легализация трудовых отношений</vt:lpstr>
      <vt:lpstr>Снижение неформальной занятости – легализация трудовых отношений</vt:lpstr>
      <vt:lpstr>Снижение неформальной занятости – легализация трудовых отношений</vt:lpstr>
      <vt:lpstr>Снижение неформальной занятости – легализация трудовых отношений</vt:lpstr>
      <vt:lpstr>Снижение неформальной занятости – легализация трудовых отношений</vt:lpstr>
      <vt:lpstr>Снижение неформальной занятости – легализация трудовых отношений</vt:lpstr>
      <vt:lpstr>Снижение неформальной занятости – легализация трудовых отношений</vt:lpstr>
      <vt:lpstr>Снижение неформальной занятости – легализация трудовых отношений</vt:lpstr>
      <vt:lpstr>Снижение неформальной занятости – легализация трудовых отношений</vt:lpstr>
      <vt:lpstr>Снижение неформальной занятости – легализация трудовых отношений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Снижение неформальной занятости –легализация трудовых отношений</dc:title>
  <dc:creator>Ивашкова Г</dc:creator>
  <cp:lastModifiedBy>Ивашкова Г</cp:lastModifiedBy>
  <cp:revision>25</cp:revision>
  <dcterms:created xsi:type="dcterms:W3CDTF">2016-06-20T08:21:26Z</dcterms:created>
  <dcterms:modified xsi:type="dcterms:W3CDTF">2016-06-21T09:31:51Z</dcterms:modified>
</cp:coreProperties>
</file>