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7.xml" ContentType="application/vnd.openxmlformats-officedocument.drawingml.chart+xml"/>
  <Override PartName="/ppt/diagrams/layout1.xml" ContentType="application/vnd.openxmlformats-officedocument.drawingml.diagramLayout+xml"/>
  <Override PartName="/ppt/charts/chart3.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Default Extension="sldx" ContentType="application/vnd.openxmlformats-officedocument.presentationml.slide"/>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Override PartName="/ppt/charts/chart6.xml" ContentType="application/vnd.openxmlformats-officedocument.drawingml.chart+xml"/>
  <Override PartName="/ppt/charts/chart4.xml" ContentType="application/vnd.openxmlformats-officedocument.drawingml.char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diagrams/data1.xml" ContentType="application/vnd.openxmlformats-officedocument.drawingml.diagramData+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17" r:id="rId1"/>
  </p:sldMasterIdLst>
  <p:sldIdLst>
    <p:sldId id="257" r:id="rId2"/>
    <p:sldId id="319" r:id="rId3"/>
    <p:sldId id="270" r:id="rId4"/>
    <p:sldId id="271" r:id="rId5"/>
    <p:sldId id="261" r:id="rId6"/>
    <p:sldId id="291" r:id="rId7"/>
    <p:sldId id="320" r:id="rId8"/>
    <p:sldId id="264" r:id="rId9"/>
    <p:sldId id="275" r:id="rId10"/>
    <p:sldId id="282" r:id="rId11"/>
    <p:sldId id="283" r:id="rId12"/>
    <p:sldId id="295" r:id="rId13"/>
    <p:sldId id="321" r:id="rId14"/>
    <p:sldId id="263" r:id="rId15"/>
    <p:sldId id="277" r:id="rId16"/>
    <p:sldId id="311" r:id="rId17"/>
    <p:sldId id="268" r:id="rId18"/>
    <p:sldId id="269" r:id="rId19"/>
    <p:sldId id="322" r:id="rId20"/>
    <p:sldId id="284" r:id="rId21"/>
    <p:sldId id="334" r:id="rId22"/>
    <p:sldId id="285" r:id="rId23"/>
    <p:sldId id="346" r:id="rId24"/>
    <p:sldId id="347" r:id="rId25"/>
    <p:sldId id="341" r:id="rId26"/>
    <p:sldId id="286" r:id="rId27"/>
    <p:sldId id="281" r:id="rId28"/>
    <p:sldId id="287" r:id="rId29"/>
    <p:sldId id="276" r:id="rId30"/>
    <p:sldId id="292" r:id="rId31"/>
    <p:sldId id="335" r:id="rId32"/>
    <p:sldId id="293" r:id="rId33"/>
    <p:sldId id="338" r:id="rId34"/>
    <p:sldId id="343" r:id="rId35"/>
    <p:sldId id="337" r:id="rId36"/>
    <p:sldId id="296" r:id="rId37"/>
    <p:sldId id="297" r:id="rId38"/>
    <p:sldId id="298" r:id="rId39"/>
    <p:sldId id="299" r:id="rId40"/>
    <p:sldId id="300" r:id="rId41"/>
    <p:sldId id="323" r:id="rId42"/>
    <p:sldId id="258" r:id="rId43"/>
    <p:sldId id="301" r:id="rId44"/>
    <p:sldId id="302" r:id="rId45"/>
    <p:sldId id="303" r:id="rId46"/>
    <p:sldId id="304" r:id="rId47"/>
    <p:sldId id="348" r:id="rId48"/>
    <p:sldId id="305" r:id="rId49"/>
    <p:sldId id="306" r:id="rId50"/>
    <p:sldId id="307" r:id="rId51"/>
    <p:sldId id="330" r:id="rId52"/>
    <p:sldId id="331" r:id="rId53"/>
    <p:sldId id="308" r:id="rId54"/>
    <p:sldId id="309" r:id="rId55"/>
    <p:sldId id="310" r:id="rId56"/>
    <p:sldId id="324" r:id="rId57"/>
    <p:sldId id="265" r:id="rId58"/>
    <p:sldId id="316" r:id="rId59"/>
    <p:sldId id="332" r:id="rId60"/>
    <p:sldId id="333" r:id="rId61"/>
    <p:sldId id="344" r:id="rId62"/>
    <p:sldId id="349" r:id="rId63"/>
    <p:sldId id="350" r:id="rId64"/>
    <p:sldId id="351" r:id="rId65"/>
    <p:sldId id="352" r:id="rId66"/>
    <p:sldId id="353" r:id="rId67"/>
    <p:sldId id="354" r:id="rId68"/>
    <p:sldId id="325" r:id="rId69"/>
    <p:sldId id="260" r:id="rId7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6562" autoAdjust="0"/>
    <p:restoredTop sz="94660"/>
  </p:normalViewPr>
  <p:slideViewPr>
    <p:cSldViewPr snapToGrid="0">
      <p:cViewPr>
        <p:scale>
          <a:sx n="70" d="100"/>
          <a:sy n="70" d="100"/>
        </p:scale>
        <p:origin x="-378" y="-85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oleObject" Target="file:///D:\&#1057;&#1048;&#1044;&#1054;&#1056;&#1054;&#1042;&#1040;%202016\&#1057;&#1069;&#1056;\&#1057;&#1069;&#1056;%202021%20&#1075;&#1086;&#1076;\2021%20&#1075;&#1086;&#1076;\&#1086;&#1090;&#1075;&#1088;&#1091;&#1079;&#1082;&#1072;%20&#1079;&#1072;%2012%20&#1084;&#1077;&#1089;&#1103;&#1094;&#1077;&#1074;%202021%20&#1075;&#1086;&#1076;&#1072;%20&#1087;&#1086;&#1083;&#1085;&#1099;&#1081;%20&#1082;&#1088;&#1091;&#1075;.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1057;&#1048;&#1044;&#1054;&#1056;&#1054;&#1042;&#1040;%202016\&#1057;&#1069;&#1056;\&#1057;&#1069;&#1056;%202021%20&#1075;&#1086;&#1076;\2021%20&#1075;&#1086;&#1076;\&#1086;&#1090;&#1075;&#1088;&#1091;&#1079;&#1082;&#1072;%20&#1079;&#1072;%2012%20&#1084;&#1077;&#1089;&#1103;&#1094;&#1077;&#1074;%202021%20&#1075;&#1086;&#1076;&#1072;%20&#1087;&#1086;&#1083;&#1085;&#1099;&#1081;%20&#1082;&#1088;&#1091;&#1075;.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D:\&#1057;&#1048;&#1044;&#1054;&#1056;&#1054;&#1042;&#1040;%202016\&#1057;&#1069;&#1056;\&#1057;&#1069;&#1056;%202021%20&#1075;&#1086;&#1076;\2021%20&#1075;&#1086;&#1076;\&#1086;&#1090;&#1075;&#1088;&#1091;&#1079;&#1082;&#1072;%20&#1079;&#1072;%2012%20&#1084;&#1077;&#1089;&#1103;&#1094;&#1077;&#1074;%202021%20&#1075;&#1086;&#1076;&#1072;%20&#1087;&#1086;&#1083;&#1085;&#1099;&#1081;%20&#1082;&#1088;&#1091;&#1075;.xls"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D:\&#1057;&#1048;&#1044;&#1054;&#1056;&#1054;&#1042;&#1040;%202016\&#1048;&#1053;&#1042;&#1045;&#1057;&#1058;&#1048;&#1062;&#1048;&#1054;&#1053;&#1053;&#1040;&#1071;%20&#1044;&#1045;&#1071;&#1058;&#1045;&#1051;&#1068;&#1053;&#1054;&#1057;&#1058;&#1068;\&#1048;&#1085;&#1074;&#1077;&#1089;&#1090;&#1080;&#1094;&#1080;&#1086;&#1085;&#1085;&#1099;&#1081;%20&#1087;&#1072;&#1089;&#1087;&#1086;&#1088;&#1090;\2021\&#1043;&#1088;&#1072;&#1092;&#1080;&#1082;.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D:\&#1057;&#1048;&#1044;&#1054;&#1056;&#1054;&#1042;&#1040;%202016\&#1048;&#1053;&#1042;&#1045;&#1057;&#1058;&#1048;&#1062;&#1048;&#1054;&#1053;&#1053;&#1040;&#1071;%20&#1044;&#1045;&#1071;&#1058;&#1045;&#1051;&#1068;&#1053;&#1054;&#1057;&#1058;&#1068;\&#1048;&#1085;&#1074;&#1077;&#1089;&#1090;&#1080;&#1094;&#1080;&#1086;&#1085;&#1085;&#1099;&#1081;%20&#1087;&#1072;&#1089;&#1087;&#1086;&#1088;&#1090;\2021\&#1043;&#1088;&#1072;&#1092;&#1080;&#1082;.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D:\&#1057;&#1048;&#1044;&#1054;&#1056;&#1054;&#1042;&#1040;%202016\&#1048;&#1053;&#1042;&#1045;&#1057;&#1058;&#1048;&#1062;&#1048;&#1054;&#1053;&#1053;&#1040;&#1071;%20&#1044;&#1045;&#1071;&#1058;&#1045;&#1051;&#1068;&#1053;&#1054;&#1057;&#1058;&#1068;\&#1048;&#1085;&#1074;&#1077;&#1089;&#1090;&#1080;&#1094;&#1080;&#1086;&#1085;&#1085;&#1099;&#1081;%20&#1087;&#1072;&#1089;&#1087;&#1086;&#1088;&#1090;\2021\&#1043;&#1088;&#1072;&#1092;&#1080;&#1082;.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D:\&#1057;&#1048;&#1044;&#1054;&#1056;&#1054;&#1042;&#1040;%202016\&#1048;&#1053;&#1042;&#1045;&#1057;&#1058;&#1048;&#1062;&#1048;&#1054;&#1053;&#1053;&#1040;&#1071;%20&#1044;&#1045;&#1071;&#1058;&#1045;&#1051;&#1068;&#1053;&#1054;&#1057;&#1058;&#1068;\&#1048;&#1085;&#1074;&#1077;&#1089;&#1090;&#1080;&#1094;&#1080;&#1086;&#1085;&#1085;&#1099;&#1081;%20&#1087;&#1072;&#1089;&#1087;&#1086;&#1088;&#1090;\2021\&#1043;&#1088;&#1072;&#1092;&#1080;&#108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view3D>
      <c:perspective val="0"/>
    </c:view3D>
    <c:plotArea>
      <c:layout>
        <c:manualLayout>
          <c:layoutTarget val="inner"/>
          <c:xMode val="edge"/>
          <c:yMode val="edge"/>
          <c:x val="9.6740972211479676E-2"/>
          <c:y val="0.29434910958710808"/>
          <c:w val="0.42048925122080827"/>
          <c:h val="0.26291468405159035"/>
        </c:manualLayout>
      </c:layout>
      <c:pie3DChart>
        <c:varyColors val="1"/>
        <c:ser>
          <c:idx val="0"/>
          <c:order val="0"/>
          <c:spPr>
            <a:solidFill>
              <a:srgbClr val="9999FF"/>
            </a:solidFill>
            <a:ln w="12700">
              <a:solidFill>
                <a:srgbClr val="000000"/>
              </a:solidFill>
              <a:prstDash val="solid"/>
            </a:ln>
          </c:spPr>
          <c:dPt>
            <c:idx val="0"/>
            <c:spPr>
              <a:ln w="12700">
                <a:solidFill>
                  <a:srgbClr val="000000"/>
                </a:solidFill>
                <a:prstDash val="solid"/>
              </a:ln>
            </c:spPr>
          </c:dPt>
          <c:dPt>
            <c:idx val="1"/>
            <c:spPr>
              <a:ln w="12700">
                <a:solidFill>
                  <a:srgbClr val="000000"/>
                </a:solidFill>
                <a:prstDash val="solid"/>
              </a:ln>
            </c:spPr>
          </c:dPt>
          <c:dPt>
            <c:idx val="2"/>
            <c:spPr>
              <a:ln w="12700">
                <a:solidFill>
                  <a:srgbClr val="000000"/>
                </a:solidFill>
                <a:prstDash val="solid"/>
              </a:ln>
            </c:spPr>
          </c:dPt>
          <c:dPt>
            <c:idx val="3"/>
            <c:spPr>
              <a:solidFill>
                <a:srgbClr val="00FF00"/>
              </a:solidFill>
              <a:ln w="12700">
                <a:solidFill>
                  <a:srgbClr val="000000"/>
                </a:solidFill>
                <a:prstDash val="solid"/>
              </a:ln>
            </c:spPr>
          </c:dPt>
          <c:dPt>
            <c:idx val="4"/>
            <c:spPr>
              <a:solidFill>
                <a:srgbClr val="660066"/>
              </a:solidFill>
              <a:ln w="12700">
                <a:solidFill>
                  <a:srgbClr val="000000"/>
                </a:solidFill>
                <a:prstDash val="solid"/>
              </a:ln>
            </c:spPr>
          </c:dPt>
          <c:dPt>
            <c:idx val="5"/>
            <c:spPr>
              <a:solidFill>
                <a:srgbClr val="00CCFF"/>
              </a:solidFill>
              <a:ln w="12700">
                <a:solidFill>
                  <a:srgbClr val="000000"/>
                </a:solidFill>
                <a:prstDash val="solid"/>
              </a:ln>
            </c:spPr>
          </c:dPt>
          <c:dLbls>
            <c:dLbl>
              <c:idx val="0"/>
              <c:layout>
                <c:manualLayout>
                  <c:x val="0.10247696046379397"/>
                  <c:y val="0.2575162315236913"/>
                </c:manualLayout>
              </c:layout>
              <c:tx>
                <c:rich>
                  <a:bodyPr/>
                  <a:lstStyle/>
                  <a:p>
                    <a:pPr>
                      <a:defRPr sz="1000" b="1" i="0" u="none" strike="noStrike" baseline="0">
                        <a:solidFill>
                          <a:srgbClr val="000000"/>
                        </a:solidFill>
                        <a:latin typeface="Arial Cyr"/>
                        <a:ea typeface="Arial Cyr"/>
                        <a:cs typeface="Arial Cyr"/>
                      </a:defRPr>
                    </a:pPr>
                    <a:r>
                      <a:rPr lang="ru-RU"/>
                      <a:t>62,6%</a:t>
                    </a:r>
                  </a:p>
                </c:rich>
              </c:tx>
              <c:spPr>
                <a:noFill/>
                <a:ln w="25400">
                  <a:noFill/>
                </a:ln>
              </c:spPr>
              <c:dLblPos val="bestFit"/>
            </c:dLbl>
            <c:dLbl>
              <c:idx val="1"/>
              <c:layout>
                <c:manualLayout>
                  <c:x val="-6.2958896193021793E-2"/>
                  <c:y val="2.5574852788791579E-2"/>
                </c:manualLayout>
              </c:layout>
              <c:tx>
                <c:rich>
                  <a:bodyPr/>
                  <a:lstStyle/>
                  <a:p>
                    <a:r>
                      <a:rPr lang="ru-RU"/>
                      <a:t>22,9%</a:t>
                    </a:r>
                  </a:p>
                </c:rich>
              </c:tx>
              <c:dLblPos val="bestFit"/>
            </c:dLbl>
            <c:dLbl>
              <c:idx val="2"/>
              <c:layout>
                <c:manualLayout>
                  <c:x val="-6.954394608848867E-2"/>
                  <c:y val="-4.7254729133330928E-3"/>
                </c:manualLayout>
              </c:layout>
              <c:tx>
                <c:rich>
                  <a:bodyPr/>
                  <a:lstStyle/>
                  <a:p>
                    <a:pPr>
                      <a:defRPr sz="1000" b="1" i="0" u="none" strike="noStrike" baseline="0">
                        <a:solidFill>
                          <a:srgbClr val="000000"/>
                        </a:solidFill>
                        <a:latin typeface="Arial Cyr"/>
                        <a:ea typeface="Arial Cyr"/>
                        <a:cs typeface="Arial Cyr"/>
                      </a:defRPr>
                    </a:pPr>
                    <a:r>
                      <a:rPr lang="ru-RU"/>
                      <a:t>6,1%</a:t>
                    </a:r>
                  </a:p>
                </c:rich>
              </c:tx>
              <c:spPr>
                <a:noFill/>
                <a:ln w="25400">
                  <a:noFill/>
                </a:ln>
              </c:spPr>
              <c:dLblPos val="bestFit"/>
            </c:dLbl>
            <c:dLbl>
              <c:idx val="3"/>
              <c:layout>
                <c:manualLayout>
                  <c:x val="-0.10155863482912056"/>
                  <c:y val="-9.0675002147983394E-2"/>
                </c:manualLayout>
              </c:layout>
              <c:tx>
                <c:rich>
                  <a:bodyPr/>
                  <a:lstStyle/>
                  <a:p>
                    <a:pPr>
                      <a:defRPr sz="1000" b="1" i="0" u="none" strike="noStrike" baseline="0">
                        <a:solidFill>
                          <a:srgbClr val="000000"/>
                        </a:solidFill>
                        <a:latin typeface="Arial Cyr"/>
                        <a:ea typeface="Arial Cyr"/>
                        <a:cs typeface="Arial Cyr"/>
                      </a:defRPr>
                    </a:pPr>
                    <a:r>
                      <a:rPr lang="ru-RU"/>
                      <a:t>0,9%</a:t>
                    </a:r>
                  </a:p>
                </c:rich>
              </c:tx>
              <c:spPr>
                <a:noFill/>
                <a:ln w="25400">
                  <a:noFill/>
                </a:ln>
              </c:spPr>
              <c:dLblPos val="bestFit"/>
            </c:dLbl>
            <c:dLbl>
              <c:idx val="4"/>
              <c:layout>
                <c:manualLayout>
                  <c:x val="-0.11873453891658067"/>
                  <c:y val="-0.18910047591568785"/>
                </c:manualLayout>
              </c:layout>
              <c:tx>
                <c:rich>
                  <a:bodyPr/>
                  <a:lstStyle/>
                  <a:p>
                    <a:pPr>
                      <a:defRPr sz="1000" b="1" i="0" u="none" strike="noStrike" baseline="0">
                        <a:solidFill>
                          <a:srgbClr val="000000"/>
                        </a:solidFill>
                        <a:latin typeface="Arial Cyr"/>
                        <a:ea typeface="Arial Cyr"/>
                        <a:cs typeface="Arial Cyr"/>
                      </a:defRPr>
                    </a:pPr>
                    <a:r>
                      <a:rPr lang="ru-RU"/>
                      <a:t>0,4%</a:t>
                    </a:r>
                  </a:p>
                </c:rich>
              </c:tx>
              <c:spPr>
                <a:noFill/>
                <a:ln w="25400">
                  <a:noFill/>
                </a:ln>
              </c:spPr>
              <c:dLblPos val="bestFit"/>
            </c:dLbl>
            <c:dLbl>
              <c:idx val="5"/>
              <c:layout>
                <c:manualLayout>
                  <c:x val="-2.2631018917798923E-2"/>
                  <c:y val="-0.14120883825692038"/>
                </c:manualLayout>
              </c:layout>
              <c:tx>
                <c:rich>
                  <a:bodyPr/>
                  <a:lstStyle/>
                  <a:p>
                    <a:pPr>
                      <a:defRPr sz="1000" b="1" i="0" u="none" strike="noStrike" baseline="0">
                        <a:solidFill>
                          <a:srgbClr val="000000"/>
                        </a:solidFill>
                        <a:latin typeface="Arial Cyr"/>
                        <a:ea typeface="Arial Cyr"/>
                        <a:cs typeface="Arial Cyr"/>
                      </a:defRPr>
                    </a:pPr>
                    <a:r>
                      <a:rPr lang="ru-RU"/>
                      <a:t>1,9%</a:t>
                    </a:r>
                  </a:p>
                </c:rich>
              </c:tx>
              <c:spPr>
                <a:noFill/>
                <a:ln w="25400">
                  <a:noFill/>
                </a:ln>
              </c:spPr>
              <c:dLblPos val="bestFit"/>
            </c:dLbl>
            <c:dLbl>
              <c:idx val="6"/>
              <c:layout>
                <c:manualLayout>
                  <c:x val="8.2414216571552443E-2"/>
                  <c:y val="-0.22784286715933585"/>
                </c:manualLayout>
              </c:layout>
              <c:tx>
                <c:rich>
                  <a:bodyPr/>
                  <a:lstStyle/>
                  <a:p>
                    <a:r>
                      <a:rPr lang="ru-RU"/>
                      <a:t>5,2%</a:t>
                    </a:r>
                  </a:p>
                </c:rich>
              </c:tx>
              <c:dLblPos val="bestFit"/>
            </c:dLbl>
            <c:numFmt formatCode="0%" sourceLinked="0"/>
            <c:spPr>
              <a:noFill/>
              <a:ln w="25400">
                <a:noFill/>
              </a:ln>
            </c:spPr>
            <c:txPr>
              <a:bodyPr/>
              <a:lstStyle/>
              <a:p>
                <a:pPr>
                  <a:defRPr sz="1000" b="1" i="0" u="none" strike="noStrike" baseline="0">
                    <a:solidFill>
                      <a:srgbClr val="000000"/>
                    </a:solidFill>
                    <a:latin typeface="Arial Cyr"/>
                    <a:ea typeface="Arial Cyr"/>
                    <a:cs typeface="Arial Cyr"/>
                  </a:defRPr>
                </a:pPr>
                <a:endParaRPr lang="ru-RU"/>
              </a:p>
            </c:txPr>
            <c:showPercent val="1"/>
            <c:showLeaderLines val="1"/>
          </c:dLbls>
          <c:cat>
            <c:strRef>
              <c:f>Лист1!$B$4:$B$10</c:f>
              <c:strCache>
                <c:ptCount val="7"/>
                <c:pt idx="0">
                  <c:v>обрабатывающие производства - 62,6% (4310,1 млн.руб.)</c:v>
                </c:pt>
                <c:pt idx="1">
                  <c:v>сельское и лесное хозяйство - 22,9% (1580,2 млн.руб.)</c:v>
                </c:pt>
                <c:pt idx="2">
                  <c:v>транспортировка и хранение - 6,1% (422,1 млн.руб.)</c:v>
                </c:pt>
                <c:pt idx="3">
                  <c:v>обеспечение электрической энергией, газом и паром; кондиционирование воздуха  - 0,9% (62,9 млн.руб.)</c:v>
                </c:pt>
                <c:pt idx="4">
                  <c:v>водоснабжение, водоотведение – 0,4% (27 млн. руб.)</c:v>
                </c:pt>
                <c:pt idx="5">
                  <c:v>строительство - 1,9% (127,9 млн.руб.)</c:v>
                </c:pt>
                <c:pt idx="6">
                  <c:v>прочие - 5,2% (356,9 млн.руб.)</c:v>
                </c:pt>
              </c:strCache>
            </c:strRef>
          </c:cat>
          <c:val>
            <c:numRef>
              <c:f>Лист1!$C$4:$C$10</c:f>
              <c:numCache>
                <c:formatCode>General</c:formatCode>
                <c:ptCount val="7"/>
                <c:pt idx="0">
                  <c:v>62.6</c:v>
                </c:pt>
                <c:pt idx="1">
                  <c:v>22.9</c:v>
                </c:pt>
                <c:pt idx="2">
                  <c:v>6.1</c:v>
                </c:pt>
                <c:pt idx="3">
                  <c:v>0.9</c:v>
                </c:pt>
                <c:pt idx="4">
                  <c:v>0.4</c:v>
                </c:pt>
                <c:pt idx="5">
                  <c:v>1.9</c:v>
                </c:pt>
                <c:pt idx="6">
                  <c:v>5.2</c:v>
                </c:pt>
              </c:numCache>
            </c:numRef>
          </c:val>
        </c:ser>
      </c:pie3DChart>
      <c:spPr>
        <a:noFill/>
        <a:ln w="25400">
          <a:noFill/>
        </a:ln>
      </c:spPr>
    </c:plotArea>
    <c:legend>
      <c:legendPos val="r"/>
      <c:layout>
        <c:manualLayout>
          <c:xMode val="edge"/>
          <c:yMode val="edge"/>
          <c:x val="0.66087494708322858"/>
          <c:y val="3.7662517991702678E-2"/>
          <c:w val="0.33126653119972976"/>
          <c:h val="0.90747043716309761"/>
        </c:manualLayout>
      </c:layout>
      <c:spPr>
        <a:solidFill>
          <a:srgbClr val="FFFFFF"/>
        </a:solidFill>
        <a:ln w="3175">
          <a:solidFill>
            <a:srgbClr val="000000"/>
          </a:solidFill>
          <a:prstDash val="solid"/>
        </a:ln>
      </c:spPr>
      <c:txPr>
        <a:bodyPr/>
        <a:lstStyle/>
        <a:p>
          <a:pPr rtl="0">
            <a:defRPr sz="920" b="0" i="0" u="none" strike="noStrike" baseline="0">
              <a:solidFill>
                <a:srgbClr val="000000"/>
              </a:solidFill>
              <a:latin typeface="Arial Cyr"/>
              <a:ea typeface="Arial Cyr"/>
              <a:cs typeface="Arial Cyr"/>
            </a:defRPr>
          </a:pPr>
          <a:endParaRPr lang="ru-RU"/>
        </a:p>
      </c:txPr>
    </c:legend>
    <c:plotVisOnly val="1"/>
    <c:dispBlanksAs val="zero"/>
  </c:chart>
  <c:spPr>
    <a:solidFill>
      <a:srgbClr val="FFFFFF"/>
    </a:solidFill>
    <a:ln w="3175">
      <a:solidFill>
        <a:srgbClr val="000000"/>
      </a:solidFill>
      <a:prstDash val="solid"/>
    </a:ln>
  </c:spPr>
  <c:txPr>
    <a:bodyPr/>
    <a:lstStyle/>
    <a:p>
      <a:pPr>
        <a:defRPr sz="1000" b="0" i="0" u="none" strike="noStrike" baseline="0">
          <a:solidFill>
            <a:srgbClr val="000000"/>
          </a:solidFill>
          <a:latin typeface="Arial Cyr"/>
          <a:ea typeface="Arial Cyr"/>
          <a:cs typeface="Arial Cyr"/>
        </a:defRPr>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view3D>
      <c:rotX val="30"/>
      <c:perspective val="30"/>
    </c:view3D>
    <c:plotArea>
      <c:layout/>
      <c:pie3DChart>
        <c:varyColors val="1"/>
        <c:ser>
          <c:idx val="0"/>
          <c:order val="0"/>
          <c:explosion val="25"/>
          <c:dLbls>
            <c:dLbl>
              <c:idx val="0"/>
              <c:layout>
                <c:manualLayout>
                  <c:x val="0.14740435238219707"/>
                  <c:y val="1.5454933104793738E-3"/>
                </c:manualLayout>
              </c:layout>
              <c:tx>
                <c:rich>
                  <a:bodyPr/>
                  <a:lstStyle/>
                  <a:p>
                    <a:r>
                      <a:rPr lang="ru-RU"/>
                      <a:t>Пищевая промышленность
10,4%</a:t>
                    </a:r>
                  </a:p>
                </c:rich>
              </c:tx>
              <c:dLblPos val="bestFit"/>
              <c:showCatName val="1"/>
              <c:showPercent val="1"/>
            </c:dLbl>
            <c:dLbl>
              <c:idx val="1"/>
              <c:layout>
                <c:manualLayout>
                  <c:x val="-2.1366278665089812E-2"/>
                  <c:y val="5.3567771918419091E-2"/>
                </c:manualLayout>
              </c:layout>
              <c:tx>
                <c:rich>
                  <a:bodyPr/>
                  <a:lstStyle/>
                  <a:p>
                    <a:r>
                      <a:rPr lang="ru-RU"/>
                      <a:t>Деревообрабатывающая промышленность
85,3%</a:t>
                    </a:r>
                  </a:p>
                </c:rich>
              </c:tx>
              <c:dLblPos val="bestFit"/>
              <c:showCatName val="1"/>
              <c:showPercent val="1"/>
            </c:dLbl>
            <c:dLbl>
              <c:idx val="2"/>
              <c:layout/>
              <c:tx>
                <c:rich>
                  <a:bodyPr/>
                  <a:lstStyle/>
                  <a:p>
                    <a:r>
                      <a:rPr lang="ru-RU"/>
                      <a:t>Химическая промышленность
1,3%</a:t>
                    </a:r>
                  </a:p>
                </c:rich>
              </c:tx>
              <c:dLblPos val="bestFit"/>
              <c:showCatName val="1"/>
              <c:showPercent val="1"/>
            </c:dLbl>
            <c:dLbl>
              <c:idx val="3"/>
              <c:layout/>
              <c:tx>
                <c:rich>
                  <a:bodyPr/>
                  <a:lstStyle/>
                  <a:p>
                    <a:r>
                      <a:rPr lang="ru-RU"/>
                      <a:t>Производство изделий НХП
1,3%</a:t>
                    </a:r>
                  </a:p>
                </c:rich>
              </c:tx>
              <c:dLblPos val="bestFit"/>
              <c:showCatName val="1"/>
              <c:showPercent val="1"/>
            </c:dLbl>
            <c:dLbl>
              <c:idx val="4"/>
              <c:layout/>
              <c:tx>
                <c:rich>
                  <a:bodyPr/>
                  <a:lstStyle/>
                  <a:p>
                    <a:r>
                      <a:rPr lang="ru-RU"/>
                      <a:t>Обеспечение электрической энергией, газом и паром
1,5%</a:t>
                    </a:r>
                  </a:p>
                </c:rich>
              </c:tx>
              <c:dLblPos val="bestFit"/>
              <c:showCatName val="1"/>
              <c:showPercent val="1"/>
            </c:dLbl>
            <c:dLbl>
              <c:idx val="5"/>
              <c:layout/>
              <c:tx>
                <c:rich>
                  <a:bodyPr/>
                  <a:lstStyle/>
                  <a:p>
                    <a:r>
                      <a:rPr lang="ru-RU"/>
                      <a:t>Прочие производства
0,2%</a:t>
                    </a:r>
                  </a:p>
                </c:rich>
              </c:tx>
              <c:dLblPos val="bestFit"/>
              <c:showCatName val="1"/>
              <c:showPercent val="1"/>
            </c:dLbl>
            <c:dLblPos val="bestFit"/>
            <c:showCatName val="1"/>
            <c:showPercent val="1"/>
            <c:showLeaderLines val="1"/>
          </c:dLbls>
          <c:cat>
            <c:strRef>
              <c:f>Лист1!$C$78:$C$83</c:f>
              <c:strCache>
                <c:ptCount val="6"/>
                <c:pt idx="0">
                  <c:v>Пищевая промышленность</c:v>
                </c:pt>
                <c:pt idx="1">
                  <c:v>Деревообрабатывающая промышленность</c:v>
                </c:pt>
                <c:pt idx="2">
                  <c:v>Химическая промышленность</c:v>
                </c:pt>
                <c:pt idx="3">
                  <c:v>Производство изделий НХП</c:v>
                </c:pt>
                <c:pt idx="4">
                  <c:v>Обеспечение электрической энергией, газом и паром</c:v>
                </c:pt>
                <c:pt idx="5">
                  <c:v>Прочие производства</c:v>
                </c:pt>
              </c:strCache>
            </c:strRef>
          </c:cat>
          <c:val>
            <c:numRef>
              <c:f>Лист1!$D$78:$D$83</c:f>
              <c:numCache>
                <c:formatCode>General</c:formatCode>
                <c:ptCount val="6"/>
                <c:pt idx="0">
                  <c:v>10.4</c:v>
                </c:pt>
                <c:pt idx="1">
                  <c:v>85.3</c:v>
                </c:pt>
                <c:pt idx="2">
                  <c:v>1.3</c:v>
                </c:pt>
                <c:pt idx="3">
                  <c:v>1.3</c:v>
                </c:pt>
                <c:pt idx="4">
                  <c:v>1.5</c:v>
                </c:pt>
                <c:pt idx="5">
                  <c:v>0.2</c:v>
                </c:pt>
              </c:numCache>
            </c:numRef>
          </c:val>
        </c:ser>
        <c:dLbls>
          <c:showVal val="1"/>
        </c:dLbls>
      </c:pie3DChart>
    </c:plotArea>
    <c:plotVisOnly val="1"/>
  </c:chart>
  <c:spPr>
    <a:ln>
      <a:noFill/>
    </a:ln>
  </c:sp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ru-RU"/>
  <c:chart>
    <c:view3D>
      <c:perspective val="0"/>
    </c:view3D>
    <c:plotArea>
      <c:layout>
        <c:manualLayout>
          <c:layoutTarget val="inner"/>
          <c:xMode val="edge"/>
          <c:yMode val="edge"/>
          <c:x val="0.18195745824591791"/>
          <c:y val="0.22222273525860475"/>
          <c:w val="0.63761563099620089"/>
          <c:h val="0.39243589418009012"/>
        </c:manualLayout>
      </c:layout>
      <c:pie3DChart>
        <c:varyColors val="1"/>
        <c:ser>
          <c:idx val="0"/>
          <c:order val="0"/>
          <c:spPr>
            <a:solidFill>
              <a:srgbClr val="9999FF"/>
            </a:solidFill>
            <a:ln w="12700">
              <a:solidFill>
                <a:srgbClr val="000000"/>
              </a:solidFill>
              <a:prstDash val="solid"/>
            </a:ln>
          </c:spPr>
          <c:explosion val="25"/>
          <c:dPt>
            <c:idx val="0"/>
            <c:spPr>
              <a:solidFill>
                <a:srgbClr val="FF00FF"/>
              </a:solidFill>
              <a:ln w="12700">
                <a:solidFill>
                  <a:srgbClr val="000000"/>
                </a:solidFill>
                <a:prstDash val="solid"/>
              </a:ln>
            </c:spPr>
          </c:dPt>
          <c:dPt>
            <c:idx val="1"/>
            <c:spPr>
              <a:solidFill>
                <a:srgbClr val="FF6600"/>
              </a:solidFill>
              <a:ln w="12700">
                <a:solidFill>
                  <a:srgbClr val="000000"/>
                </a:solidFill>
                <a:prstDash val="solid"/>
              </a:ln>
            </c:spPr>
          </c:dPt>
          <c:dPt>
            <c:idx val="2"/>
            <c:spPr>
              <a:solidFill>
                <a:srgbClr val="FFFF00"/>
              </a:solidFill>
              <a:ln w="12700">
                <a:solidFill>
                  <a:srgbClr val="000000"/>
                </a:solidFill>
                <a:prstDash val="solid"/>
              </a:ln>
            </c:spPr>
          </c:dPt>
          <c:dLbls>
            <c:dLbl>
              <c:idx val="0"/>
              <c:layout>
                <c:manualLayout>
                  <c:x val="8.3422004681847198E-2"/>
                  <c:y val="9.1728746672623526E-2"/>
                </c:manualLayout>
              </c:layout>
              <c:tx>
                <c:rich>
                  <a:bodyPr/>
                  <a:lstStyle/>
                  <a:p>
                    <a:pPr>
                      <a:defRPr sz="1000" b="1" i="0" u="none" strike="noStrike" baseline="0">
                        <a:solidFill>
                          <a:srgbClr val="000000"/>
                        </a:solidFill>
                        <a:latin typeface="Arial Cyr"/>
                        <a:ea typeface="Arial Cyr"/>
                        <a:cs typeface="Arial Cyr"/>
                      </a:defRPr>
                    </a:pPr>
                    <a:r>
                      <a:rPr lang="ru-RU"/>
                      <a:t>96,4%</a:t>
                    </a:r>
                  </a:p>
                </c:rich>
              </c:tx>
              <c:spPr>
                <a:noFill/>
                <a:ln w="25400">
                  <a:noFill/>
                </a:ln>
              </c:spPr>
              <c:dLblPos val="bestFit"/>
            </c:dLbl>
            <c:dLbl>
              <c:idx val="1"/>
              <c:layout>
                <c:manualLayout>
                  <c:x val="-0.14113880146205049"/>
                  <c:y val="-4.2781035349304809E-2"/>
                </c:manualLayout>
              </c:layout>
              <c:tx>
                <c:rich>
                  <a:bodyPr/>
                  <a:lstStyle/>
                  <a:p>
                    <a:pPr>
                      <a:defRPr sz="1000" b="1" i="0" u="none" strike="noStrike" baseline="0">
                        <a:solidFill>
                          <a:srgbClr val="000000"/>
                        </a:solidFill>
                        <a:latin typeface="Arial Cyr"/>
                        <a:ea typeface="Arial Cyr"/>
                        <a:cs typeface="Arial Cyr"/>
                      </a:defRPr>
                    </a:pPr>
                    <a:r>
                      <a:rPr lang="ru-RU"/>
                      <a:t>1,5%</a:t>
                    </a:r>
                  </a:p>
                </c:rich>
              </c:tx>
              <c:spPr>
                <a:noFill/>
                <a:ln w="25400">
                  <a:noFill/>
                </a:ln>
              </c:spPr>
              <c:dLblPos val="bestFit"/>
            </c:dLbl>
            <c:dLbl>
              <c:idx val="2"/>
              <c:layout>
                <c:manualLayout>
                  <c:x val="-7.5902973010308378E-2"/>
                  <c:y val="-0.18409436409101376"/>
                </c:manualLayout>
              </c:layout>
              <c:tx>
                <c:rich>
                  <a:bodyPr/>
                  <a:lstStyle/>
                  <a:p>
                    <a:pPr>
                      <a:defRPr sz="1000" b="1" i="0" u="none" strike="noStrike" baseline="0">
                        <a:solidFill>
                          <a:srgbClr val="000000"/>
                        </a:solidFill>
                        <a:latin typeface="Arial Cyr"/>
                        <a:ea typeface="Arial Cyr"/>
                        <a:cs typeface="Arial Cyr"/>
                      </a:defRPr>
                    </a:pPr>
                    <a:r>
                      <a:rPr lang="ru-RU"/>
                      <a:t>2,1%</a:t>
                    </a:r>
                  </a:p>
                </c:rich>
              </c:tx>
              <c:spPr>
                <a:noFill/>
                <a:ln w="25400">
                  <a:noFill/>
                </a:ln>
              </c:spPr>
              <c:dLblPos val="bestFit"/>
            </c:dLbl>
            <c:numFmt formatCode="0%" sourceLinked="0"/>
            <c:spPr>
              <a:noFill/>
              <a:ln w="25400">
                <a:noFill/>
              </a:ln>
            </c:spPr>
            <c:txPr>
              <a:bodyPr/>
              <a:lstStyle/>
              <a:p>
                <a:pPr>
                  <a:defRPr sz="1000" b="1" i="0" u="none" strike="noStrike" baseline="0">
                    <a:solidFill>
                      <a:srgbClr val="000000"/>
                    </a:solidFill>
                    <a:latin typeface="Arial Cyr"/>
                    <a:ea typeface="Arial Cyr"/>
                    <a:cs typeface="Arial Cyr"/>
                  </a:defRPr>
                </a:pPr>
                <a:endParaRPr lang="ru-RU"/>
              </a:p>
            </c:txPr>
            <c:showPercent val="1"/>
            <c:showLeaderLines val="1"/>
          </c:dLbls>
          <c:cat>
            <c:strRef>
              <c:f>Лист1!$B$43:$B$45</c:f>
              <c:strCache>
                <c:ptCount val="3"/>
                <c:pt idx="0">
                  <c:v>Сельскохозяйственные организации - 96,4%</c:v>
                </c:pt>
                <c:pt idx="1">
                  <c:v>Крестьянские (фермерские) хозяйства - 1,5%</c:v>
                </c:pt>
                <c:pt idx="2">
                  <c:v>Личные подсобные хозяйства - 2,1%</c:v>
                </c:pt>
              </c:strCache>
            </c:strRef>
          </c:cat>
          <c:val>
            <c:numRef>
              <c:f>Лист1!$C$43:$C$45</c:f>
              <c:numCache>
                <c:formatCode>General</c:formatCode>
                <c:ptCount val="3"/>
                <c:pt idx="0">
                  <c:v>96.4</c:v>
                </c:pt>
                <c:pt idx="1">
                  <c:v>1.5</c:v>
                </c:pt>
                <c:pt idx="2">
                  <c:v>2.1</c:v>
                </c:pt>
              </c:numCache>
            </c:numRef>
          </c:val>
        </c:ser>
      </c:pie3DChart>
      <c:spPr>
        <a:noFill/>
        <a:ln w="25400">
          <a:noFill/>
        </a:ln>
      </c:spPr>
    </c:plotArea>
    <c:legend>
      <c:legendPos val="r"/>
      <c:layout>
        <c:manualLayout>
          <c:xMode val="edge"/>
          <c:yMode val="edge"/>
          <c:x val="0.20489332116259057"/>
          <c:y val="0.82742515341610745"/>
          <c:w val="0.5917441414081096"/>
          <c:h val="0.15602861699025206"/>
        </c:manualLayout>
      </c:layout>
      <c:spPr>
        <a:solidFill>
          <a:srgbClr val="FFFFFF"/>
        </a:solidFill>
        <a:ln w="3175">
          <a:solidFill>
            <a:srgbClr val="000000"/>
          </a:solidFill>
          <a:prstDash val="solid"/>
        </a:ln>
      </c:spPr>
      <c:txPr>
        <a:bodyPr/>
        <a:lstStyle/>
        <a:p>
          <a:pPr>
            <a:defRPr sz="920" b="0" i="0" u="none" strike="noStrike" baseline="0">
              <a:solidFill>
                <a:srgbClr val="000000"/>
              </a:solidFill>
              <a:latin typeface="Arial Cyr"/>
              <a:ea typeface="Arial Cyr"/>
              <a:cs typeface="Arial Cyr"/>
            </a:defRPr>
          </a:pPr>
          <a:endParaRPr lang="ru-RU"/>
        </a:p>
      </c:txPr>
    </c:legend>
    <c:plotVisOnly val="1"/>
    <c:dispBlanksAs val="zero"/>
  </c:chart>
  <c:spPr>
    <a:solidFill>
      <a:srgbClr val="FFFFFF"/>
    </a:solidFill>
    <a:ln w="3175">
      <a:solidFill>
        <a:srgbClr val="000000"/>
      </a:solidFill>
      <a:prstDash val="solid"/>
    </a:ln>
  </c:spPr>
  <c:txPr>
    <a:bodyPr/>
    <a:lstStyle/>
    <a:p>
      <a:pPr>
        <a:defRPr sz="1000" b="0" i="0" u="none" strike="noStrike" baseline="0">
          <a:solidFill>
            <a:srgbClr val="000000"/>
          </a:solidFill>
          <a:latin typeface="Arial Cyr"/>
          <a:ea typeface="Arial Cyr"/>
          <a:cs typeface="Arial Cyr"/>
        </a:defRPr>
      </a:pPr>
      <a:endParaRPr lang="ru-RU"/>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ru-RU"/>
  <c:chart>
    <c:plotArea>
      <c:layout/>
      <c:lineChart>
        <c:grouping val="stacked"/>
        <c:ser>
          <c:idx val="0"/>
          <c:order val="0"/>
          <c:tx>
            <c:strRef>
              <c:f>Лист1!$B$17</c:f>
              <c:strCache>
                <c:ptCount val="1"/>
                <c:pt idx="0">
                  <c:v>заработная плата по округу вцелом</c:v>
                </c:pt>
              </c:strCache>
            </c:strRef>
          </c:tx>
          <c:spPr>
            <a:ln w="34925">
              <a:solidFill>
                <a:srgbClr val="0070C0"/>
              </a:solidFill>
            </a:ln>
          </c:spPr>
          <c:marker>
            <c:symbol val="none"/>
          </c:marker>
          <c:dLbls>
            <c:dLbl>
              <c:idx val="0"/>
              <c:layout>
                <c:manualLayout>
                  <c:x val="-6.9272122716019929E-3"/>
                  <c:y val="5.1114377763424909E-2"/>
                </c:manualLayout>
              </c:layout>
              <c:showVal val="1"/>
            </c:dLbl>
            <c:dLbl>
              <c:idx val="1"/>
              <c:layout>
                <c:manualLayout>
                  <c:x val="1.6163495300404663E-2"/>
                  <c:y val="4.3812323797221428E-2"/>
                </c:manualLayout>
              </c:layout>
              <c:showVal val="1"/>
            </c:dLbl>
            <c:dLbl>
              <c:idx val="2"/>
              <c:layout>
                <c:manualLayout>
                  <c:x val="1.1545353786003331E-2"/>
                  <c:y val="1.4604107932407137E-2"/>
                </c:manualLayout>
              </c:layout>
              <c:showVal val="1"/>
            </c:dLbl>
            <c:dLbl>
              <c:idx val="3"/>
              <c:layout>
                <c:manualLayout>
                  <c:x val="6.9272122716019929E-3"/>
                  <c:y val="9.7360719549380859E-3"/>
                </c:manualLayout>
              </c:layout>
              <c:showVal val="1"/>
            </c:dLbl>
            <c:txPr>
              <a:bodyPr/>
              <a:lstStyle/>
              <a:p>
                <a:pPr>
                  <a:defRPr sz="1600"/>
                </a:pPr>
                <a:endParaRPr lang="ru-RU"/>
              </a:p>
            </c:txPr>
            <c:showVal val="1"/>
          </c:dLbls>
          <c:cat>
            <c:strRef>
              <c:f>Лист1!$A$18:$A$22</c:f>
              <c:strCache>
                <c:ptCount val="5"/>
                <c:pt idx="0">
                  <c:v>2017 год</c:v>
                </c:pt>
                <c:pt idx="1">
                  <c:v>2018 год</c:v>
                </c:pt>
                <c:pt idx="2">
                  <c:v>2019 год</c:v>
                </c:pt>
                <c:pt idx="3">
                  <c:v>2020 год</c:v>
                </c:pt>
                <c:pt idx="4">
                  <c:v>2021 год</c:v>
                </c:pt>
              </c:strCache>
            </c:strRef>
          </c:cat>
          <c:val>
            <c:numRef>
              <c:f>Лист1!$B$18:$B$22</c:f>
              <c:numCache>
                <c:formatCode>General</c:formatCode>
                <c:ptCount val="5"/>
                <c:pt idx="0">
                  <c:v>18878.3</c:v>
                </c:pt>
                <c:pt idx="1">
                  <c:v>20594.3</c:v>
                </c:pt>
                <c:pt idx="2">
                  <c:v>23153.599999999984</c:v>
                </c:pt>
                <c:pt idx="3">
                  <c:v>25604.9</c:v>
                </c:pt>
                <c:pt idx="4">
                  <c:v>29035</c:v>
                </c:pt>
              </c:numCache>
            </c:numRef>
          </c:val>
        </c:ser>
        <c:ser>
          <c:idx val="1"/>
          <c:order val="1"/>
          <c:tx>
            <c:strRef>
              <c:f>Лист1!$C$17</c:f>
              <c:strCache>
                <c:ptCount val="1"/>
                <c:pt idx="0">
                  <c:v>заработная плата по крупным и средним предприятиям</c:v>
                </c:pt>
              </c:strCache>
            </c:strRef>
          </c:tx>
          <c:spPr>
            <a:ln w="34925">
              <a:solidFill>
                <a:srgbClr val="FF0000"/>
              </a:solidFill>
            </a:ln>
          </c:spPr>
          <c:marker>
            <c:symbol val="none"/>
          </c:marker>
          <c:dLbls>
            <c:txPr>
              <a:bodyPr/>
              <a:lstStyle/>
              <a:p>
                <a:pPr>
                  <a:defRPr sz="1600"/>
                </a:pPr>
                <a:endParaRPr lang="ru-RU"/>
              </a:p>
            </c:txPr>
            <c:showVal val="1"/>
          </c:dLbls>
          <c:cat>
            <c:strRef>
              <c:f>Лист1!$A$18:$A$22</c:f>
              <c:strCache>
                <c:ptCount val="5"/>
                <c:pt idx="0">
                  <c:v>2017 год</c:v>
                </c:pt>
                <c:pt idx="1">
                  <c:v>2018 год</c:v>
                </c:pt>
                <c:pt idx="2">
                  <c:v>2019 год</c:v>
                </c:pt>
                <c:pt idx="3">
                  <c:v>2020 год</c:v>
                </c:pt>
                <c:pt idx="4">
                  <c:v>2021 год</c:v>
                </c:pt>
              </c:strCache>
            </c:strRef>
          </c:cat>
          <c:val>
            <c:numRef>
              <c:f>Лист1!$C$18:$C$22</c:f>
              <c:numCache>
                <c:formatCode>General</c:formatCode>
                <c:ptCount val="5"/>
                <c:pt idx="0">
                  <c:v>21590</c:v>
                </c:pt>
                <c:pt idx="1">
                  <c:v>24209.200000000001</c:v>
                </c:pt>
                <c:pt idx="2">
                  <c:v>27293.7</c:v>
                </c:pt>
                <c:pt idx="3">
                  <c:v>30108.400000000001</c:v>
                </c:pt>
                <c:pt idx="4">
                  <c:v>33901.5</c:v>
                </c:pt>
              </c:numCache>
            </c:numRef>
          </c:val>
        </c:ser>
        <c:marker val="1"/>
        <c:axId val="76156928"/>
        <c:axId val="76158464"/>
      </c:lineChart>
      <c:catAx>
        <c:axId val="76156928"/>
        <c:scaling>
          <c:orientation val="minMax"/>
        </c:scaling>
        <c:axPos val="b"/>
        <c:tickLblPos val="nextTo"/>
        <c:txPr>
          <a:bodyPr/>
          <a:lstStyle/>
          <a:p>
            <a:pPr>
              <a:defRPr sz="1600"/>
            </a:pPr>
            <a:endParaRPr lang="ru-RU"/>
          </a:p>
        </c:txPr>
        <c:crossAx val="76158464"/>
        <c:crosses val="autoZero"/>
        <c:auto val="1"/>
        <c:lblAlgn val="ctr"/>
        <c:lblOffset val="100"/>
      </c:catAx>
      <c:valAx>
        <c:axId val="76158464"/>
        <c:scaling>
          <c:orientation val="minMax"/>
        </c:scaling>
        <c:delete val="1"/>
        <c:axPos val="l"/>
        <c:numFmt formatCode="General" sourceLinked="1"/>
        <c:tickLblPos val="nextTo"/>
        <c:crossAx val="76156928"/>
        <c:crosses val="autoZero"/>
        <c:crossBetween val="between"/>
      </c:valAx>
    </c:plotArea>
    <c:legend>
      <c:legendPos val="r"/>
      <c:layout/>
      <c:txPr>
        <a:bodyPr/>
        <a:lstStyle/>
        <a:p>
          <a:pPr>
            <a:defRPr sz="1600"/>
          </a:pPr>
          <a:endParaRPr lang="ru-RU"/>
        </a:p>
      </c:txPr>
    </c:legend>
    <c:plotVisOnly val="1"/>
  </c:chart>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ru-RU"/>
  <c:chart>
    <c:plotArea>
      <c:layout/>
      <c:lineChart>
        <c:grouping val="stacked"/>
        <c:ser>
          <c:idx val="0"/>
          <c:order val="0"/>
          <c:tx>
            <c:strRef>
              <c:f>Лист1!$B$2</c:f>
              <c:strCache>
                <c:ptCount val="1"/>
                <c:pt idx="0">
                  <c:v>объем инвестиций по крупным и средним предприятиям, всего</c:v>
                </c:pt>
              </c:strCache>
            </c:strRef>
          </c:tx>
          <c:spPr>
            <a:ln w="34925">
              <a:solidFill>
                <a:srgbClr val="0070C0"/>
              </a:solidFill>
            </a:ln>
          </c:spPr>
          <c:marker>
            <c:symbol val="none"/>
          </c:marker>
          <c:dLbls>
            <c:dLbl>
              <c:idx val="0"/>
              <c:layout>
                <c:manualLayout>
                  <c:x val="7.7654147686877055E-3"/>
                  <c:y val="4.6296287857923731E-2"/>
                </c:manualLayout>
              </c:layout>
              <c:showVal val="1"/>
            </c:dLbl>
            <c:dLbl>
              <c:idx val="1"/>
              <c:layout>
                <c:manualLayout>
                  <c:x val="1.5530829537375427E-2"/>
                  <c:y val="1.8518515143169462E-2"/>
                </c:manualLayout>
              </c:layout>
              <c:showVal val="1"/>
            </c:dLbl>
            <c:txPr>
              <a:bodyPr/>
              <a:lstStyle/>
              <a:p>
                <a:pPr>
                  <a:defRPr sz="1600"/>
                </a:pPr>
                <a:endParaRPr lang="ru-RU"/>
              </a:p>
            </c:txPr>
            <c:showVal val="1"/>
          </c:dLbls>
          <c:cat>
            <c:strRef>
              <c:f>Лист1!$A$3:$A$7</c:f>
              <c:strCache>
                <c:ptCount val="5"/>
                <c:pt idx="0">
                  <c:v>2017 год</c:v>
                </c:pt>
                <c:pt idx="1">
                  <c:v>2018 год</c:v>
                </c:pt>
                <c:pt idx="2">
                  <c:v>2019 год</c:v>
                </c:pt>
                <c:pt idx="3">
                  <c:v>2020 год</c:v>
                </c:pt>
                <c:pt idx="4">
                  <c:v>2021 год</c:v>
                </c:pt>
              </c:strCache>
            </c:strRef>
          </c:cat>
          <c:val>
            <c:numRef>
              <c:f>Лист1!$B$3:$B$7</c:f>
              <c:numCache>
                <c:formatCode>0.0</c:formatCode>
                <c:ptCount val="5"/>
                <c:pt idx="0">
                  <c:v>383.51</c:v>
                </c:pt>
                <c:pt idx="1">
                  <c:v>424.41199999999958</c:v>
                </c:pt>
                <c:pt idx="2">
                  <c:v>532.6</c:v>
                </c:pt>
                <c:pt idx="3">
                  <c:v>924.3</c:v>
                </c:pt>
                <c:pt idx="4">
                  <c:v>1023.5</c:v>
                </c:pt>
              </c:numCache>
            </c:numRef>
          </c:val>
        </c:ser>
        <c:ser>
          <c:idx val="1"/>
          <c:order val="1"/>
          <c:tx>
            <c:strRef>
              <c:f>Лист1!$C$2</c:f>
              <c:strCache>
                <c:ptCount val="1"/>
                <c:pt idx="0">
                  <c:v>объем инвестиций по крупным и средним предприятиям, в реальный сектор экономики</c:v>
                </c:pt>
              </c:strCache>
            </c:strRef>
          </c:tx>
          <c:spPr>
            <a:ln w="34925">
              <a:solidFill>
                <a:srgbClr val="FF0000"/>
              </a:solidFill>
            </a:ln>
          </c:spPr>
          <c:marker>
            <c:symbol val="none"/>
          </c:marker>
          <c:dLbls>
            <c:dLbl>
              <c:idx val="0"/>
              <c:layout>
                <c:manualLayout>
                  <c:x val="7.7654147686877055E-3"/>
                  <c:y val="2.7777772714754213E-2"/>
                </c:manualLayout>
              </c:layout>
              <c:showVal val="1"/>
            </c:dLbl>
            <c:txPr>
              <a:bodyPr/>
              <a:lstStyle/>
              <a:p>
                <a:pPr>
                  <a:defRPr sz="1600"/>
                </a:pPr>
                <a:endParaRPr lang="ru-RU"/>
              </a:p>
            </c:txPr>
            <c:showVal val="1"/>
          </c:dLbls>
          <c:cat>
            <c:strRef>
              <c:f>Лист1!$A$3:$A$7</c:f>
              <c:strCache>
                <c:ptCount val="5"/>
                <c:pt idx="0">
                  <c:v>2017 год</c:v>
                </c:pt>
                <c:pt idx="1">
                  <c:v>2018 год</c:v>
                </c:pt>
                <c:pt idx="2">
                  <c:v>2019 год</c:v>
                </c:pt>
                <c:pt idx="3">
                  <c:v>2020 год</c:v>
                </c:pt>
                <c:pt idx="4">
                  <c:v>2021 год</c:v>
                </c:pt>
              </c:strCache>
            </c:strRef>
          </c:cat>
          <c:val>
            <c:numRef>
              <c:f>Лист1!$C$3:$C$7</c:f>
              <c:numCache>
                <c:formatCode>0.0</c:formatCode>
                <c:ptCount val="5"/>
                <c:pt idx="0">
                  <c:v>351.26900000000001</c:v>
                </c:pt>
                <c:pt idx="1">
                  <c:v>404.46</c:v>
                </c:pt>
                <c:pt idx="2">
                  <c:v>496.5</c:v>
                </c:pt>
                <c:pt idx="3">
                  <c:v>872.7</c:v>
                </c:pt>
                <c:pt idx="4">
                  <c:v>968.8</c:v>
                </c:pt>
              </c:numCache>
            </c:numRef>
          </c:val>
        </c:ser>
        <c:marker val="1"/>
        <c:axId val="76192000"/>
        <c:axId val="76197888"/>
      </c:lineChart>
      <c:catAx>
        <c:axId val="76192000"/>
        <c:scaling>
          <c:orientation val="minMax"/>
        </c:scaling>
        <c:axPos val="b"/>
        <c:tickLblPos val="nextTo"/>
        <c:txPr>
          <a:bodyPr/>
          <a:lstStyle/>
          <a:p>
            <a:pPr>
              <a:defRPr sz="1600"/>
            </a:pPr>
            <a:endParaRPr lang="ru-RU"/>
          </a:p>
        </c:txPr>
        <c:crossAx val="76197888"/>
        <c:crosses val="autoZero"/>
        <c:auto val="1"/>
        <c:lblAlgn val="ctr"/>
        <c:lblOffset val="100"/>
      </c:catAx>
      <c:valAx>
        <c:axId val="76197888"/>
        <c:scaling>
          <c:orientation val="minMax"/>
        </c:scaling>
        <c:delete val="1"/>
        <c:axPos val="l"/>
        <c:numFmt formatCode="0.0" sourceLinked="1"/>
        <c:tickLblPos val="nextTo"/>
        <c:crossAx val="76192000"/>
        <c:crosses val="autoZero"/>
        <c:crossBetween val="between"/>
      </c:valAx>
    </c:plotArea>
    <c:legend>
      <c:legendPos val="r"/>
      <c:layout/>
      <c:txPr>
        <a:bodyPr/>
        <a:lstStyle/>
        <a:p>
          <a:pPr>
            <a:defRPr sz="1600"/>
          </a:pPr>
          <a:endParaRPr lang="ru-RU"/>
        </a:p>
      </c:txPr>
    </c:legend>
    <c:plotVisOnly val="1"/>
  </c:chart>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ru-RU"/>
  <c:chart>
    <c:plotArea>
      <c:layout/>
      <c:lineChart>
        <c:grouping val="stacked"/>
        <c:ser>
          <c:idx val="0"/>
          <c:order val="0"/>
          <c:tx>
            <c:strRef>
              <c:f>Лист1!$B$24</c:f>
              <c:strCache>
                <c:ptCount val="1"/>
                <c:pt idx="0">
                  <c:v>объем отгрузки по крупным и средним предприятиям</c:v>
                </c:pt>
              </c:strCache>
            </c:strRef>
          </c:tx>
          <c:spPr>
            <a:ln w="34925">
              <a:solidFill>
                <a:srgbClr val="0070C0"/>
              </a:solidFill>
            </a:ln>
          </c:spPr>
          <c:marker>
            <c:symbol val="none"/>
          </c:marker>
          <c:dLbls>
            <c:dLbl>
              <c:idx val="1"/>
              <c:layout>
                <c:manualLayout>
                  <c:x val="0"/>
                  <c:y val="1.493672055815282E-2"/>
                </c:manualLayout>
              </c:layout>
              <c:showVal val="1"/>
            </c:dLbl>
            <c:txPr>
              <a:bodyPr/>
              <a:lstStyle/>
              <a:p>
                <a:pPr>
                  <a:defRPr sz="1600"/>
                </a:pPr>
                <a:endParaRPr lang="ru-RU"/>
              </a:p>
            </c:txPr>
            <c:showVal val="1"/>
          </c:dLbls>
          <c:cat>
            <c:strRef>
              <c:f>Лист1!$A$25:$A$29</c:f>
              <c:strCache>
                <c:ptCount val="5"/>
                <c:pt idx="0">
                  <c:v>2017 год</c:v>
                </c:pt>
                <c:pt idx="1">
                  <c:v>2018 год</c:v>
                </c:pt>
                <c:pt idx="2">
                  <c:v>2019 год</c:v>
                </c:pt>
                <c:pt idx="3">
                  <c:v>2020 год</c:v>
                </c:pt>
                <c:pt idx="4">
                  <c:v>2021 год</c:v>
                </c:pt>
              </c:strCache>
            </c:strRef>
          </c:cat>
          <c:val>
            <c:numRef>
              <c:f>Лист1!$B$25:$B$29</c:f>
              <c:numCache>
                <c:formatCode>0.0</c:formatCode>
                <c:ptCount val="5"/>
                <c:pt idx="0">
                  <c:v>1889.2182</c:v>
                </c:pt>
                <c:pt idx="1">
                  <c:v>2482.9340000000002</c:v>
                </c:pt>
                <c:pt idx="2">
                  <c:v>2687.6</c:v>
                </c:pt>
                <c:pt idx="3">
                  <c:v>3193.1</c:v>
                </c:pt>
                <c:pt idx="4">
                  <c:v>4571.3</c:v>
                </c:pt>
              </c:numCache>
            </c:numRef>
          </c:val>
        </c:ser>
        <c:ser>
          <c:idx val="1"/>
          <c:order val="1"/>
          <c:tx>
            <c:strRef>
              <c:f>Лист1!$C$24</c:f>
              <c:strCache>
                <c:ptCount val="1"/>
                <c:pt idx="0">
                  <c:v>объем отгрузки по полному кругу предприятий и организаций</c:v>
                </c:pt>
              </c:strCache>
            </c:strRef>
          </c:tx>
          <c:spPr>
            <a:ln w="34925">
              <a:solidFill>
                <a:srgbClr val="FF0000"/>
              </a:solidFill>
            </a:ln>
          </c:spPr>
          <c:marker>
            <c:symbol val="none"/>
          </c:marker>
          <c:dLbls>
            <c:txPr>
              <a:bodyPr/>
              <a:lstStyle/>
              <a:p>
                <a:pPr>
                  <a:defRPr sz="1600"/>
                </a:pPr>
                <a:endParaRPr lang="ru-RU"/>
              </a:p>
            </c:txPr>
            <c:showVal val="1"/>
          </c:dLbls>
          <c:cat>
            <c:strRef>
              <c:f>Лист1!$A$25:$A$29</c:f>
              <c:strCache>
                <c:ptCount val="5"/>
                <c:pt idx="0">
                  <c:v>2017 год</c:v>
                </c:pt>
                <c:pt idx="1">
                  <c:v>2018 год</c:v>
                </c:pt>
                <c:pt idx="2">
                  <c:v>2019 год</c:v>
                </c:pt>
                <c:pt idx="3">
                  <c:v>2020 год</c:v>
                </c:pt>
                <c:pt idx="4">
                  <c:v>2021 год</c:v>
                </c:pt>
              </c:strCache>
            </c:strRef>
          </c:cat>
          <c:val>
            <c:numRef>
              <c:f>Лист1!$C$25:$C$29</c:f>
              <c:numCache>
                <c:formatCode>0.0</c:formatCode>
                <c:ptCount val="5"/>
                <c:pt idx="0">
                  <c:v>2729.2952</c:v>
                </c:pt>
                <c:pt idx="1">
                  <c:v>3586.8058000000001</c:v>
                </c:pt>
                <c:pt idx="2">
                  <c:v>4009.3</c:v>
                </c:pt>
                <c:pt idx="3">
                  <c:v>4773.9000000000005</c:v>
                </c:pt>
                <c:pt idx="4">
                  <c:v>6887.1</c:v>
                </c:pt>
              </c:numCache>
            </c:numRef>
          </c:val>
        </c:ser>
        <c:marker val="1"/>
        <c:axId val="76203520"/>
        <c:axId val="76205056"/>
      </c:lineChart>
      <c:catAx>
        <c:axId val="76203520"/>
        <c:scaling>
          <c:orientation val="minMax"/>
        </c:scaling>
        <c:axPos val="b"/>
        <c:tickLblPos val="nextTo"/>
        <c:txPr>
          <a:bodyPr/>
          <a:lstStyle/>
          <a:p>
            <a:pPr>
              <a:defRPr sz="1600"/>
            </a:pPr>
            <a:endParaRPr lang="ru-RU"/>
          </a:p>
        </c:txPr>
        <c:crossAx val="76205056"/>
        <c:crosses val="autoZero"/>
        <c:auto val="1"/>
        <c:lblAlgn val="ctr"/>
        <c:lblOffset val="100"/>
      </c:catAx>
      <c:valAx>
        <c:axId val="76205056"/>
        <c:scaling>
          <c:orientation val="minMax"/>
        </c:scaling>
        <c:delete val="1"/>
        <c:axPos val="l"/>
        <c:numFmt formatCode="0.0" sourceLinked="1"/>
        <c:tickLblPos val="nextTo"/>
        <c:crossAx val="76203520"/>
        <c:crosses val="autoZero"/>
        <c:crossBetween val="between"/>
      </c:valAx>
    </c:plotArea>
    <c:legend>
      <c:legendPos val="r"/>
      <c:layout/>
      <c:txPr>
        <a:bodyPr/>
        <a:lstStyle/>
        <a:p>
          <a:pPr>
            <a:defRPr sz="1600"/>
          </a:pPr>
          <a:endParaRPr lang="ru-RU"/>
        </a:p>
      </c:txPr>
    </c:legend>
    <c:plotVisOnly val="1"/>
  </c:chart>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ru-RU"/>
  <c:chart>
    <c:view3D>
      <c:rotX val="30"/>
      <c:perspective val="30"/>
    </c:view3D>
    <c:plotArea>
      <c:layout/>
      <c:pie3DChart>
        <c:varyColors val="1"/>
        <c:ser>
          <c:idx val="0"/>
          <c:order val="0"/>
          <c:explosion val="25"/>
          <c:dPt>
            <c:idx val="0"/>
            <c:spPr>
              <a:solidFill>
                <a:srgbClr val="92D050"/>
              </a:solidFill>
            </c:spPr>
          </c:dPt>
          <c:dPt>
            <c:idx val="1"/>
            <c:spPr>
              <a:solidFill>
                <a:srgbClr val="C00000"/>
              </a:solidFill>
            </c:spPr>
          </c:dPt>
          <c:dPt>
            <c:idx val="2"/>
            <c:spPr>
              <a:solidFill>
                <a:srgbClr val="FFC000"/>
              </a:solidFill>
            </c:spPr>
          </c:dPt>
          <c:dPt>
            <c:idx val="3"/>
            <c:spPr>
              <a:solidFill>
                <a:srgbClr val="00B0F0"/>
              </a:solidFill>
            </c:spPr>
          </c:dPt>
          <c:dPt>
            <c:idx val="5"/>
            <c:spPr>
              <a:solidFill>
                <a:srgbClr val="002060"/>
              </a:solidFill>
            </c:spPr>
          </c:dPt>
          <c:dPt>
            <c:idx val="7"/>
            <c:spPr>
              <a:solidFill>
                <a:srgbClr val="7030A0"/>
              </a:solidFill>
            </c:spPr>
          </c:dPt>
          <c:dPt>
            <c:idx val="8"/>
            <c:spPr>
              <a:solidFill>
                <a:srgbClr val="FFFF00"/>
              </a:solidFill>
            </c:spPr>
          </c:dPt>
          <c:dLbls>
            <c:dLbl>
              <c:idx val="0"/>
              <c:layout>
                <c:manualLayout>
                  <c:x val="6.3429680664916888E-2"/>
                  <c:y val="-4.9407685087200191E-2"/>
                </c:manualLayout>
              </c:layout>
              <c:showVal val="1"/>
            </c:dLbl>
            <c:dLbl>
              <c:idx val="1"/>
              <c:layout>
                <c:manualLayout>
                  <c:x val="-0.1053746719160108"/>
                  <c:y val="-2.224502119467419E-2"/>
                </c:manualLayout>
              </c:layout>
              <c:showVal val="1"/>
            </c:dLbl>
            <c:txPr>
              <a:bodyPr/>
              <a:lstStyle/>
              <a:p>
                <a:pPr>
                  <a:defRPr sz="1600"/>
                </a:pPr>
                <a:endParaRPr lang="ru-RU"/>
              </a:p>
            </c:txPr>
            <c:showVal val="1"/>
            <c:showLeaderLines val="1"/>
          </c:dLbls>
          <c:cat>
            <c:strRef>
              <c:f>Лист1!$A$31:$A$39</c:f>
              <c:strCache>
                <c:ptCount val="9"/>
                <c:pt idx="0">
                  <c:v>сельское и лесное хозяйство</c:v>
                </c:pt>
                <c:pt idx="1">
                  <c:v>обрабатывающие производства</c:v>
                </c:pt>
                <c:pt idx="2">
                  <c:v>обеспечение электрическое энергией, газом и паром</c:v>
                </c:pt>
                <c:pt idx="3">
                  <c:v>водоснабжение, водоотведение</c:v>
                </c:pt>
                <c:pt idx="4">
                  <c:v>транспортировка и хранение</c:v>
                </c:pt>
                <c:pt idx="5">
                  <c:v>деятельность по операциям с недвижимым имуществом</c:v>
                </c:pt>
                <c:pt idx="6">
                  <c:v>образование</c:v>
                </c:pt>
                <c:pt idx="7">
                  <c:v>деятельность в области здравоохранения и социальных услуг</c:v>
                </c:pt>
                <c:pt idx="8">
                  <c:v>прочие виды деятельности</c:v>
                </c:pt>
              </c:strCache>
            </c:strRef>
          </c:cat>
          <c:val>
            <c:numRef>
              <c:f>Лист1!$B$31:$B$39</c:f>
              <c:numCache>
                <c:formatCode>0.0</c:formatCode>
                <c:ptCount val="9"/>
                <c:pt idx="0">
                  <c:v>908.3</c:v>
                </c:pt>
                <c:pt idx="1">
                  <c:v>3403.9</c:v>
                </c:pt>
                <c:pt idx="2">
                  <c:v>62.9</c:v>
                </c:pt>
                <c:pt idx="3">
                  <c:v>27</c:v>
                </c:pt>
                <c:pt idx="4">
                  <c:v>9.1</c:v>
                </c:pt>
                <c:pt idx="5">
                  <c:v>9.9</c:v>
                </c:pt>
                <c:pt idx="6">
                  <c:v>7.9</c:v>
                </c:pt>
                <c:pt idx="7">
                  <c:v>112.5</c:v>
                </c:pt>
                <c:pt idx="8">
                  <c:v>29.8</c:v>
                </c:pt>
              </c:numCache>
            </c:numRef>
          </c:val>
        </c:ser>
      </c:pie3DChart>
    </c:plotArea>
    <c:legend>
      <c:legendPos val="b"/>
      <c:layout/>
      <c:txPr>
        <a:bodyPr/>
        <a:lstStyle/>
        <a:p>
          <a:pPr>
            <a:defRPr sz="1200"/>
          </a:pPr>
          <a:endParaRPr lang="ru-RU"/>
        </a:p>
      </c:txPr>
    </c:legend>
    <c:plotVisOnly val="1"/>
  </c:chart>
  <c:externalData r:id="rId1"/>
</c:chartSpace>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487B8C-A508-4183-B6C1-60D0573B6155}" type="doc">
      <dgm:prSet loTypeId="urn:microsoft.com/office/officeart/2005/8/layout/venn1" loCatId="relationship" qsTypeId="urn:microsoft.com/office/officeart/2005/8/quickstyle/3d3" qsCatId="3D" csTypeId="urn:microsoft.com/office/officeart/2005/8/colors/accent6_2" csCatId="accent6" phldr="1"/>
      <dgm:spPr/>
    </dgm:pt>
    <dgm:pt modelId="{B55A2150-E69B-4595-A301-ACCFDCB64634}">
      <dgm:prSet phldrT="[Текст]" custT="1"/>
      <dgm:spPr/>
      <dgm:t>
        <a:bodyPr/>
        <a:lstStyle/>
        <a:p>
          <a:r>
            <a:rPr lang="ru-RU" sz="1200" b="1" dirty="0" smtClean="0">
              <a:latin typeface="Times New Roman" pitchFamily="18" charset="0"/>
              <a:cs typeface="Times New Roman" pitchFamily="18" charset="0"/>
            </a:rPr>
            <a:t>780 воспитанников ДОУ</a:t>
          </a:r>
          <a:endParaRPr lang="ru-RU" sz="1200" b="1" dirty="0">
            <a:latin typeface="Times New Roman" pitchFamily="18" charset="0"/>
            <a:cs typeface="Times New Roman" pitchFamily="18" charset="0"/>
          </a:endParaRPr>
        </a:p>
      </dgm:t>
    </dgm:pt>
    <dgm:pt modelId="{2ED5120A-AABA-4588-A144-14FC4CBD0A70}" type="parTrans" cxnId="{6BF844E1-74C6-4DD7-89AA-90A291167071}">
      <dgm:prSet/>
      <dgm:spPr/>
      <dgm:t>
        <a:bodyPr/>
        <a:lstStyle/>
        <a:p>
          <a:endParaRPr lang="ru-RU"/>
        </a:p>
      </dgm:t>
    </dgm:pt>
    <dgm:pt modelId="{FAF05A5D-8A10-4215-BAAE-6DE1D56A96D8}" type="sibTrans" cxnId="{6BF844E1-74C6-4DD7-89AA-90A291167071}">
      <dgm:prSet/>
      <dgm:spPr/>
      <dgm:t>
        <a:bodyPr/>
        <a:lstStyle/>
        <a:p>
          <a:endParaRPr lang="ru-RU"/>
        </a:p>
      </dgm:t>
    </dgm:pt>
    <dgm:pt modelId="{CD1FD466-BAA4-4692-94D3-3B35F1048845}">
      <dgm:prSet phldrT="[Текст]" custT="1"/>
      <dgm:spPr/>
      <dgm:t>
        <a:bodyPr/>
        <a:lstStyle/>
        <a:p>
          <a:r>
            <a:rPr lang="ru-RU" sz="1200" b="1" dirty="0" smtClean="0">
              <a:latin typeface="Times New Roman" pitchFamily="18" charset="0"/>
              <a:cs typeface="Times New Roman" pitchFamily="18" charset="0"/>
            </a:rPr>
            <a:t>1834 школьника</a:t>
          </a:r>
          <a:endParaRPr lang="ru-RU" sz="1200" b="1" dirty="0">
            <a:latin typeface="Times New Roman" pitchFamily="18" charset="0"/>
            <a:cs typeface="Times New Roman" pitchFamily="18" charset="0"/>
          </a:endParaRPr>
        </a:p>
      </dgm:t>
    </dgm:pt>
    <dgm:pt modelId="{90631717-BC35-4FA1-A028-B5233BBD0EC5}" type="parTrans" cxnId="{15F7677C-8436-4223-937B-768174C465A9}">
      <dgm:prSet/>
      <dgm:spPr/>
      <dgm:t>
        <a:bodyPr/>
        <a:lstStyle/>
        <a:p>
          <a:endParaRPr lang="ru-RU"/>
        </a:p>
      </dgm:t>
    </dgm:pt>
    <dgm:pt modelId="{0E65A143-4146-4546-ACE8-55226442EEE3}" type="sibTrans" cxnId="{15F7677C-8436-4223-937B-768174C465A9}">
      <dgm:prSet/>
      <dgm:spPr/>
      <dgm:t>
        <a:bodyPr/>
        <a:lstStyle/>
        <a:p>
          <a:endParaRPr lang="ru-RU"/>
        </a:p>
      </dgm:t>
    </dgm:pt>
    <dgm:pt modelId="{33E6D71F-333B-4F5B-B50F-5139F1957908}">
      <dgm:prSet phldrT="[Текст]" custT="1"/>
      <dgm:spPr/>
      <dgm:t>
        <a:bodyPr/>
        <a:lstStyle/>
        <a:p>
          <a:r>
            <a:rPr lang="ru-RU" sz="1200" b="1" dirty="0" smtClean="0">
              <a:latin typeface="Times New Roman" pitchFamily="18" charset="0"/>
              <a:cs typeface="Times New Roman" pitchFamily="18" charset="0"/>
            </a:rPr>
            <a:t>1087 обучающихся РЦВР</a:t>
          </a:r>
          <a:endParaRPr lang="ru-RU" sz="1200" b="1" dirty="0">
            <a:latin typeface="Times New Roman" pitchFamily="18" charset="0"/>
            <a:cs typeface="Times New Roman" pitchFamily="18" charset="0"/>
          </a:endParaRPr>
        </a:p>
      </dgm:t>
    </dgm:pt>
    <dgm:pt modelId="{A4A4FE4B-19D7-4F51-863F-474A3A4D09A4}" type="parTrans" cxnId="{E70551AB-FC76-49CA-8637-93546791F97C}">
      <dgm:prSet/>
      <dgm:spPr/>
      <dgm:t>
        <a:bodyPr/>
        <a:lstStyle/>
        <a:p>
          <a:endParaRPr lang="ru-RU"/>
        </a:p>
      </dgm:t>
    </dgm:pt>
    <dgm:pt modelId="{69414BBA-9E17-4903-8E27-CAED6BC9CF15}" type="sibTrans" cxnId="{E70551AB-FC76-49CA-8637-93546791F97C}">
      <dgm:prSet/>
      <dgm:spPr/>
      <dgm:t>
        <a:bodyPr/>
        <a:lstStyle/>
        <a:p>
          <a:endParaRPr lang="ru-RU"/>
        </a:p>
      </dgm:t>
    </dgm:pt>
    <dgm:pt modelId="{2EC82ABF-63F9-40E0-8D86-F6478196A9A9}">
      <dgm:prSet phldrT="[Текст]" custT="1"/>
      <dgm:spPr/>
      <dgm:t>
        <a:bodyPr/>
        <a:lstStyle/>
        <a:p>
          <a:r>
            <a:rPr lang="ru-RU" sz="1200" b="1" dirty="0" smtClean="0">
              <a:latin typeface="Times New Roman" pitchFamily="18" charset="0"/>
              <a:cs typeface="Times New Roman" pitchFamily="18" charset="0"/>
            </a:rPr>
            <a:t>1187 обучающихся в учреждениях дополнительного образования</a:t>
          </a:r>
          <a:endParaRPr lang="ru-RU" sz="1200" b="1" dirty="0">
            <a:latin typeface="Times New Roman" pitchFamily="18" charset="0"/>
            <a:cs typeface="Times New Roman" pitchFamily="18" charset="0"/>
          </a:endParaRPr>
        </a:p>
      </dgm:t>
    </dgm:pt>
    <dgm:pt modelId="{FA596240-5C9D-461D-A66A-3DFA11F58B5E}" type="parTrans" cxnId="{869DCEBC-621C-4F4B-BE61-EB6CBC58ACB2}">
      <dgm:prSet/>
      <dgm:spPr/>
      <dgm:t>
        <a:bodyPr/>
        <a:lstStyle/>
        <a:p>
          <a:endParaRPr lang="ru-RU"/>
        </a:p>
      </dgm:t>
    </dgm:pt>
    <dgm:pt modelId="{A8A33605-D96E-40C8-8CF6-8AE1012BEE9F}" type="sibTrans" cxnId="{869DCEBC-621C-4F4B-BE61-EB6CBC58ACB2}">
      <dgm:prSet/>
      <dgm:spPr/>
      <dgm:t>
        <a:bodyPr/>
        <a:lstStyle/>
        <a:p>
          <a:endParaRPr lang="ru-RU"/>
        </a:p>
      </dgm:t>
    </dgm:pt>
    <dgm:pt modelId="{C6319EE5-0A73-45B7-B927-57BA104446FC}">
      <dgm:prSet phldrT="[Текст]" custT="1"/>
      <dgm:spPr/>
      <dgm:t>
        <a:bodyPr/>
        <a:lstStyle/>
        <a:p>
          <a:endParaRPr lang="ru-RU" sz="1200" b="1" dirty="0">
            <a:latin typeface="Times New Roman" pitchFamily="18" charset="0"/>
            <a:cs typeface="Times New Roman" pitchFamily="18" charset="0"/>
          </a:endParaRPr>
        </a:p>
      </dgm:t>
    </dgm:pt>
    <dgm:pt modelId="{9910A43E-A0F0-487D-8865-5117A9989739}" type="sibTrans" cxnId="{C45350F3-E54A-4BF4-9D32-38551609B41E}">
      <dgm:prSet/>
      <dgm:spPr/>
      <dgm:t>
        <a:bodyPr/>
        <a:lstStyle/>
        <a:p>
          <a:endParaRPr lang="ru-RU"/>
        </a:p>
      </dgm:t>
    </dgm:pt>
    <dgm:pt modelId="{34678268-EBC1-4079-85A0-9A6DF3F7BF97}" type="parTrans" cxnId="{C45350F3-E54A-4BF4-9D32-38551609B41E}">
      <dgm:prSet/>
      <dgm:spPr/>
      <dgm:t>
        <a:bodyPr/>
        <a:lstStyle/>
        <a:p>
          <a:endParaRPr lang="ru-RU"/>
        </a:p>
      </dgm:t>
    </dgm:pt>
    <dgm:pt modelId="{0A92D29E-0481-47D0-81B2-200C96CE0745}" type="pres">
      <dgm:prSet presAssocID="{B0487B8C-A508-4183-B6C1-60D0573B6155}" presName="compositeShape" presStyleCnt="0">
        <dgm:presLayoutVars>
          <dgm:chMax val="7"/>
          <dgm:dir/>
          <dgm:resizeHandles val="exact"/>
        </dgm:presLayoutVars>
      </dgm:prSet>
      <dgm:spPr/>
    </dgm:pt>
    <dgm:pt modelId="{EE11372D-B53A-46A5-8E2D-E4F36A6C1189}" type="pres">
      <dgm:prSet presAssocID="{B55A2150-E69B-4595-A301-ACCFDCB64634}" presName="circ1" presStyleLbl="vennNode1" presStyleIdx="0" presStyleCnt="5"/>
      <dgm:spPr/>
    </dgm:pt>
    <dgm:pt modelId="{D11EA870-0ECF-44B2-9178-9E152FAB077B}" type="pres">
      <dgm:prSet presAssocID="{B55A2150-E69B-4595-A301-ACCFDCB64634}" presName="circ1Tx" presStyleLbl="revTx" presStyleIdx="0" presStyleCnt="0" custScaleX="120853" custLinFactNeighborX="9787" custLinFactNeighborY="26053">
        <dgm:presLayoutVars>
          <dgm:chMax val="0"/>
          <dgm:chPref val="0"/>
          <dgm:bulletEnabled val="1"/>
        </dgm:presLayoutVars>
      </dgm:prSet>
      <dgm:spPr/>
      <dgm:t>
        <a:bodyPr/>
        <a:lstStyle/>
        <a:p>
          <a:endParaRPr lang="ru-RU"/>
        </a:p>
      </dgm:t>
    </dgm:pt>
    <dgm:pt modelId="{810AAEE1-6249-4A67-92FE-5112AA95BD1D}" type="pres">
      <dgm:prSet presAssocID="{CD1FD466-BAA4-4692-94D3-3B35F1048845}" presName="circ2" presStyleLbl="vennNode1" presStyleIdx="1" presStyleCnt="5"/>
      <dgm:spPr/>
    </dgm:pt>
    <dgm:pt modelId="{221BFCEC-B268-4BD0-BD99-0F2A1F9BE5A8}" type="pres">
      <dgm:prSet presAssocID="{CD1FD466-BAA4-4692-94D3-3B35F1048845}" presName="circ2Tx" presStyleLbl="revTx" presStyleIdx="0" presStyleCnt="0" custLinFactNeighborX="-19421" custLinFactNeighborY="-1520">
        <dgm:presLayoutVars>
          <dgm:chMax val="0"/>
          <dgm:chPref val="0"/>
          <dgm:bulletEnabled val="1"/>
        </dgm:presLayoutVars>
      </dgm:prSet>
      <dgm:spPr/>
      <dgm:t>
        <a:bodyPr/>
        <a:lstStyle/>
        <a:p>
          <a:endParaRPr lang="ru-RU"/>
        </a:p>
      </dgm:t>
    </dgm:pt>
    <dgm:pt modelId="{C25C2541-3473-46F7-9775-452A7E631F0B}" type="pres">
      <dgm:prSet presAssocID="{33E6D71F-333B-4F5B-B50F-5139F1957908}" presName="circ3" presStyleLbl="vennNode1" presStyleIdx="2" presStyleCnt="5"/>
      <dgm:spPr/>
    </dgm:pt>
    <dgm:pt modelId="{A7460D60-5481-46A7-8EC9-8019141F4BD0}" type="pres">
      <dgm:prSet presAssocID="{33E6D71F-333B-4F5B-B50F-5139F1957908}" presName="circ3Tx" presStyleLbl="revTx" presStyleIdx="0" presStyleCnt="0" custScaleX="177826" custLinFactNeighborX="22239" custLinFactNeighborY="-26162">
        <dgm:presLayoutVars>
          <dgm:chMax val="0"/>
          <dgm:chPref val="0"/>
          <dgm:bulletEnabled val="1"/>
        </dgm:presLayoutVars>
      </dgm:prSet>
      <dgm:spPr/>
      <dgm:t>
        <a:bodyPr/>
        <a:lstStyle/>
        <a:p>
          <a:endParaRPr lang="ru-RU"/>
        </a:p>
      </dgm:t>
    </dgm:pt>
    <dgm:pt modelId="{BDE546DC-C429-4174-A940-E29EB2B72BAA}" type="pres">
      <dgm:prSet presAssocID="{C6319EE5-0A73-45B7-B927-57BA104446FC}" presName="circ4" presStyleLbl="vennNode1" presStyleIdx="3" presStyleCnt="5"/>
      <dgm:spPr/>
      <dgm:t>
        <a:bodyPr/>
        <a:lstStyle/>
        <a:p>
          <a:endParaRPr lang="ru-RU"/>
        </a:p>
      </dgm:t>
    </dgm:pt>
    <dgm:pt modelId="{FD5B1B1A-E065-4899-9B7A-9E2F7B314100}" type="pres">
      <dgm:prSet presAssocID="{C6319EE5-0A73-45B7-B927-57BA104446FC}" presName="circ4Tx" presStyleLbl="revTx" presStyleIdx="0" presStyleCnt="0" custScaleX="146787" custLinFactNeighborX="-12951" custLinFactNeighborY="-18517">
        <dgm:presLayoutVars>
          <dgm:chMax val="0"/>
          <dgm:chPref val="0"/>
          <dgm:bulletEnabled val="1"/>
        </dgm:presLayoutVars>
      </dgm:prSet>
      <dgm:spPr/>
      <dgm:t>
        <a:bodyPr/>
        <a:lstStyle/>
        <a:p>
          <a:endParaRPr lang="ru-RU"/>
        </a:p>
      </dgm:t>
    </dgm:pt>
    <dgm:pt modelId="{7E32905E-2D06-4AAE-AAD7-85E6622D558C}" type="pres">
      <dgm:prSet presAssocID="{2EC82ABF-63F9-40E0-8D86-F6478196A9A9}" presName="circ5" presStyleLbl="vennNode1" presStyleIdx="4" presStyleCnt="5"/>
      <dgm:spPr/>
    </dgm:pt>
    <dgm:pt modelId="{E67253AB-B41E-44D6-8C72-777C99609E84}" type="pres">
      <dgm:prSet presAssocID="{2EC82ABF-63F9-40E0-8D86-F6478196A9A9}" presName="circ5Tx" presStyleLbl="revTx" presStyleIdx="0" presStyleCnt="0" custScaleX="161517" custLinFactNeighborX="2684" custLinFactNeighborY="8825">
        <dgm:presLayoutVars>
          <dgm:chMax val="0"/>
          <dgm:chPref val="0"/>
          <dgm:bulletEnabled val="1"/>
        </dgm:presLayoutVars>
      </dgm:prSet>
      <dgm:spPr/>
      <dgm:t>
        <a:bodyPr/>
        <a:lstStyle/>
        <a:p>
          <a:endParaRPr lang="ru-RU"/>
        </a:p>
      </dgm:t>
    </dgm:pt>
  </dgm:ptLst>
  <dgm:cxnLst>
    <dgm:cxn modelId="{A7D4D2F4-16F8-4EF1-B7F8-F70E0677EC39}" type="presOf" srcId="{2EC82ABF-63F9-40E0-8D86-F6478196A9A9}" destId="{E67253AB-B41E-44D6-8C72-777C99609E84}" srcOrd="0" destOrd="0" presId="urn:microsoft.com/office/officeart/2005/8/layout/venn1"/>
    <dgm:cxn modelId="{E70551AB-FC76-49CA-8637-93546791F97C}" srcId="{B0487B8C-A508-4183-B6C1-60D0573B6155}" destId="{33E6D71F-333B-4F5B-B50F-5139F1957908}" srcOrd="2" destOrd="0" parTransId="{A4A4FE4B-19D7-4F51-863F-474A3A4D09A4}" sibTransId="{69414BBA-9E17-4903-8E27-CAED6BC9CF15}"/>
    <dgm:cxn modelId="{15F7677C-8436-4223-937B-768174C465A9}" srcId="{B0487B8C-A508-4183-B6C1-60D0573B6155}" destId="{CD1FD466-BAA4-4692-94D3-3B35F1048845}" srcOrd="1" destOrd="0" parTransId="{90631717-BC35-4FA1-A028-B5233BBD0EC5}" sibTransId="{0E65A143-4146-4546-ACE8-55226442EEE3}"/>
    <dgm:cxn modelId="{225CDF4A-7BBC-437E-82E3-B42331CC67C2}" type="presOf" srcId="{C6319EE5-0A73-45B7-B927-57BA104446FC}" destId="{FD5B1B1A-E065-4899-9B7A-9E2F7B314100}" srcOrd="0" destOrd="0" presId="urn:microsoft.com/office/officeart/2005/8/layout/venn1"/>
    <dgm:cxn modelId="{6BF844E1-74C6-4DD7-89AA-90A291167071}" srcId="{B0487B8C-A508-4183-B6C1-60D0573B6155}" destId="{B55A2150-E69B-4595-A301-ACCFDCB64634}" srcOrd="0" destOrd="0" parTransId="{2ED5120A-AABA-4588-A144-14FC4CBD0A70}" sibTransId="{FAF05A5D-8A10-4215-BAAE-6DE1D56A96D8}"/>
    <dgm:cxn modelId="{8B2ABF89-BAA1-4751-9205-656CB94623D3}" type="presOf" srcId="{CD1FD466-BAA4-4692-94D3-3B35F1048845}" destId="{221BFCEC-B268-4BD0-BD99-0F2A1F9BE5A8}" srcOrd="0" destOrd="0" presId="urn:microsoft.com/office/officeart/2005/8/layout/venn1"/>
    <dgm:cxn modelId="{5FF2EA85-B83F-4BE7-8371-0E105D11A272}" type="presOf" srcId="{B55A2150-E69B-4595-A301-ACCFDCB64634}" destId="{D11EA870-0ECF-44B2-9178-9E152FAB077B}" srcOrd="0" destOrd="0" presId="urn:microsoft.com/office/officeart/2005/8/layout/venn1"/>
    <dgm:cxn modelId="{43509D5F-56E1-4F4E-A911-0521432D2C58}" type="presOf" srcId="{33E6D71F-333B-4F5B-B50F-5139F1957908}" destId="{A7460D60-5481-46A7-8EC9-8019141F4BD0}" srcOrd="0" destOrd="0" presId="urn:microsoft.com/office/officeart/2005/8/layout/venn1"/>
    <dgm:cxn modelId="{C45350F3-E54A-4BF4-9D32-38551609B41E}" srcId="{B0487B8C-A508-4183-B6C1-60D0573B6155}" destId="{C6319EE5-0A73-45B7-B927-57BA104446FC}" srcOrd="3" destOrd="0" parTransId="{34678268-EBC1-4079-85A0-9A6DF3F7BF97}" sibTransId="{9910A43E-A0F0-487D-8865-5117A9989739}"/>
    <dgm:cxn modelId="{869DCEBC-621C-4F4B-BE61-EB6CBC58ACB2}" srcId="{B0487B8C-A508-4183-B6C1-60D0573B6155}" destId="{2EC82ABF-63F9-40E0-8D86-F6478196A9A9}" srcOrd="4" destOrd="0" parTransId="{FA596240-5C9D-461D-A66A-3DFA11F58B5E}" sibTransId="{A8A33605-D96E-40C8-8CF6-8AE1012BEE9F}"/>
    <dgm:cxn modelId="{AF05CF37-CDA6-44B0-B34C-312DCCCBECC6}" type="presOf" srcId="{B0487B8C-A508-4183-B6C1-60D0573B6155}" destId="{0A92D29E-0481-47D0-81B2-200C96CE0745}" srcOrd="0" destOrd="0" presId="urn:microsoft.com/office/officeart/2005/8/layout/venn1"/>
    <dgm:cxn modelId="{94FCF096-6085-462D-A531-7B3716C69F9B}" type="presParOf" srcId="{0A92D29E-0481-47D0-81B2-200C96CE0745}" destId="{EE11372D-B53A-46A5-8E2D-E4F36A6C1189}" srcOrd="0" destOrd="0" presId="urn:microsoft.com/office/officeart/2005/8/layout/venn1"/>
    <dgm:cxn modelId="{AB88A51E-5D0A-4AA1-8702-AD6547353C05}" type="presParOf" srcId="{0A92D29E-0481-47D0-81B2-200C96CE0745}" destId="{D11EA870-0ECF-44B2-9178-9E152FAB077B}" srcOrd="1" destOrd="0" presId="urn:microsoft.com/office/officeart/2005/8/layout/venn1"/>
    <dgm:cxn modelId="{27BEF19D-0E6D-4142-8826-D6A0D5CB6604}" type="presParOf" srcId="{0A92D29E-0481-47D0-81B2-200C96CE0745}" destId="{810AAEE1-6249-4A67-92FE-5112AA95BD1D}" srcOrd="2" destOrd="0" presId="urn:microsoft.com/office/officeart/2005/8/layout/venn1"/>
    <dgm:cxn modelId="{BA2B46CA-69CA-47DB-90EA-AFBD6DA0F5BD}" type="presParOf" srcId="{0A92D29E-0481-47D0-81B2-200C96CE0745}" destId="{221BFCEC-B268-4BD0-BD99-0F2A1F9BE5A8}" srcOrd="3" destOrd="0" presId="urn:microsoft.com/office/officeart/2005/8/layout/venn1"/>
    <dgm:cxn modelId="{E4F909BB-A86F-487B-94DF-C1D041CCF524}" type="presParOf" srcId="{0A92D29E-0481-47D0-81B2-200C96CE0745}" destId="{C25C2541-3473-46F7-9775-452A7E631F0B}" srcOrd="4" destOrd="0" presId="urn:microsoft.com/office/officeart/2005/8/layout/venn1"/>
    <dgm:cxn modelId="{026A8BEF-8D1F-4C9E-A2AF-C9EF5CD687FF}" type="presParOf" srcId="{0A92D29E-0481-47D0-81B2-200C96CE0745}" destId="{A7460D60-5481-46A7-8EC9-8019141F4BD0}" srcOrd="5" destOrd="0" presId="urn:microsoft.com/office/officeart/2005/8/layout/venn1"/>
    <dgm:cxn modelId="{64A176E8-B89C-4490-9F73-BF996DF416A2}" type="presParOf" srcId="{0A92D29E-0481-47D0-81B2-200C96CE0745}" destId="{BDE546DC-C429-4174-A940-E29EB2B72BAA}" srcOrd="6" destOrd="0" presId="urn:microsoft.com/office/officeart/2005/8/layout/venn1"/>
    <dgm:cxn modelId="{3412F91F-9366-480D-B063-8D0F55AE65F3}" type="presParOf" srcId="{0A92D29E-0481-47D0-81B2-200C96CE0745}" destId="{FD5B1B1A-E065-4899-9B7A-9E2F7B314100}" srcOrd="7" destOrd="0" presId="urn:microsoft.com/office/officeart/2005/8/layout/venn1"/>
    <dgm:cxn modelId="{B585C240-8651-4001-BAA7-629B9BD51B1F}" type="presParOf" srcId="{0A92D29E-0481-47D0-81B2-200C96CE0745}" destId="{7E32905E-2D06-4AAE-AAD7-85E6622D558C}" srcOrd="8" destOrd="0" presId="urn:microsoft.com/office/officeart/2005/8/layout/venn1"/>
    <dgm:cxn modelId="{8AB9E861-807D-4F41-8DBF-C1468EB1EFA2}" type="presParOf" srcId="{0A92D29E-0481-47D0-81B2-200C96CE0745}" destId="{E67253AB-B41E-44D6-8C72-777C99609E84}" srcOrd="9" destOrd="0" presId="urn:microsoft.com/office/officeart/2005/8/layout/venn1"/>
  </dgm:cxnLst>
  <dgm:bg/>
  <dgm:whole/>
</dgm:dataModel>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5.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40"/>
            <a:ext cx="103632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BDF68E2-58F2-4D09-BE8B-E3BD06533059}" type="datetimeFigureOut">
              <a:rPr lang="en-US" smtClean="0"/>
              <a:pPr/>
              <a:t>10/28/2022</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28FC5F6-F338-4AE4-BB23-26385BCFC423}" type="datetimeFigureOut">
              <a:rPr lang="en-US" smtClean="0"/>
              <a:pPr/>
              <a:t>10/28/2022</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6113E31D-E2AB-40D1-8B51-AFA5AFEF393A}"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15"/>
            <a:ext cx="103632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0EBB0C4-6273-4C6E-B9BD-2EDC30F1CD52}" type="datetimeFigureOut">
              <a:rPr lang="en-US" smtClean="0"/>
              <a:pPr/>
              <a:t>10/28/2022</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812800" y="1600204"/>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8229600" y="1600204"/>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9AB4D41-86C1-4908-B66A-0B50CEB3BF29}" type="datetimeFigureOut">
              <a:rPr lang="en-US" smtClean="0"/>
              <a:pPr/>
              <a:t>10/28/2022</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9337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619337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E6426E2C-56C1-4E0D-A793-0088A7FDD37E}" type="datetimeFigureOut">
              <a:rPr lang="en-US" smtClean="0"/>
              <a:pPr/>
              <a:t>10/28/2022</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8C39B41-D8B5-4052-B551-9B5525EAA8B6}" type="datetimeFigureOut">
              <a:rPr lang="en-US" smtClean="0"/>
              <a:pPr/>
              <a:t>10/28/2022</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D94136C-8742-45B2-AF27-D93DF72833A9}" type="datetimeFigureOut">
              <a:rPr lang="en-US" smtClean="0"/>
              <a:pPr/>
              <a:t>10/28/2022</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3" y="273050"/>
            <a:ext cx="4011084"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4766733" y="273052"/>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09603" y="1435102"/>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2ABBEA6-7C60-4B02-AE87-00D78D8422AF}" type="datetimeFigureOut">
              <a:rPr lang="en-US" smtClean="0"/>
              <a:pPr/>
              <a:t>10/28/2022</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9CAD897-D46E-4AD2-BD9B-49DD3E640873}" type="datetimeFigureOut">
              <a:rPr lang="en-US" smtClean="0"/>
              <a:pPr/>
              <a:t>10/28/2022</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E2D6473-DF6D-4702-B328-E0DD40540A4E}" type="datetimeFigureOut">
              <a:rPr lang="en-US" smtClean="0"/>
              <a:pPr/>
              <a:t>10/28/2022</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11785600" y="274639"/>
            <a:ext cx="36576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12800" y="274639"/>
            <a:ext cx="10769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26F7E3A-B166-407D-9866-32884E7D5B37}" type="datetimeFigureOut">
              <a:rPr lang="en-US" smtClean="0"/>
              <a:pPr/>
              <a:t>10/28/2022</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09600" y="1600204"/>
            <a:ext cx="10972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09600" y="6356365"/>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624D31-43A5-475A-80CF-332C9F6DCF35}" type="datetimeFigureOut">
              <a:rPr lang="en-US" smtClean="0"/>
              <a:pPr/>
              <a:t>10/28/2022</a:t>
            </a:fld>
            <a:endParaRPr lang="en-US" dirty="0"/>
          </a:p>
        </p:txBody>
      </p:sp>
      <p:sp>
        <p:nvSpPr>
          <p:cNvPr id="5" name="Нижний колонтитул 4"/>
          <p:cNvSpPr>
            <a:spLocks noGrp="1"/>
          </p:cNvSpPr>
          <p:nvPr>
            <p:ph type="ftr" sz="quarter" idx="3"/>
          </p:nvPr>
        </p:nvSpPr>
        <p:spPr>
          <a:xfrm>
            <a:off x="4165600" y="6356365"/>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8737600" y="6356365"/>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AB73BC-B049-4115-A692-8D63A059BFB8}"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diagramData" Target="../diagrams/data1.xml"/><Relationship Id="rId7"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44.jpeg"/><Relationship Id="rId5" Type="http://schemas.openxmlformats.org/officeDocument/2006/relationships/diagramQuickStyle" Target="../diagrams/quickStyle1.xml"/><Relationship Id="rId10" Type="http://schemas.openxmlformats.org/officeDocument/2006/relationships/image" Target="../media/image43.jpeg"/><Relationship Id="rId4" Type="http://schemas.openxmlformats.org/officeDocument/2006/relationships/diagramLayout" Target="../diagrams/layout1.xml"/><Relationship Id="rId9" Type="http://schemas.openxmlformats.org/officeDocument/2006/relationships/image" Target="../media/image42.jpeg"/></Relationships>
</file>

<file path=ppt/slides/_rels/slide23.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24.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52.jpeg"/><Relationship Id="rId7" Type="http://schemas.openxmlformats.org/officeDocument/2006/relationships/image" Target="../media/image56.jpeg"/><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image" Target="../media/image54.jpeg"/><Relationship Id="rId10" Type="http://schemas.openxmlformats.org/officeDocument/2006/relationships/image" Target="../media/image59.jpeg"/><Relationship Id="rId4" Type="http://schemas.openxmlformats.org/officeDocument/2006/relationships/image" Target="../media/image53.jpeg"/><Relationship Id="rId9" Type="http://schemas.openxmlformats.org/officeDocument/2006/relationships/image" Target="../media/image58.png"/></Relationships>
</file>

<file path=ppt/slides/_rels/slide2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26.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hyperlink" Target="mailto:upc.kovernino@mail.ru" TargetMode="External"/><Relationship Id="rId7" Type="http://schemas.openxmlformats.org/officeDocument/2006/relationships/image" Target="../media/image68.jpe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67.jpeg"/><Relationship Id="rId5" Type="http://schemas.openxmlformats.org/officeDocument/2006/relationships/package" Target="../embeddings/______Microsoft_Office_PowerPoint1.sldx"/><Relationship Id="rId4" Type="http://schemas.openxmlformats.org/officeDocument/2006/relationships/image" Target="../media/image66.jpeg"/></Relationships>
</file>

<file path=ppt/slides/_rels/slide2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 Id="rId5" Type="http://schemas.openxmlformats.org/officeDocument/2006/relationships/image" Target="../media/image75.jpeg"/><Relationship Id="rId4" Type="http://schemas.openxmlformats.org/officeDocument/2006/relationships/image" Target="../media/image74.jpeg"/></Relationships>
</file>

<file path=ppt/slides/_rels/slide29.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80.jpeg"/></Relationships>
</file>

<file path=ppt/slides/_rels/slide31.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 Id="rId5" Type="http://schemas.openxmlformats.org/officeDocument/2006/relationships/image" Target="../media/image86.jpeg"/><Relationship Id="rId4" Type="http://schemas.openxmlformats.org/officeDocument/2006/relationships/image" Target="../media/image85.jpeg"/></Relationships>
</file>

<file path=ppt/slides/_rels/slide32.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 Id="rId5" Type="http://schemas.openxmlformats.org/officeDocument/2006/relationships/image" Target="../media/image90.jpeg"/><Relationship Id="rId4" Type="http://schemas.openxmlformats.org/officeDocument/2006/relationships/image" Target="../media/image89.jpeg"/></Relationships>
</file>

<file path=ppt/slides/_rels/slide33.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7.xml"/><Relationship Id="rId4" Type="http://schemas.openxmlformats.org/officeDocument/2006/relationships/image" Target="../media/image93.jpeg"/></Relationships>
</file>

<file path=ppt/slides/_rels/slide34.xml.rels><?xml version="1.0" encoding="UTF-8" standalone="yes"?>
<Relationships xmlns="http://schemas.openxmlformats.org/package/2006/relationships"><Relationship Id="rId3" Type="http://schemas.openxmlformats.org/officeDocument/2006/relationships/image" Target="../media/image95.jpeg"/><Relationship Id="rId7" Type="http://schemas.openxmlformats.org/officeDocument/2006/relationships/image" Target="../media/image99.jpeg"/><Relationship Id="rId2" Type="http://schemas.openxmlformats.org/officeDocument/2006/relationships/image" Target="../media/image94.jpeg"/><Relationship Id="rId1" Type="http://schemas.openxmlformats.org/officeDocument/2006/relationships/slideLayout" Target="../slideLayouts/slideLayout7.xml"/><Relationship Id="rId6" Type="http://schemas.openxmlformats.org/officeDocument/2006/relationships/image" Target="../media/image98.jpeg"/><Relationship Id="rId5" Type="http://schemas.openxmlformats.org/officeDocument/2006/relationships/image" Target="../media/image97.jpeg"/><Relationship Id="rId4" Type="http://schemas.openxmlformats.org/officeDocument/2006/relationships/image" Target="../media/image96.jpeg"/></Relationships>
</file>

<file path=ppt/slides/_rels/slide35.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7.xml"/><Relationship Id="rId4" Type="http://schemas.openxmlformats.org/officeDocument/2006/relationships/image" Target="../media/image102.jpeg"/></Relationships>
</file>

<file path=ppt/slides/_rels/slide36.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7.xml"/><Relationship Id="rId4" Type="http://schemas.openxmlformats.org/officeDocument/2006/relationships/image" Target="../media/image109.jpeg"/></Relationships>
</file>

<file path=ppt/slides/_rels/slide39.xml.rels><?xml version="1.0" encoding="UTF-8" standalone="yes"?>
<Relationships xmlns="http://schemas.openxmlformats.org/package/2006/relationships"><Relationship Id="rId3" Type="http://schemas.openxmlformats.org/officeDocument/2006/relationships/image" Target="../media/image111.jpeg"/><Relationship Id="rId7" Type="http://schemas.openxmlformats.org/officeDocument/2006/relationships/image" Target="../media/image115.jpeg"/><Relationship Id="rId2" Type="http://schemas.openxmlformats.org/officeDocument/2006/relationships/image" Target="../media/image110.jpeg"/><Relationship Id="rId1" Type="http://schemas.openxmlformats.org/officeDocument/2006/relationships/slideLayout" Target="../slideLayouts/slideLayout7.xml"/><Relationship Id="rId6" Type="http://schemas.openxmlformats.org/officeDocument/2006/relationships/image" Target="../media/image114.jpeg"/><Relationship Id="rId5" Type="http://schemas.openxmlformats.org/officeDocument/2006/relationships/image" Target="../media/image113.jpeg"/><Relationship Id="rId4" Type="http://schemas.openxmlformats.org/officeDocument/2006/relationships/image" Target="../media/image112.jpeg"/></Relationships>
</file>

<file path=ppt/slides/_rels/slide40.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7.xml"/><Relationship Id="rId6" Type="http://schemas.openxmlformats.org/officeDocument/2006/relationships/image" Target="../media/image120.jpeg"/><Relationship Id="rId5" Type="http://schemas.openxmlformats.org/officeDocument/2006/relationships/image" Target="../media/image119.jpeg"/><Relationship Id="rId4" Type="http://schemas.openxmlformats.org/officeDocument/2006/relationships/image" Target="../media/image118.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127.jpeg"/><Relationship Id="rId1" Type="http://schemas.openxmlformats.org/officeDocument/2006/relationships/slideLayout" Target="../slideLayouts/slideLayout7.xml"/><Relationship Id="rId4" Type="http://schemas.openxmlformats.org/officeDocument/2006/relationships/image" Target="../media/image129.jpeg"/></Relationships>
</file>

<file path=ppt/slides/_rels/slide50.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image" Target="../media/image132.jpeg"/><Relationship Id="rId1" Type="http://schemas.openxmlformats.org/officeDocument/2006/relationships/slideLayout" Target="../slideLayouts/slideLayout7.xml"/><Relationship Id="rId4" Type="http://schemas.openxmlformats.org/officeDocument/2006/relationships/image" Target="../media/image134.jpeg"/></Relationships>
</file>

<file path=ppt/slides/_rels/slide52.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3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hyperlink" Target="http://www.kovernino.ru/?id=26730" TargetMode="Externa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image" Target="../media/image137.jpeg"/><Relationship Id="rId1" Type="http://schemas.openxmlformats.org/officeDocument/2006/relationships/slideLayout" Target="../slideLayouts/slideLayout7.xml"/><Relationship Id="rId4" Type="http://schemas.openxmlformats.org/officeDocument/2006/relationships/image" Target="../media/image139.jpeg"/></Relationships>
</file>

<file path=ppt/slides/_rels/slide63.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40.jpeg"/><Relationship Id="rId1" Type="http://schemas.openxmlformats.org/officeDocument/2006/relationships/slideLayout" Target="../slideLayouts/slideLayout7.xml"/><Relationship Id="rId4" Type="http://schemas.openxmlformats.org/officeDocument/2006/relationships/image" Target="../media/image142.jpeg"/></Relationships>
</file>

<file path=ppt/slides/_rels/slide64.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3.jpeg"/><Relationship Id="rId1" Type="http://schemas.openxmlformats.org/officeDocument/2006/relationships/slideLayout" Target="../slideLayouts/slideLayout7.xml"/><Relationship Id="rId4" Type="http://schemas.openxmlformats.org/officeDocument/2006/relationships/image" Target="../media/image145.jpeg"/></Relationships>
</file>

<file path=ppt/slides/_rels/slide65.xml.rels><?xml version="1.0" encoding="UTF-8" standalone="yes"?>
<Relationships xmlns="http://schemas.openxmlformats.org/package/2006/relationships"><Relationship Id="rId3" Type="http://schemas.openxmlformats.org/officeDocument/2006/relationships/image" Target="../media/image147.jpeg"/><Relationship Id="rId2" Type="http://schemas.openxmlformats.org/officeDocument/2006/relationships/image" Target="../media/image146.jpeg"/><Relationship Id="rId1" Type="http://schemas.openxmlformats.org/officeDocument/2006/relationships/slideLayout" Target="../slideLayouts/slideLayout7.xml"/><Relationship Id="rId4" Type="http://schemas.openxmlformats.org/officeDocument/2006/relationships/image" Target="../media/image148.jpeg"/></Relationships>
</file>

<file path=ppt/slides/_rels/slide66.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image" Target="../media/image149.jpeg"/><Relationship Id="rId1" Type="http://schemas.openxmlformats.org/officeDocument/2006/relationships/slideLayout" Target="../slideLayouts/slideLayout7.xml"/><Relationship Id="rId4" Type="http://schemas.openxmlformats.org/officeDocument/2006/relationships/image" Target="../media/image151.jpeg"/></Relationships>
</file>

<file path=ppt/slides/_rels/slide67.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52.jpeg"/><Relationship Id="rId1" Type="http://schemas.openxmlformats.org/officeDocument/2006/relationships/slideLayout" Target="../slideLayouts/slideLayout7.xml"/><Relationship Id="rId4" Type="http://schemas.openxmlformats.org/officeDocument/2006/relationships/image" Target="../media/image154.jpe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hyperlink" Target="mailto:official@adm.kvr.nnov.ru" TargetMode="External"/><Relationship Id="rId2" Type="http://schemas.openxmlformats.org/officeDocument/2006/relationships/hyperlink" Target="http://www.kovernino.ru/" TargetMode="External"/><Relationship Id="rId1" Type="http://schemas.openxmlformats.org/officeDocument/2006/relationships/slideLayout" Target="../slideLayouts/slideLayout7.xml"/><Relationship Id="rId5" Type="http://schemas.openxmlformats.org/officeDocument/2006/relationships/image" Target="../media/image155.jpeg"/><Relationship Id="rId4" Type="http://schemas.openxmlformats.org/officeDocument/2006/relationships/hyperlink" Target="mailto:fin@adm.kvr.nnov.r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idx="4294967295"/>
          </p:nvPr>
        </p:nvSpPr>
        <p:spPr>
          <a:xfrm>
            <a:off x="0" y="0"/>
            <a:ext cx="3595688" cy="3609975"/>
          </a:xfrm>
        </p:spPr>
        <p:txBody>
          <a:bodyPr anchor="t">
            <a:normAutofit/>
          </a:bodyPr>
          <a:lstStyle/>
          <a:p>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t>
            </a:r>
            <a:endParaRPr lang="ru-RU" sz="14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628651" y="685801"/>
            <a:ext cx="10934700" cy="2062103"/>
          </a:xfrm>
          <a:prstGeom prst="rect">
            <a:avLst/>
          </a:prstGeom>
          <a:solidFill>
            <a:schemeClr val="accent1">
              <a:lumMod val="20000"/>
              <a:lumOff val="80000"/>
            </a:schemeClr>
          </a:solidFill>
        </p:spPr>
        <p:txBody>
          <a:bodyPr wrap="square" rtlCol="0">
            <a:spAutoFit/>
          </a:bodyPr>
          <a:lstStyle/>
          <a:p>
            <a:pPr algn="ctr"/>
            <a:r>
              <a:rPr lang="ru-RU" sz="3200" dirty="0" smtClean="0">
                <a:latin typeface="Times New Roman" panose="02020603050405020304" pitchFamily="18" charset="0"/>
                <a:cs typeface="Times New Roman" panose="02020603050405020304" pitchFamily="18" charset="0"/>
              </a:rPr>
              <a:t>КОВЕРНИНСКИЙ МУНИЦИПАЛЬНЫЙ  ОКРУГ НИЖЕГОРОДСКОЙ ОБЛАСТИ</a:t>
            </a:r>
          </a:p>
          <a:p>
            <a:endParaRPr lang="ru-RU" sz="3200" dirty="0" smtClean="0">
              <a:latin typeface="Times New Roman" panose="02020603050405020304" pitchFamily="18" charset="0"/>
              <a:cs typeface="Times New Roman" panose="02020603050405020304" pitchFamily="18" charset="0"/>
            </a:endParaRPr>
          </a:p>
          <a:p>
            <a:endParaRPr lang="ru-RU" sz="3200" dirty="0">
              <a:latin typeface="Times New Roman" panose="02020603050405020304" pitchFamily="18" charset="0"/>
              <a:cs typeface="Times New Roman" panose="02020603050405020304" pitchFamily="18" charset="0"/>
            </a:endParaRPr>
          </a:p>
        </p:txBody>
      </p:sp>
      <p:sp>
        <p:nvSpPr>
          <p:cNvPr id="8194" name="Rectangle 2"/>
          <p:cNvSpPr>
            <a:spLocks noChangeArrowheads="1"/>
          </p:cNvSpPr>
          <p:nvPr/>
        </p:nvSpPr>
        <p:spPr bwMode="auto">
          <a:xfrm>
            <a:off x="3"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dirty="0"/>
          </a:p>
        </p:txBody>
      </p:sp>
      <p:graphicFrame>
        <p:nvGraphicFramePr>
          <p:cNvPr id="8193" name="Object 1"/>
          <p:cNvGraphicFramePr>
            <a:graphicFrameLocks noChangeAspect="1"/>
          </p:cNvGraphicFramePr>
          <p:nvPr/>
        </p:nvGraphicFramePr>
        <p:xfrm>
          <a:off x="5377435" y="3830580"/>
          <a:ext cx="1609725" cy="2105025"/>
        </p:xfrm>
        <a:graphic>
          <a:graphicData uri="http://schemas.openxmlformats.org/presentationml/2006/ole">
            <p:oleObj spid="_x0000_s8219" name="Picture" r:id="rId3" imgW="518678" imgH="913008" progId="Word.Picture.8">
              <p:embed/>
            </p:oleObj>
          </a:graphicData>
        </a:graphic>
      </p:graphicFrame>
    </p:spTree>
    <p:extLst>
      <p:ext uri="{BB962C8B-B14F-4D97-AF65-F5344CB8AC3E}">
        <p14:creationId xmlns:p14="http://schemas.microsoft.com/office/powerpoint/2010/main" xmlns="" val="19052440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670560" y="426720"/>
            <a:ext cx="11131296" cy="923330"/>
          </a:xfrm>
          <a:prstGeom prst="rect">
            <a:avLst/>
          </a:prstGeom>
          <a:noFill/>
        </p:spPr>
        <p:txBody>
          <a:bodyPr wrap="square" rtlCol="0">
            <a:spAutoFit/>
          </a:bodyPr>
          <a:lstStyle/>
          <a:p>
            <a:pPr algn="ctr"/>
            <a:r>
              <a:rPr lang="ru-RU" sz="5400" b="1" i="1" dirty="0" smtClean="0"/>
              <a:t>Краткая характеристика</a:t>
            </a:r>
            <a:endParaRPr lang="ru-RU" sz="5400" b="1"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old.nnwelcome.ru/map/mapnew.jpg"/>
          <p:cNvPicPr>
            <a:picLocks noChangeAspect="1" noChangeArrowheads="1"/>
          </p:cNvPicPr>
          <p:nvPr/>
        </p:nvPicPr>
        <p:blipFill>
          <a:blip r:embed="rId2"/>
          <a:srcRect/>
          <a:stretch>
            <a:fillRect/>
          </a:stretch>
        </p:blipFill>
        <p:spPr bwMode="auto">
          <a:xfrm>
            <a:off x="704215" y="993330"/>
            <a:ext cx="4724400" cy="5019676"/>
          </a:xfrm>
          <a:prstGeom prst="rect">
            <a:avLst/>
          </a:prstGeom>
          <a:ln>
            <a:noFill/>
          </a:ln>
          <a:effectLst>
            <a:outerShdw blurRad="292100" dist="139700" dir="2700000" algn="tl" rotWithShape="0">
              <a:srgbClr val="333333">
                <a:alpha val="65000"/>
              </a:srgbClr>
            </a:outerShdw>
          </a:effectLst>
        </p:spPr>
      </p:pic>
      <p:sp>
        <p:nvSpPr>
          <p:cNvPr id="3" name="Прямоугольник 2"/>
          <p:cNvSpPr/>
          <p:nvPr/>
        </p:nvSpPr>
        <p:spPr>
          <a:xfrm>
            <a:off x="438912" y="549240"/>
            <a:ext cx="6998208" cy="194925"/>
          </a:xfrm>
          <a:prstGeom prst="rect">
            <a:avLst/>
          </a:prstGeom>
        </p:spPr>
        <p:txBody>
          <a:bodyPr wrap="square">
            <a:spAutoFit/>
          </a:bodyPr>
          <a:lstStyle/>
          <a:p>
            <a:pPr marL="144000" indent="0">
              <a:lnSpc>
                <a:spcPts val="840"/>
              </a:lnSpc>
              <a:buNone/>
            </a:pPr>
            <a:r>
              <a:rPr lang="ru-RU" b="1" dirty="0" smtClean="0">
                <a:latin typeface="Times New Roman" panose="02020603050405020304" pitchFamily="18" charset="0"/>
                <a:cs typeface="Times New Roman" panose="02020603050405020304" pitchFamily="18" charset="0"/>
              </a:rPr>
              <a:t>Схема расположения округа на карте Нижегородской области</a:t>
            </a:r>
            <a:endParaRPr lang="ru-RU" b="1" dirty="0">
              <a:latin typeface="Times New Roman" panose="02020603050405020304" pitchFamily="18" charset="0"/>
              <a:cs typeface="Times New Roman" panose="02020603050405020304" pitchFamily="18" charset="0"/>
            </a:endParaRPr>
          </a:p>
        </p:txBody>
      </p:sp>
      <p:sp>
        <p:nvSpPr>
          <p:cNvPr id="23556" name="AutoShape 4" descr="https://i.wikiplanet.click/imgwi/e/eb/Koverninsky_District_on_map_of_Nizhny_Novgorod_Region.svg/450px-Koverninsky_District_on_map_of_Nizhny_Novgorod_Region.svg.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3558" name="AutoShape 6" descr="https://i.wikiplanet.click/imgwi/e/eb/Koverninsky_District_on_map_of_Nizhny_Novgorod_Region.svg/450px-Koverninsky_District_on_map_of_Nizhny_Novgorod_Region.svg.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6" name="Рисунок 5" descr="Koverninsky_District_on_map_of_Nizhny_Novgorod_Region.svg.png"/>
          <p:cNvPicPr>
            <a:picLocks noChangeAspect="1"/>
          </p:cNvPicPr>
          <p:nvPr/>
        </p:nvPicPr>
        <p:blipFill>
          <a:blip r:embed="rId3"/>
          <a:stretch>
            <a:fillRect/>
          </a:stretch>
        </p:blipFill>
        <p:spPr>
          <a:xfrm>
            <a:off x="6001133" y="984432"/>
            <a:ext cx="4630295" cy="492869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www.kovernino.ru/_data/objects/0000/9683/icon.jpg"/>
          <p:cNvPicPr>
            <a:picLocks noChangeAspect="1" noChangeArrowheads="1"/>
          </p:cNvPicPr>
          <p:nvPr/>
        </p:nvPicPr>
        <p:blipFill>
          <a:blip r:embed="rId2"/>
          <a:srcRect/>
          <a:stretch>
            <a:fillRect/>
          </a:stretch>
        </p:blipFill>
        <p:spPr bwMode="auto">
          <a:xfrm>
            <a:off x="333888" y="406846"/>
            <a:ext cx="4684649" cy="6072693"/>
          </a:xfrm>
          <a:prstGeom prst="rect">
            <a:avLst/>
          </a:prstGeom>
          <a:ln>
            <a:noFill/>
          </a:ln>
          <a:effectLst>
            <a:outerShdw blurRad="292100" dist="139700" dir="2700000" algn="tl" rotWithShape="0">
              <a:srgbClr val="333333">
                <a:alpha val="65000"/>
              </a:srgbClr>
            </a:outerShdw>
          </a:effectLst>
        </p:spPr>
      </p:pic>
      <p:sp>
        <p:nvSpPr>
          <p:cNvPr id="3" name="Текст 4"/>
          <p:cNvSpPr txBox="1">
            <a:spLocks/>
          </p:cNvSpPr>
          <p:nvPr/>
        </p:nvSpPr>
        <p:spPr>
          <a:xfrm>
            <a:off x="5238749" y="285750"/>
            <a:ext cx="6648451" cy="5221288"/>
          </a:xfrm>
          <a:prstGeom prst="rect">
            <a:avLst/>
          </a:prstGeom>
          <a:solidFill>
            <a:schemeClr val="bg1"/>
          </a:solidFill>
          <a:ln>
            <a:solidFill>
              <a:schemeClr val="bg1">
                <a:lumMod val="85000"/>
              </a:schemeClr>
            </a:solidFill>
          </a:ln>
        </p:spPr>
        <p:txBody>
          <a:bodyPr>
            <a:normAutofit fontScale="25000" lnSpcReduction="20000"/>
          </a:bodyPr>
          <a:lstStyle/>
          <a:p>
            <a:pPr marL="144000" marR="0" lvl="0" indent="0" algn="l" defTabSz="914400" rtl="0" eaLnBrk="1" fontAlgn="auto" latinLnBrk="0" hangingPunct="1">
              <a:lnSpc>
                <a:spcPts val="840"/>
              </a:lnSpc>
              <a:spcBef>
                <a:spcPts val="580"/>
              </a:spcBef>
              <a:spcAft>
                <a:spcPts val="0"/>
              </a:spcAft>
              <a:buClr>
                <a:schemeClr val="accent1"/>
              </a:buClr>
              <a:buSzPct val="85000"/>
              <a:buFont typeface="Wingdings 2"/>
              <a:buNone/>
              <a:tabLst/>
              <a:defRPr/>
            </a:pPr>
            <a:endParaRPr kumimoji="0" lang="ru-RU" sz="10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R="0" lvl="0" indent="355600" algn="just" defTabSz="914400" rtl="0" eaLnBrk="1" fontAlgn="auto" latinLnBrk="0" hangingPunct="1">
              <a:lnSpc>
                <a:spcPct val="120000"/>
              </a:lnSpc>
              <a:spcBef>
                <a:spcPts val="580"/>
              </a:spcBef>
              <a:spcAft>
                <a:spcPts val="0"/>
              </a:spcAft>
              <a:buClr>
                <a:schemeClr val="accent1"/>
              </a:buClr>
              <a:buSzPct val="85000"/>
              <a:buFont typeface="Arial" pitchFamily="34" charset="0"/>
              <a:buChar char="•"/>
              <a:tabLst/>
              <a:defRPr/>
            </a:pPr>
            <a:r>
              <a:rPr kumimoji="0" lang="ru-RU" sz="6400" b="0" i="0" u="none" strike="noStrike" kern="1200" cap="none" spc="0" normalizeH="0" baseline="0" noProof="0" dirty="0" err="1" smtClean="0">
                <a:ln>
                  <a:noFill/>
                </a:ln>
                <a:solidFill>
                  <a:schemeClr val="tx1"/>
                </a:solidFill>
                <a:effectLst/>
                <a:uLnTx/>
                <a:uFillTx/>
                <a:latin typeface="Times New Roman" pitchFamily="18" charset="0"/>
                <a:cs typeface="Times New Roman" pitchFamily="18" charset="0"/>
              </a:rPr>
              <a:t>Ковернинский</a:t>
            </a:r>
            <a:r>
              <a:rPr kumimoji="0" lang="ru-RU" sz="64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 округ расположен в </a:t>
            </a:r>
            <a:r>
              <a:rPr kumimoji="0" lang="ru-RU" sz="6400" b="0" i="0" u="none" strike="noStrike" kern="1200" cap="none" spc="0" normalizeH="0" baseline="0" noProof="0" dirty="0" err="1" smtClean="0">
                <a:ln>
                  <a:noFill/>
                </a:ln>
                <a:solidFill>
                  <a:schemeClr val="tx1"/>
                </a:solidFill>
                <a:effectLst/>
                <a:uLnTx/>
                <a:uFillTx/>
                <a:latin typeface="Times New Roman" pitchFamily="18" charset="0"/>
                <a:cs typeface="Times New Roman" pitchFamily="18" charset="0"/>
              </a:rPr>
              <a:t>северо</a:t>
            </a:r>
            <a:r>
              <a:rPr kumimoji="0" lang="ru-RU" sz="64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 – западной части Нижегородской области, в Ветлужском равнинном </a:t>
            </a:r>
            <a:r>
              <a:rPr kumimoji="0" lang="ru-RU" sz="6400" b="0" i="0" u="none" strike="noStrike" kern="1200" cap="none" spc="0" normalizeH="0" baseline="0" noProof="0" dirty="0" err="1" smtClean="0">
                <a:ln>
                  <a:noFill/>
                </a:ln>
                <a:solidFill>
                  <a:schemeClr val="tx1"/>
                </a:solidFill>
                <a:effectLst/>
                <a:uLnTx/>
                <a:uFillTx/>
                <a:latin typeface="Times New Roman" pitchFamily="18" charset="0"/>
                <a:cs typeface="Times New Roman" pitchFamily="18" charset="0"/>
              </a:rPr>
              <a:t>таежно</a:t>
            </a:r>
            <a:r>
              <a:rPr kumimoji="0" lang="ru-RU" sz="64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 – лесном крае (Северном Заволжье). </a:t>
            </a:r>
            <a:r>
              <a:rPr kumimoji="0" lang="ru-RU" sz="6400" b="0" i="0" u="none" strike="noStrike" kern="1200" cap="none" spc="0" normalizeH="0" baseline="0" noProof="0" dirty="0" err="1" smtClean="0">
                <a:ln>
                  <a:noFill/>
                </a:ln>
                <a:solidFill>
                  <a:schemeClr val="tx1"/>
                </a:solidFill>
                <a:effectLst/>
                <a:uLnTx/>
                <a:uFillTx/>
                <a:latin typeface="Times New Roman" pitchFamily="18" charset="0"/>
                <a:cs typeface="Times New Roman" pitchFamily="18" charset="0"/>
              </a:rPr>
              <a:t>Ковернинский</a:t>
            </a:r>
            <a:r>
              <a:rPr kumimoji="0" lang="ru-RU" sz="64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 округ граничит с Костромской областью и пятью районами Нижегородской области: Городецким, Варнавинским, </a:t>
            </a:r>
            <a:r>
              <a:rPr kumimoji="0" lang="ru-RU" sz="6400" b="0" i="0" u="none" strike="noStrike" kern="1200" cap="none" spc="0" normalizeH="0" baseline="0" noProof="0" dirty="0" err="1" smtClean="0">
                <a:ln>
                  <a:noFill/>
                </a:ln>
                <a:solidFill>
                  <a:schemeClr val="tx1"/>
                </a:solidFill>
                <a:effectLst/>
                <a:uLnTx/>
                <a:uFillTx/>
                <a:latin typeface="Times New Roman" pitchFamily="18" charset="0"/>
                <a:cs typeface="Times New Roman" pitchFamily="18" charset="0"/>
              </a:rPr>
              <a:t>г.о.Сокольский</a:t>
            </a:r>
            <a:r>
              <a:rPr kumimoji="0" lang="ru-RU" sz="64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 г.о.Семеновский и </a:t>
            </a:r>
            <a:r>
              <a:rPr kumimoji="0" lang="ru-RU" sz="6400" b="0" i="0" u="none" strike="noStrike" kern="1200" cap="none" spc="0" normalizeH="0" baseline="0" noProof="0" dirty="0" err="1" smtClean="0">
                <a:ln>
                  <a:noFill/>
                </a:ln>
                <a:solidFill>
                  <a:schemeClr val="tx1"/>
                </a:solidFill>
                <a:effectLst/>
                <a:uLnTx/>
                <a:uFillTx/>
                <a:latin typeface="Times New Roman" pitchFamily="18" charset="0"/>
                <a:cs typeface="Times New Roman" pitchFamily="18" charset="0"/>
              </a:rPr>
              <a:t>г.о.г.Бор</a:t>
            </a:r>
            <a:r>
              <a:rPr kumimoji="0" lang="ru-RU" sz="64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a:t>
            </a:r>
          </a:p>
          <a:p>
            <a:pPr indent="355600" algn="just">
              <a:lnSpc>
                <a:spcPct val="120000"/>
              </a:lnSpc>
              <a:buFont typeface="Arial" pitchFamily="34" charset="0"/>
              <a:buChar char="•"/>
            </a:pPr>
            <a:r>
              <a:rPr lang="ru-RU" sz="6400" dirty="0" smtClean="0">
                <a:latin typeface="Times New Roman" pitchFamily="18" charset="0"/>
                <a:cs typeface="Times New Roman" pitchFamily="18" charset="0"/>
              </a:rPr>
              <a:t>В состав округа входит 184 населенных пункта, из которых183 – сельские населенные пункты. </a:t>
            </a:r>
          </a:p>
          <a:p>
            <a:pPr indent="355600" algn="just">
              <a:lnSpc>
                <a:spcPct val="120000"/>
              </a:lnSpc>
              <a:buFont typeface="Arial" pitchFamily="34" charset="0"/>
              <a:buChar char="•"/>
            </a:pPr>
            <a:r>
              <a:rPr lang="ru-RU" sz="6400" dirty="0" smtClean="0">
                <a:latin typeface="Times New Roman" pitchFamily="18" charset="0"/>
                <a:cs typeface="Times New Roman" pitchFamily="18" charset="0"/>
              </a:rPr>
              <a:t>Административным центром Ковернинского муниципального округа Нижегородской области является городской населенный пункт рабочий поселок Ковернино.</a:t>
            </a:r>
            <a:endParaRPr kumimoji="0" lang="ru-RU" sz="64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endParaRPr>
          </a:p>
          <a:p>
            <a:pPr marR="0" lvl="0" indent="355600" algn="just" defTabSz="914400" rtl="0" eaLnBrk="1" fontAlgn="auto" latinLnBrk="0" hangingPunct="1">
              <a:lnSpc>
                <a:spcPct val="120000"/>
              </a:lnSpc>
              <a:spcBef>
                <a:spcPts val="580"/>
              </a:spcBef>
              <a:spcAft>
                <a:spcPts val="0"/>
              </a:spcAft>
              <a:buClr>
                <a:schemeClr val="accent1"/>
              </a:buClr>
              <a:buSzPct val="85000"/>
              <a:buFont typeface="Arial" pitchFamily="34" charset="0"/>
              <a:buChar char="•"/>
              <a:tabLst/>
              <a:defRPr/>
            </a:pPr>
            <a:r>
              <a:rPr kumimoji="0" lang="ru-RU" sz="64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Округ занимает территорию общей площадью  2340 кв.км. – 7 место в области. </a:t>
            </a:r>
          </a:p>
          <a:p>
            <a:pPr marR="0" lvl="0" indent="355600" algn="just" defTabSz="914400" rtl="0" eaLnBrk="1" fontAlgn="auto" latinLnBrk="0" hangingPunct="1">
              <a:lnSpc>
                <a:spcPct val="120000"/>
              </a:lnSpc>
              <a:spcBef>
                <a:spcPts val="580"/>
              </a:spcBef>
              <a:spcAft>
                <a:spcPts val="0"/>
              </a:spcAft>
              <a:buClr>
                <a:schemeClr val="accent1"/>
              </a:buClr>
              <a:buSzPct val="85000"/>
              <a:buFont typeface="Arial" pitchFamily="34" charset="0"/>
              <a:buChar char="•"/>
              <a:tabLst/>
              <a:defRPr/>
            </a:pPr>
            <a:r>
              <a:rPr kumimoji="0" lang="ru-RU" sz="64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Площадь</a:t>
            </a:r>
            <a:r>
              <a:rPr kumimoji="0" lang="ru-RU" sz="6400" b="0" i="0" u="none" strike="noStrike" kern="1200" cap="none" spc="0" normalizeH="0" noProof="0" dirty="0" smtClean="0">
                <a:ln>
                  <a:noFill/>
                </a:ln>
                <a:solidFill>
                  <a:schemeClr val="tx1"/>
                </a:solidFill>
                <a:effectLst/>
                <a:uLnTx/>
                <a:uFillTx/>
                <a:latin typeface="Times New Roman" pitchFamily="18" charset="0"/>
                <a:cs typeface="Times New Roman" pitchFamily="18" charset="0"/>
              </a:rPr>
              <a:t> р.п.Ковернино – 9,38 кв.км.</a:t>
            </a:r>
            <a:endParaRPr kumimoji="0" lang="ru-RU" sz="64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endParaRPr>
          </a:p>
          <a:p>
            <a:pPr lvl="0" indent="355600" algn="just" defTabSz="914400">
              <a:lnSpc>
                <a:spcPct val="120000"/>
              </a:lnSpc>
              <a:spcBef>
                <a:spcPts val="580"/>
              </a:spcBef>
              <a:buClr>
                <a:schemeClr val="accent1"/>
              </a:buClr>
              <a:buSzPct val="85000"/>
              <a:buFont typeface="Arial" pitchFamily="34" charset="0"/>
              <a:buChar char="•"/>
              <a:defRPr/>
            </a:pPr>
            <a:r>
              <a:rPr lang="ru-RU" sz="6400" dirty="0" smtClean="0">
                <a:latin typeface="Times New Roman" pitchFamily="18" charset="0"/>
                <a:cs typeface="Times New Roman" pitchFamily="18" charset="0"/>
              </a:rPr>
              <a:t>Численность населения округа на 1 января 2022 года составляет 17639 человек, плотность – 7,5 человек на кв.км.</a:t>
            </a:r>
            <a:endParaRPr kumimoji="0" lang="ru-RU" sz="64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endParaRPr>
          </a:p>
          <a:p>
            <a:pPr marR="0" lvl="0" indent="355600" algn="just" defTabSz="914400" rtl="0" eaLnBrk="1" fontAlgn="auto" latinLnBrk="0" hangingPunct="1">
              <a:lnSpc>
                <a:spcPct val="120000"/>
              </a:lnSpc>
              <a:spcBef>
                <a:spcPts val="580"/>
              </a:spcBef>
              <a:spcAft>
                <a:spcPts val="0"/>
              </a:spcAft>
              <a:buClr>
                <a:schemeClr val="accent1"/>
              </a:buClr>
              <a:buSzPct val="85000"/>
              <a:buFont typeface="Arial" pitchFamily="34" charset="0"/>
              <a:buChar char="•"/>
              <a:tabLst/>
              <a:defRPr/>
            </a:pPr>
            <a:r>
              <a:rPr lang="ru-RU" sz="6400" dirty="0" smtClean="0">
                <a:latin typeface="Times New Roman" pitchFamily="18" charset="0"/>
                <a:cs typeface="Times New Roman" pitchFamily="18" charset="0"/>
              </a:rPr>
              <a:t>Численность р.п.Ковернино на 1 января 2022 года составила 6886 человек.</a:t>
            </a:r>
            <a:endParaRPr kumimoji="0" lang="ru-RU" sz="6400" b="0" i="1"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idx="4294967295"/>
          </p:nvPr>
        </p:nvSpPr>
        <p:spPr>
          <a:xfrm>
            <a:off x="0" y="0"/>
            <a:ext cx="3595688" cy="3609975"/>
          </a:xfrm>
        </p:spPr>
        <p:txBody>
          <a:bodyPr anchor="t">
            <a:normAutofit/>
          </a:bodyPr>
          <a:lstStyle/>
          <a:p>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t>
            </a:r>
            <a:endParaRPr lang="ru-RU" sz="1400" dirty="0">
              <a:latin typeface="Times New Roman" panose="02020603050405020304" pitchFamily="18" charset="0"/>
              <a:cs typeface="Times New Roman" panose="02020603050405020304" pitchFamily="18" charset="0"/>
            </a:endParaRPr>
          </a:p>
        </p:txBody>
      </p:sp>
      <p:sp>
        <p:nvSpPr>
          <p:cNvPr id="5" name="Текст 4"/>
          <p:cNvSpPr>
            <a:spLocks noGrp="1"/>
          </p:cNvSpPr>
          <p:nvPr>
            <p:ph sz="half" idx="4294967295"/>
          </p:nvPr>
        </p:nvSpPr>
        <p:spPr>
          <a:xfrm>
            <a:off x="427511" y="157286"/>
            <a:ext cx="8763990" cy="6442075"/>
          </a:xfrm>
          <a:solidFill>
            <a:schemeClr val="bg1"/>
          </a:solidFill>
          <a:ln>
            <a:solidFill>
              <a:schemeClr val="bg1">
                <a:lumMod val="85000"/>
              </a:schemeClr>
            </a:solidFill>
          </a:ln>
        </p:spPr>
        <p:txBody>
          <a:bodyPr>
            <a:noAutofit/>
          </a:bodyPr>
          <a:lstStyle/>
          <a:p>
            <a:pPr>
              <a:spcBef>
                <a:spcPts val="0"/>
              </a:spcBef>
              <a:spcAft>
                <a:spcPts val="0"/>
              </a:spcAft>
            </a:pPr>
            <a:r>
              <a:rPr lang="ru-RU" sz="1600" dirty="0" smtClean="0">
                <a:solidFill>
                  <a:schemeClr val="tx1"/>
                </a:solidFill>
                <a:latin typeface="Times New Roman" pitchFamily="18" charset="0"/>
                <a:cs typeface="Times New Roman" pitchFamily="18" charset="0"/>
              </a:rPr>
              <a:t>Округ расположен в 128 км от г. Н.Новгород, время в пути общественным транспортом от р.п.Ковернино до г.Н.Новгорода составляет 3 часа, легковым через г.Заволжье – 2,5 часа, легковым через г.Городец – 2 часа.</a:t>
            </a:r>
          </a:p>
          <a:p>
            <a:pPr>
              <a:spcBef>
                <a:spcPts val="0"/>
              </a:spcBef>
              <a:spcAft>
                <a:spcPts val="0"/>
              </a:spcAft>
            </a:pPr>
            <a:r>
              <a:rPr lang="ru-RU" sz="1600" dirty="0" smtClean="0">
                <a:solidFill>
                  <a:schemeClr val="tx1"/>
                </a:solidFill>
                <a:latin typeface="Times New Roman" pitchFamily="18" charset="0"/>
                <a:cs typeface="Times New Roman" pitchFamily="18" charset="0"/>
              </a:rPr>
              <a:t>Расстояние до трасс федерального (республиканского) значения: </a:t>
            </a:r>
          </a:p>
          <a:p>
            <a:pPr>
              <a:spcBef>
                <a:spcPts val="0"/>
              </a:spcBef>
              <a:spcAft>
                <a:spcPts val="0"/>
              </a:spcAft>
            </a:pPr>
            <a:r>
              <a:rPr lang="ru-RU" sz="1600" dirty="0" smtClean="0">
                <a:solidFill>
                  <a:schemeClr val="tx1"/>
                </a:solidFill>
                <a:latin typeface="Times New Roman" pitchFamily="18" charset="0"/>
                <a:cs typeface="Times New Roman" pitchFamily="18" charset="0"/>
              </a:rPr>
              <a:t>- «Нижний Новгород – Киров» - 60 км, «Москва – Казань» - 100 км;</a:t>
            </a:r>
          </a:p>
          <a:p>
            <a:pPr lvl="0">
              <a:spcBef>
                <a:spcPts val="0"/>
              </a:spcBef>
              <a:spcAft>
                <a:spcPts val="0"/>
              </a:spcAft>
            </a:pPr>
            <a:r>
              <a:rPr lang="ru-RU" sz="1600" dirty="0" smtClean="0">
                <a:solidFill>
                  <a:schemeClr val="tx1"/>
                </a:solidFill>
                <a:latin typeface="Times New Roman" pitchFamily="18" charset="0"/>
                <a:cs typeface="Times New Roman" pitchFamily="18" charset="0"/>
              </a:rPr>
              <a:t>расстояние до железнодорожных станций «Семенов» и «Заволжье» по 60 км;</a:t>
            </a:r>
          </a:p>
          <a:p>
            <a:pPr lvl="0">
              <a:spcBef>
                <a:spcPts val="0"/>
              </a:spcBef>
              <a:spcAft>
                <a:spcPts val="0"/>
              </a:spcAft>
            </a:pPr>
            <a:r>
              <a:rPr lang="ru-RU" sz="1600" dirty="0" smtClean="0">
                <a:solidFill>
                  <a:schemeClr val="tx1"/>
                </a:solidFill>
                <a:latin typeface="Times New Roman" pitchFamily="18" charset="0"/>
                <a:cs typeface="Times New Roman" pitchFamily="18" charset="0"/>
              </a:rPr>
              <a:t>расстояние до внутренних судоходных путей – 60 км  (г.Городец).</a:t>
            </a:r>
          </a:p>
          <a:p>
            <a:r>
              <a:rPr lang="ru-RU" sz="1600" dirty="0" smtClean="0">
                <a:solidFill>
                  <a:schemeClr val="tx1"/>
                </a:solidFill>
                <a:latin typeface="Times New Roman" pitchFamily="18" charset="0"/>
                <a:cs typeface="Times New Roman" pitchFamily="18" charset="0"/>
              </a:rPr>
              <a:t>Транспортные услуги по перевозке пассажиров  оказывает организация ООО «</a:t>
            </a:r>
            <a:r>
              <a:rPr lang="ru-RU" sz="1600" dirty="0" err="1" smtClean="0">
                <a:solidFill>
                  <a:schemeClr val="tx1"/>
                </a:solidFill>
                <a:latin typeface="Times New Roman" pitchFamily="18" charset="0"/>
                <a:cs typeface="Times New Roman" pitchFamily="18" charset="0"/>
              </a:rPr>
              <a:t>Ковернинский</a:t>
            </a:r>
            <a:r>
              <a:rPr lang="ru-RU" sz="1600" dirty="0" smtClean="0">
                <a:solidFill>
                  <a:schemeClr val="tx1"/>
                </a:solidFill>
                <a:latin typeface="Times New Roman" pitchFamily="18" charset="0"/>
                <a:cs typeface="Times New Roman" pitchFamily="18" charset="0"/>
              </a:rPr>
              <a:t> автопарк». </a:t>
            </a:r>
          </a:p>
          <a:p>
            <a:r>
              <a:rPr lang="ru-RU" sz="1600" dirty="0" smtClean="0">
                <a:latin typeface="Times New Roman" pitchFamily="18" charset="0"/>
                <a:cs typeface="Times New Roman" pitchFamily="18" charset="0"/>
              </a:rPr>
              <a:t>Перевозка пассажиров в округе осуществляется по 14 маршрутам: </a:t>
            </a:r>
          </a:p>
          <a:p>
            <a:pPr>
              <a:buNone/>
            </a:pPr>
            <a:r>
              <a:rPr lang="ru-RU" sz="1600" dirty="0" smtClean="0">
                <a:latin typeface="Times New Roman" pitchFamily="18" charset="0"/>
                <a:cs typeface="Times New Roman" pitchFamily="18" charset="0"/>
              </a:rPr>
              <a:t>- 12 пригородных маршрутов протяженностью 409,5 км.</a:t>
            </a:r>
          </a:p>
          <a:p>
            <a:pPr>
              <a:buNone/>
            </a:pPr>
            <a:r>
              <a:rPr lang="ru-RU" sz="1600" dirty="0" smtClean="0">
                <a:latin typeface="Times New Roman" pitchFamily="18" charset="0"/>
                <a:cs typeface="Times New Roman" pitchFamily="18" charset="0"/>
              </a:rPr>
              <a:t>- 1 городской маршрут протяженностью 7,0 км.</a:t>
            </a:r>
          </a:p>
          <a:p>
            <a:pPr>
              <a:buNone/>
            </a:pPr>
            <a:r>
              <a:rPr lang="ru-RU" sz="1600" dirty="0" smtClean="0">
                <a:latin typeface="Times New Roman" pitchFamily="18" charset="0"/>
                <a:cs typeface="Times New Roman" pitchFamily="18" charset="0"/>
              </a:rPr>
              <a:t>- 1 межмуниципальный маршрут протяженностью 43,0 км.</a:t>
            </a:r>
          </a:p>
          <a:p>
            <a:r>
              <a:rPr lang="ru-RU" sz="1600" dirty="0" smtClean="0">
                <a:solidFill>
                  <a:schemeClr val="tx1"/>
                </a:solidFill>
                <a:latin typeface="Times New Roman" pitchFamily="18" charset="0"/>
                <a:cs typeface="Times New Roman" pitchFamily="18" charset="0"/>
              </a:rPr>
              <a:t>Предприятием обслуживаются 80 населенных пунктов Ковернинского муниципального округа, в т.ч. 79 сельских населенных пункта – </a:t>
            </a:r>
            <a:r>
              <a:rPr lang="ru-RU" sz="1600" dirty="0" smtClean="0">
                <a:latin typeface="Times New Roman" pitchFamily="18" charset="0"/>
                <a:cs typeface="Times New Roman" pitchFamily="18" charset="0"/>
              </a:rPr>
              <a:t>43</a:t>
            </a:r>
            <a:r>
              <a:rPr lang="ru-RU" sz="1600" dirty="0" smtClean="0">
                <a:solidFill>
                  <a:schemeClr val="tx1"/>
                </a:solidFill>
                <a:latin typeface="Times New Roman" pitchFamily="18" charset="0"/>
                <a:cs typeface="Times New Roman" pitchFamily="18" charset="0"/>
              </a:rPr>
              <a:t>,5%  </a:t>
            </a:r>
          </a:p>
          <a:p>
            <a:r>
              <a:rPr lang="ru-RU" sz="1600" dirty="0" smtClean="0">
                <a:solidFill>
                  <a:schemeClr val="tx1"/>
                </a:solidFill>
                <a:latin typeface="Times New Roman" pitchFamily="18" charset="0"/>
                <a:cs typeface="Times New Roman" pitchFamily="18" charset="0"/>
              </a:rPr>
              <a:t>Также предприятие осуществляет регулярный льготный подвоз учащихся сельской местности в образовательные учреждения. </a:t>
            </a:r>
          </a:p>
          <a:p>
            <a:r>
              <a:rPr lang="ru-RU" sz="1600" dirty="0" smtClean="0">
                <a:solidFill>
                  <a:schemeClr val="tx1"/>
                </a:solidFill>
                <a:latin typeface="Times New Roman" pitchFamily="18" charset="0"/>
                <a:cs typeface="Times New Roman" pitchFamily="18" charset="0"/>
              </a:rPr>
              <a:t>Льготные категории граждан имеют возможность приобрести единый социальный проездной билет. </a:t>
            </a:r>
          </a:p>
          <a:p>
            <a:r>
              <a:rPr lang="ru-RU" sz="1600" dirty="0" smtClean="0">
                <a:solidFill>
                  <a:schemeClr val="tx1"/>
                </a:solidFill>
                <a:latin typeface="Times New Roman" pitchFamily="18" charset="0"/>
                <a:cs typeface="Times New Roman" pitchFamily="18" charset="0"/>
              </a:rPr>
              <a:t>Общее количество подвижного состава, используемого для перевозки пассажиров автобусами, составляет 12 единиц.</a:t>
            </a:r>
          </a:p>
          <a:p>
            <a:r>
              <a:rPr lang="ru-RU" sz="1600" dirty="0" smtClean="0">
                <a:latin typeface="Times New Roman" pitchFamily="18" charset="0"/>
                <a:cs typeface="Times New Roman" pitchFamily="18" charset="0"/>
              </a:rPr>
              <a:t>За 2021 год было перевезено 98,4 тысяч пассажиров, в том числе по межмуниципальным маршрутам 58,5 тыс.чел.</a:t>
            </a:r>
            <a:endParaRPr lang="ru-RU" sz="1600" dirty="0" smtClean="0">
              <a:solidFill>
                <a:schemeClr val="tx1"/>
              </a:solidFill>
              <a:latin typeface="Times New Roman" pitchFamily="18" charset="0"/>
              <a:cs typeface="Times New Roman" pitchFamily="18" charset="0"/>
            </a:endParaRPr>
          </a:p>
          <a:p>
            <a:pPr marL="144000">
              <a:lnSpc>
                <a:spcPct val="100000"/>
              </a:lnSpc>
              <a:spcBef>
                <a:spcPts val="0"/>
              </a:spcBef>
              <a:spcAft>
                <a:spcPts val="0"/>
              </a:spcAft>
            </a:pPr>
            <a:endParaRPr lang="ru-RU" sz="1200" dirty="0" smtClean="0"/>
          </a:p>
          <a:p>
            <a:pPr marL="144000">
              <a:lnSpc>
                <a:spcPct val="100000"/>
              </a:lnSpc>
              <a:spcBef>
                <a:spcPts val="0"/>
              </a:spcBef>
              <a:spcAft>
                <a:spcPts val="0"/>
              </a:spcAft>
            </a:pPr>
            <a:endParaRPr lang="ru-RU" sz="1000" dirty="0">
              <a:solidFill>
                <a:schemeClr val="tx1"/>
              </a:solidFill>
              <a:latin typeface="Times New Roman" panose="02020603050405020304" pitchFamily="18" charset="0"/>
              <a:cs typeface="Times New Roman" panose="02020603050405020304" pitchFamily="18" charset="0"/>
            </a:endParaRPr>
          </a:p>
        </p:txBody>
      </p:sp>
      <p:pic>
        <p:nvPicPr>
          <p:cNvPr id="8" name="Picture 3" descr="DSC02065"/>
          <p:cNvPicPr>
            <a:picLocks noChangeAspect="1" noChangeArrowheads="1"/>
          </p:cNvPicPr>
          <p:nvPr/>
        </p:nvPicPr>
        <p:blipFill>
          <a:blip r:embed="rId2"/>
          <a:srcRect/>
          <a:stretch>
            <a:fillRect/>
          </a:stretch>
        </p:blipFill>
        <p:spPr bwMode="auto">
          <a:xfrm>
            <a:off x="9417665" y="255819"/>
            <a:ext cx="2575082" cy="170360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11877668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065931"/>
          <p:cNvPicPr>
            <a:picLocks noGrp="1" noChangeAspect="1"/>
          </p:cNvPicPr>
          <p:nvPr isPhoto="1"/>
        </p:nvPicPr>
        <p:blipFill>
          <a:blip r:embed="rId2" cstate="print">
            <a:lum/>
            <a:extLst>
              <a:ext uri="{28A0092B-C50C-407E-A947-70E740481C1C}">
                <a14:useLocalDpi xmlns:a14="http://schemas.microsoft.com/office/drawing/2010/main" xmlns="" val="0"/>
              </a:ext>
            </a:extLst>
          </a:blip>
          <a:stretch>
            <a:fillRect/>
          </a:stretch>
        </p:blipFill>
        <p:spPr>
          <a:xfrm>
            <a:off x="292609" y="0"/>
            <a:ext cx="11606784" cy="6619564"/>
          </a:xfrm>
          <a:prstGeom prst="rect">
            <a:avLst/>
          </a:prstGeom>
          <a:ln w="228600" cap="sq" cmpd="thickThin">
            <a:solidFill>
              <a:srgbClr val="000000"/>
            </a:solidFill>
            <a:prstDash val="solid"/>
            <a:miter lim="800000"/>
          </a:ln>
          <a:effectLst>
            <a:innerShdw blurRad="76200">
              <a:srgbClr val="000000"/>
            </a:innerShdw>
          </a:effectLst>
        </p:spPr>
      </p:pic>
      <p:pic>
        <p:nvPicPr>
          <p:cNvPr id="1026" name="Picture 2" descr="C:\Users\Зав. ОКС\Desktop\06593.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0933" y="5624914"/>
            <a:ext cx="5327915" cy="1196752"/>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3" name="TextBox 2"/>
          <p:cNvSpPr txBox="1"/>
          <p:nvPr/>
        </p:nvSpPr>
        <p:spPr>
          <a:xfrm>
            <a:off x="143339" y="0"/>
            <a:ext cx="7680000" cy="461665"/>
          </a:xfrm>
          <a:prstGeom prst="rect">
            <a:avLst/>
          </a:prstGeom>
          <a:solidFill>
            <a:schemeClr val="accent1">
              <a:lumMod val="60000"/>
              <a:lumOff val="40000"/>
            </a:schemeClr>
          </a:solidFill>
        </p:spPr>
        <p:txBody>
          <a:bodyPr wrap="square" rtlCol="0">
            <a:spAutoFit/>
          </a:bodyPr>
          <a:lstStyle/>
          <a:p>
            <a:r>
              <a:rPr lang="ru-RU" sz="24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itchFamily="18" charset="0"/>
                <a:cs typeface="Times New Roman" pitchFamily="18" charset="0"/>
              </a:rPr>
              <a:t>Ковернинский</a:t>
            </a:r>
            <a:r>
              <a:rPr lang="ru-RU" sz="2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itchFamily="18" charset="0"/>
                <a:cs typeface="Times New Roman" pitchFamily="18" charset="0"/>
              </a:rPr>
              <a:t> муниципальный округ</a:t>
            </a:r>
            <a:endParaRPr lang="ru-RU"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itchFamily="18" charset="0"/>
              <a:cs typeface="Times New Roman" pitchFamily="18" charset="0"/>
            </a:endParaRPr>
          </a:p>
        </p:txBody>
      </p:sp>
      <p:sp>
        <p:nvSpPr>
          <p:cNvPr id="5" name="Прямоугольник 4"/>
          <p:cNvSpPr/>
          <p:nvPr/>
        </p:nvSpPr>
        <p:spPr>
          <a:xfrm>
            <a:off x="6766560" y="414528"/>
            <a:ext cx="5425440" cy="646331"/>
          </a:xfrm>
          <a:prstGeom prst="rect">
            <a:avLst/>
          </a:prstGeom>
          <a:noFill/>
        </p:spPr>
        <p:txBody>
          <a:bodyPr wrap="square" lIns="91440" tIns="45720" rIns="91440" bIns="45720">
            <a:spAutoFit/>
          </a:bodyPr>
          <a:lstStyle/>
          <a:p>
            <a:pPr algn="ctr"/>
            <a:r>
              <a:rPr lang="ru-RU" cap="none" spc="0" dirty="0" smtClean="0">
                <a:ln w="12700">
                  <a:solidFill>
                    <a:schemeClr val="tx2">
                      <a:satMod val="155000"/>
                    </a:schemeClr>
                  </a:solidFill>
                  <a:prstDash val="solid"/>
                </a:ln>
                <a:latin typeface="Times New Roman" pitchFamily="18" charset="0"/>
                <a:cs typeface="Times New Roman" pitchFamily="18" charset="0"/>
              </a:rPr>
              <a:t>Удаленность от р.п.Ковернино до Нижнего Новгорода составляет 128 км</a:t>
            </a:r>
            <a:endParaRPr lang="ru-RU" cap="none" spc="0" dirty="0">
              <a:ln w="12700">
                <a:solidFill>
                  <a:schemeClr val="tx2">
                    <a:satMod val="155000"/>
                  </a:schemeClr>
                </a:solidFill>
                <a:prstDash val="solid"/>
              </a:ln>
              <a:latin typeface="Times New Roman" pitchFamily="18" charset="0"/>
              <a:cs typeface="Times New Roman" pitchFamily="18" charset="0"/>
            </a:endParaRPr>
          </a:p>
        </p:txBody>
      </p:sp>
      <p:sp>
        <p:nvSpPr>
          <p:cNvPr id="6" name="Прямоугольник 5"/>
          <p:cNvSpPr/>
          <p:nvPr/>
        </p:nvSpPr>
        <p:spPr>
          <a:xfrm>
            <a:off x="119090" y="461665"/>
            <a:ext cx="5684303" cy="646331"/>
          </a:xfrm>
          <a:prstGeom prst="rect">
            <a:avLst/>
          </a:prstGeom>
          <a:noFill/>
        </p:spPr>
        <p:txBody>
          <a:bodyPr wrap="square" lIns="91440" tIns="45720" rIns="91440" bIns="45720">
            <a:spAutoFit/>
          </a:bodyPr>
          <a:lstStyle/>
          <a:p>
            <a:pPr algn="ctr"/>
            <a:r>
              <a:rPr lang="ru-RU" dirty="0" smtClean="0">
                <a:ln w="12700">
                  <a:solidFill>
                    <a:schemeClr val="tx2">
                      <a:satMod val="155000"/>
                    </a:schemeClr>
                  </a:solidFill>
                  <a:prstDash val="solid"/>
                </a:ln>
                <a:latin typeface="Times New Roman" pitchFamily="18" charset="0"/>
                <a:cs typeface="Times New Roman" pitchFamily="18" charset="0"/>
              </a:rPr>
              <a:t>Удаленность от р.п.Ковернино до железнодорожных станций «Заволжье» и «Семенов» составляет по 60 км</a:t>
            </a:r>
            <a:endParaRPr lang="ru-RU" dirty="0">
              <a:ln w="12700">
                <a:solidFill>
                  <a:schemeClr val="tx2">
                    <a:satMod val="155000"/>
                  </a:schemeClr>
                </a:solidFill>
                <a:prstDash val="solid"/>
              </a:ln>
              <a:latin typeface="Times New Roman" pitchFamily="18" charset="0"/>
              <a:cs typeface="Times New Roman" pitchFamily="18" charset="0"/>
            </a:endParaRPr>
          </a:p>
        </p:txBody>
      </p:sp>
      <p:sp>
        <p:nvSpPr>
          <p:cNvPr id="7" name="Прямоугольник 6"/>
          <p:cNvSpPr/>
          <p:nvPr/>
        </p:nvSpPr>
        <p:spPr>
          <a:xfrm>
            <a:off x="7351776" y="2880755"/>
            <a:ext cx="4523232" cy="646331"/>
          </a:xfrm>
          <a:prstGeom prst="rect">
            <a:avLst/>
          </a:prstGeom>
          <a:noFill/>
        </p:spPr>
        <p:txBody>
          <a:bodyPr wrap="square" lIns="91440" tIns="45720" rIns="91440" bIns="45720">
            <a:spAutoFit/>
          </a:bodyPr>
          <a:lstStyle/>
          <a:p>
            <a:pPr algn="ctr"/>
            <a:r>
              <a:rPr lang="ru-RU" cap="none" spc="0" dirty="0" smtClean="0">
                <a:ln w="12700">
                  <a:solidFill>
                    <a:schemeClr val="tx2">
                      <a:satMod val="155000"/>
                    </a:schemeClr>
                  </a:solidFill>
                  <a:prstDash val="solid"/>
                </a:ln>
                <a:latin typeface="Times New Roman" pitchFamily="18" charset="0"/>
                <a:cs typeface="Times New Roman" pitchFamily="18" charset="0"/>
              </a:rPr>
              <a:t>Удаленность от р.п.Ковернино до автомагистрали М-7 составляет 110 км</a:t>
            </a:r>
            <a:endParaRPr lang="ru-RU" cap="none" spc="0" dirty="0">
              <a:ln w="12700">
                <a:solidFill>
                  <a:schemeClr val="tx2">
                    <a:satMod val="155000"/>
                  </a:schemeClr>
                </a:solidFill>
                <a:prstDash val="solid"/>
              </a:ln>
              <a:latin typeface="Times New Roman" pitchFamily="18" charset="0"/>
              <a:cs typeface="Times New Roman" pitchFamily="18" charset="0"/>
            </a:endParaRPr>
          </a:p>
        </p:txBody>
      </p:sp>
      <p:sp>
        <p:nvSpPr>
          <p:cNvPr id="8" name="TextBox 7"/>
          <p:cNvSpPr txBox="1"/>
          <p:nvPr/>
        </p:nvSpPr>
        <p:spPr>
          <a:xfrm>
            <a:off x="548640" y="3852672"/>
            <a:ext cx="5437632" cy="923330"/>
          </a:xfrm>
          <a:prstGeom prst="rect">
            <a:avLst/>
          </a:prstGeom>
          <a:noFill/>
        </p:spPr>
        <p:txBody>
          <a:bodyPr wrap="square" rtlCol="0">
            <a:spAutoFit/>
          </a:bodyPr>
          <a:lstStyle/>
          <a:p>
            <a:r>
              <a:rPr lang="ru-RU" dirty="0" smtClean="0"/>
              <a:t>Удаленность от р.п.Ковернино до г.о.Бор – 111 км</a:t>
            </a:r>
          </a:p>
          <a:p>
            <a:r>
              <a:rPr lang="ru-RU" dirty="0" smtClean="0"/>
              <a:t>от р.п.Ковернино до г.о.Сокольское – 48 км</a:t>
            </a:r>
          </a:p>
          <a:p>
            <a:r>
              <a:rPr lang="ru-RU" dirty="0" smtClean="0"/>
              <a:t>от р.п.Ковернино до г.Городец – 60 км</a:t>
            </a:r>
            <a:endParaRPr lang="ru-RU" dirty="0"/>
          </a:p>
        </p:txBody>
      </p:sp>
    </p:spTree>
    <p:extLst>
      <p:ext uri="{BB962C8B-B14F-4D97-AF65-F5344CB8AC3E}">
        <p14:creationId xmlns:p14="http://schemas.microsoft.com/office/powerpoint/2010/main" xmlns="" val="28085651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670560" y="426720"/>
            <a:ext cx="11131296" cy="923330"/>
          </a:xfrm>
          <a:prstGeom prst="rect">
            <a:avLst/>
          </a:prstGeom>
          <a:noFill/>
        </p:spPr>
        <p:txBody>
          <a:bodyPr wrap="square" rtlCol="0">
            <a:spAutoFit/>
          </a:bodyPr>
          <a:lstStyle/>
          <a:p>
            <a:pPr algn="ctr"/>
            <a:r>
              <a:rPr lang="ru-RU" sz="5400" b="1" i="1" dirty="0" smtClean="0"/>
              <a:t>Историческая справка</a:t>
            </a:r>
            <a:endParaRPr lang="ru-RU" sz="5400" b="1" i="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idx="4294967295"/>
          </p:nvPr>
        </p:nvSpPr>
        <p:spPr>
          <a:xfrm>
            <a:off x="0" y="0"/>
            <a:ext cx="3595688" cy="3609975"/>
          </a:xfrm>
        </p:spPr>
        <p:txBody>
          <a:bodyPr anchor="t">
            <a:normAutofit/>
          </a:bodyPr>
          <a:lstStyle/>
          <a:p>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t>
            </a:r>
            <a:endParaRPr lang="ru-RU" sz="1400"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312196" y="314640"/>
            <a:ext cx="7465035" cy="6249401"/>
          </a:xfrm>
          <a:prstGeom prst="rect">
            <a:avLst/>
          </a:prstGeom>
          <a:solidFill>
            <a:schemeClr val="bg1"/>
          </a:solidFill>
          <a:ln>
            <a:solidFill>
              <a:schemeClr val="bg1">
                <a:lumMod val="85000"/>
              </a:schemeClr>
            </a:solidFill>
          </a:ln>
        </p:spPr>
        <p:txBody>
          <a:bodyPr wrap="square" rtlCol="0">
            <a:noAutofit/>
          </a:bodyPr>
          <a:lstStyle/>
          <a:p>
            <a:pPr algn="just" defTabSz="914400">
              <a:spcBef>
                <a:spcPts val="1200"/>
              </a:spcBef>
              <a:spcAft>
                <a:spcPts val="200"/>
              </a:spcAft>
              <a:buClr>
                <a:schemeClr val="accent1"/>
              </a:buClr>
              <a:buSzPct val="100000"/>
            </a:pPr>
            <a:r>
              <a:rPr lang="ru-RU" sz="1600" dirty="0" smtClean="0">
                <a:latin typeface="Times New Roman" pitchFamily="18" charset="0"/>
                <a:cs typeface="Times New Roman" pitchFamily="18" charset="0"/>
              </a:rPr>
              <a:t>История Ковернинского округа формировалась на берегах реки Узола. Заселение и освоение берегов </a:t>
            </a:r>
            <a:r>
              <a:rPr lang="ru-RU" sz="1600" dirty="0" err="1" smtClean="0">
                <a:latin typeface="Times New Roman" pitchFamily="18" charset="0"/>
                <a:cs typeface="Times New Roman" pitchFamily="18" charset="0"/>
              </a:rPr>
              <a:t>Узолы</a:t>
            </a:r>
            <a:r>
              <a:rPr lang="ru-RU" sz="1600" dirty="0" smtClean="0">
                <a:latin typeface="Times New Roman" pitchFamily="18" charset="0"/>
                <a:cs typeface="Times New Roman" pitchFamily="18" charset="0"/>
              </a:rPr>
              <a:t> шло за счет беглого населения из других земель. Преобладающий тип поселений – это малые деревни. Основные занятия древних поселенцев были: рубка и сплав леса, охота, бортничество.  Наряду с этим, население за счет расчистки, выжига части леса под пашню занималось и земледелием. Земли быстро истощались, и земледельцам вновь приходилось расчищать новые участки леса. Это не способствовало увеличению площади пахотных земель, получили развитие кустарные сельские промыслы. Разработанные и уже заселенные земли жаловались царями в поместье или в вотчину дворянам за их вклад в укрепление государственности России. В </a:t>
            </a:r>
            <a:r>
              <a:rPr lang="en-US" sz="1600" dirty="0" smtClean="0">
                <a:latin typeface="Times New Roman" pitchFamily="18" charset="0"/>
                <a:cs typeface="Times New Roman" pitchFamily="18" charset="0"/>
              </a:rPr>
              <a:t>XIV</a:t>
            </a:r>
            <a:r>
              <a:rPr lang="ru-RU" sz="1600" dirty="0" smtClean="0">
                <a:latin typeface="Times New Roman" pitchFamily="18" charset="0"/>
                <a:cs typeface="Times New Roman" pitchFamily="18" charset="0"/>
              </a:rPr>
              <a:t> веке после многократных нашествий </a:t>
            </a:r>
            <a:r>
              <a:rPr lang="ru-RU" sz="1600" dirty="0" err="1" smtClean="0">
                <a:latin typeface="Times New Roman" pitchFamily="18" charset="0"/>
                <a:cs typeface="Times New Roman" pitchFamily="18" charset="0"/>
              </a:rPr>
              <a:t>татаро</a:t>
            </a:r>
            <a:r>
              <a:rPr lang="ru-RU" sz="1600" dirty="0" smtClean="0">
                <a:latin typeface="Times New Roman" pitchFamily="18" charset="0"/>
                <a:cs typeface="Times New Roman" pitchFamily="18" charset="0"/>
              </a:rPr>
              <a:t> -  монгол  и ногайцев край запустел. Вновь поселения в районе Ковернино возникли в начале  </a:t>
            </a:r>
            <a:r>
              <a:rPr lang="en-US" sz="1600" dirty="0" smtClean="0">
                <a:latin typeface="Times New Roman" pitchFamily="18" charset="0"/>
                <a:cs typeface="Times New Roman" pitchFamily="18" charset="0"/>
              </a:rPr>
              <a:t>XVI</a:t>
            </a:r>
            <a:r>
              <a:rPr lang="ru-RU" sz="1600" dirty="0" smtClean="0">
                <a:latin typeface="Times New Roman" pitchFamily="18" charset="0"/>
                <a:cs typeface="Times New Roman" pitchFamily="18" charset="0"/>
              </a:rPr>
              <a:t> века.</a:t>
            </a:r>
            <a:endParaRPr lang="en-US" sz="16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В 1712 году по указу царя Петра Великого </a:t>
            </a:r>
            <a:r>
              <a:rPr lang="ru-RU" sz="1600" dirty="0" err="1" smtClean="0">
                <a:latin typeface="Times New Roman" pitchFamily="18" charset="0"/>
                <a:cs typeface="Times New Roman" pitchFamily="18" charset="0"/>
              </a:rPr>
              <a:t>новопоселенье</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Рыбновские</a:t>
            </a:r>
            <a:r>
              <a:rPr lang="ru-RU" sz="1600" dirty="0" smtClean="0">
                <a:latin typeface="Times New Roman" pitchFamily="18" charset="0"/>
                <a:cs typeface="Times New Roman" pitchFamily="18" charset="0"/>
              </a:rPr>
              <a:t> починки (ныне одна из улиц п.Ковернино) вместе с рядом волостей </a:t>
            </a:r>
            <a:r>
              <a:rPr lang="ru-RU" sz="1600" dirty="0" err="1" smtClean="0">
                <a:latin typeface="Times New Roman" pitchFamily="18" charset="0"/>
                <a:cs typeface="Times New Roman" pitchFamily="18" charset="0"/>
              </a:rPr>
              <a:t>Юрьевецкого</a:t>
            </a:r>
            <a:r>
              <a:rPr lang="ru-RU" sz="1600" dirty="0" smtClean="0">
                <a:latin typeface="Times New Roman" pitchFamily="18" charset="0"/>
                <a:cs typeface="Times New Roman" pitchFamily="18" charset="0"/>
              </a:rPr>
              <a:t> уезда были даны в вотчину тайному советнику, князю Якову Федоровичу Долгорукову. По его указанию при деревне Ковернино был поставлен боярский двор для надзора и сбора податей с </a:t>
            </a:r>
            <a:r>
              <a:rPr lang="ru-RU" sz="1600" dirty="0" err="1" smtClean="0">
                <a:latin typeface="Times New Roman" pitchFamily="18" charset="0"/>
                <a:cs typeface="Times New Roman" pitchFamily="18" charset="0"/>
              </a:rPr>
              <a:t>рыбновских</a:t>
            </a:r>
            <a:r>
              <a:rPr lang="ru-RU" sz="1600" dirty="0" smtClean="0">
                <a:latin typeface="Times New Roman" pitchFamily="18" charset="0"/>
                <a:cs typeface="Times New Roman" pitchFamily="18" charset="0"/>
              </a:rPr>
              <a:t> жителей. В то же время рубится церковь святого пророка Ильи, строятся мельницы.</a:t>
            </a:r>
          </a:p>
          <a:p>
            <a:pPr algn="just"/>
            <a:r>
              <a:rPr lang="ru-RU" sz="1600" dirty="0" smtClean="0">
                <a:latin typeface="Times New Roman" pitchFamily="18" charset="0"/>
                <a:cs typeface="Times New Roman" pitchFamily="18" charset="0"/>
              </a:rPr>
              <a:t>В 1720 году князь Долгоруков умирает, и волость причисляется к дворцовому ведомству. В 70 – е годы </a:t>
            </a:r>
            <a:r>
              <a:rPr lang="en-US" sz="1600" dirty="0" smtClean="0">
                <a:latin typeface="Times New Roman" pitchFamily="18" charset="0"/>
                <a:cs typeface="Times New Roman" pitchFamily="18" charset="0"/>
              </a:rPr>
              <a:t>XVIII</a:t>
            </a:r>
            <a:r>
              <a:rPr lang="ru-RU" sz="1600" dirty="0" smtClean="0">
                <a:latin typeface="Times New Roman" pitchFamily="18" charset="0"/>
                <a:cs typeface="Times New Roman" pitchFamily="18" charset="0"/>
              </a:rPr>
              <a:t> века </a:t>
            </a:r>
            <a:r>
              <a:rPr lang="ru-RU" sz="1600" dirty="0" err="1" smtClean="0">
                <a:latin typeface="Times New Roman" pitchFamily="18" charset="0"/>
                <a:cs typeface="Times New Roman" pitchFamily="18" charset="0"/>
              </a:rPr>
              <a:t>Рыбновская</a:t>
            </a:r>
            <a:r>
              <a:rPr lang="ru-RU" sz="1600" dirty="0" smtClean="0">
                <a:latin typeface="Times New Roman" pitchFamily="18" charset="0"/>
                <a:cs typeface="Times New Roman" pitchFamily="18" charset="0"/>
              </a:rPr>
              <a:t> волость из </a:t>
            </a:r>
            <a:r>
              <a:rPr lang="ru-RU" sz="1600" dirty="0" err="1" smtClean="0">
                <a:latin typeface="Times New Roman" pitchFamily="18" charset="0"/>
                <a:cs typeface="Times New Roman" pitchFamily="18" charset="0"/>
              </a:rPr>
              <a:t>Юрьевецкого</a:t>
            </a:r>
            <a:r>
              <a:rPr lang="ru-RU" sz="1600" dirty="0" smtClean="0">
                <a:latin typeface="Times New Roman" pitchFamily="18" charset="0"/>
                <a:cs typeface="Times New Roman" pitchFamily="18" charset="0"/>
              </a:rPr>
              <a:t> уезда Нижегородской губернии была передана в </a:t>
            </a:r>
            <a:r>
              <a:rPr lang="ru-RU" sz="1600" dirty="0" err="1" smtClean="0">
                <a:latin typeface="Times New Roman" pitchFamily="18" charset="0"/>
                <a:cs typeface="Times New Roman" pitchFamily="18" charset="0"/>
              </a:rPr>
              <a:t>Макарьевский</a:t>
            </a:r>
            <a:r>
              <a:rPr lang="ru-RU" sz="1600" dirty="0" smtClean="0">
                <a:latin typeface="Times New Roman" pitchFamily="18" charset="0"/>
                <a:cs typeface="Times New Roman" pitchFamily="18" charset="0"/>
              </a:rPr>
              <a:t> уезд Костромского наместничества.</a:t>
            </a:r>
          </a:p>
          <a:p>
            <a:pPr algn="just"/>
            <a:r>
              <a:rPr lang="ru-RU" sz="1600" dirty="0" smtClean="0">
                <a:latin typeface="Times New Roman" pitchFamily="18" charset="0"/>
                <a:cs typeface="Times New Roman" pitchFamily="18" charset="0"/>
              </a:rPr>
              <a:t>                                                                                                                                                                                                         </a:t>
            </a:r>
          </a:p>
          <a:p>
            <a:r>
              <a:rPr lang="ru-RU" sz="1600" dirty="0" smtClean="0">
                <a:latin typeface="Times New Roman" pitchFamily="18" charset="0"/>
                <a:cs typeface="Times New Roman" pitchFamily="18" charset="0"/>
              </a:rPr>
              <a:t>	</a:t>
            </a:r>
          </a:p>
          <a:p>
            <a:pPr marL="171450" indent="-171450" defTabSz="914400">
              <a:spcBef>
                <a:spcPts val="1200"/>
              </a:spcBef>
              <a:spcAft>
                <a:spcPts val="200"/>
              </a:spcAft>
              <a:buClr>
                <a:schemeClr val="accent1"/>
              </a:buClr>
              <a:buSzPct val="100000"/>
            </a:pPr>
            <a:endParaRPr lang="ru-RU" sz="900" dirty="0">
              <a:latin typeface="Times New Roman" panose="02020603050405020304" pitchFamily="18" charset="0"/>
              <a:cs typeface="Times New Roman" panose="02020603050405020304" pitchFamily="18" charset="0"/>
            </a:endParaRPr>
          </a:p>
          <a:p>
            <a:pPr defTabSz="914400">
              <a:spcBef>
                <a:spcPts val="1200"/>
              </a:spcBef>
              <a:spcAft>
                <a:spcPts val="200"/>
              </a:spcAft>
              <a:buClr>
                <a:schemeClr val="accent1"/>
              </a:buClr>
              <a:buSzPct val="100000"/>
            </a:pPr>
            <a:endParaRPr lang="ru-RU" sz="900" dirty="0">
              <a:latin typeface="Times New Roman" panose="02020603050405020304" pitchFamily="18" charset="0"/>
              <a:cs typeface="Times New Roman" panose="02020603050405020304" pitchFamily="18" charset="0"/>
            </a:endParaRPr>
          </a:p>
          <a:p>
            <a:pPr defTabSz="914400">
              <a:spcBef>
                <a:spcPts val="1200"/>
              </a:spcBef>
              <a:spcAft>
                <a:spcPts val="200"/>
              </a:spcAft>
              <a:buClr>
                <a:schemeClr val="accent1"/>
              </a:buClr>
              <a:buSzPct val="100000"/>
            </a:pPr>
            <a:endParaRPr lang="ru-RU" sz="900" dirty="0">
              <a:latin typeface="Times New Roman" panose="02020603050405020304" pitchFamily="18" charset="0"/>
              <a:cs typeface="Times New Roman" panose="02020603050405020304" pitchFamily="18" charset="0"/>
            </a:endParaRPr>
          </a:p>
          <a:p>
            <a:pPr defTabSz="914400">
              <a:spcBef>
                <a:spcPts val="1200"/>
              </a:spcBef>
              <a:spcAft>
                <a:spcPts val="200"/>
              </a:spcAft>
              <a:buClr>
                <a:schemeClr val="accent1"/>
              </a:buClr>
              <a:buSzPct val="100000"/>
            </a:pPr>
            <a:endParaRPr lang="en-US" sz="900" dirty="0" smtClean="0">
              <a:latin typeface="Times New Roman" panose="02020603050405020304" pitchFamily="18" charset="0"/>
              <a:cs typeface="Times New Roman" panose="02020603050405020304" pitchFamily="18" charset="0"/>
            </a:endParaRPr>
          </a:p>
          <a:p>
            <a:pPr defTabSz="914400">
              <a:spcBef>
                <a:spcPts val="1200"/>
              </a:spcBef>
              <a:spcAft>
                <a:spcPts val="200"/>
              </a:spcAft>
              <a:buClr>
                <a:schemeClr val="accent1"/>
              </a:buClr>
              <a:buSzPct val="100000"/>
            </a:pPr>
            <a:endParaRPr lang="en-US" sz="900" dirty="0">
              <a:latin typeface="Times New Roman" panose="02020603050405020304" pitchFamily="18" charset="0"/>
              <a:cs typeface="Times New Roman" panose="02020603050405020304" pitchFamily="18" charset="0"/>
            </a:endParaRPr>
          </a:p>
        </p:txBody>
      </p:sp>
      <p:pic>
        <p:nvPicPr>
          <p:cNvPr id="24585" name="Picture 9" descr="http://www.old-churches.ru/images/ma_049_00.jpg"/>
          <p:cNvPicPr>
            <a:picLocks noChangeAspect="1" noChangeArrowheads="1"/>
          </p:cNvPicPr>
          <p:nvPr/>
        </p:nvPicPr>
        <p:blipFill>
          <a:blip r:embed="rId2"/>
          <a:srcRect/>
          <a:stretch>
            <a:fillRect/>
          </a:stretch>
        </p:blipFill>
        <p:spPr bwMode="auto">
          <a:xfrm>
            <a:off x="7893953" y="497305"/>
            <a:ext cx="4062719" cy="2616391"/>
          </a:xfrm>
          <a:prstGeom prst="rect">
            <a:avLst/>
          </a:prstGeom>
          <a:ln>
            <a:noFill/>
          </a:ln>
          <a:effectLst>
            <a:outerShdw blurRad="292100" dist="139700" dir="2700000" algn="tl" rotWithShape="0">
              <a:srgbClr val="333333">
                <a:alpha val="65000"/>
              </a:srgbClr>
            </a:outerShdw>
          </a:effectLst>
        </p:spPr>
      </p:pic>
      <p:pic>
        <p:nvPicPr>
          <p:cNvPr id="7" name="Picture 4" descr="а"/>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961613" y="3513014"/>
            <a:ext cx="3927392" cy="28118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215543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54841" y="762582"/>
            <a:ext cx="7967987" cy="3600986"/>
          </a:xfrm>
          <a:prstGeom prst="rect">
            <a:avLst/>
          </a:prstGeom>
          <a:solidFill>
            <a:schemeClr val="bg1"/>
          </a:solidFill>
        </p:spPr>
        <p:txBody>
          <a:bodyPr wrap="square" rtlCol="0">
            <a:spAutoFit/>
          </a:bodyPr>
          <a:lstStyle/>
          <a:p>
            <a:pPr algn="just"/>
            <a:r>
              <a:rPr lang="ru-RU" sz="1600" dirty="0" smtClean="0">
                <a:latin typeface="Times New Roman" pitchFamily="18" charset="0"/>
                <a:cs typeface="Times New Roman" pitchFamily="18" charset="0"/>
              </a:rPr>
              <a:t>С 1918 по 1922 год Ковернино числилось уездным городом, входившим в состав Костромской губернии. </a:t>
            </a:r>
          </a:p>
          <a:p>
            <a:pPr algn="just"/>
            <a:r>
              <a:rPr lang="ru-RU" sz="1600" dirty="0" smtClean="0">
                <a:latin typeface="Times New Roman" pitchFamily="18" charset="0"/>
                <a:cs typeface="Times New Roman" pitchFamily="18" charset="0"/>
              </a:rPr>
              <a:t>В конце 1922 года </a:t>
            </a:r>
            <a:r>
              <a:rPr lang="ru-RU" sz="1600" dirty="0" err="1" smtClean="0">
                <a:latin typeface="Times New Roman" pitchFamily="18" charset="0"/>
                <a:cs typeface="Times New Roman" pitchFamily="18" charset="0"/>
              </a:rPr>
              <a:t>Ковернинский</a:t>
            </a:r>
            <a:r>
              <a:rPr lang="ru-RU" sz="1600" dirty="0" smtClean="0">
                <a:latin typeface="Times New Roman" pitchFamily="18" charset="0"/>
                <a:cs typeface="Times New Roman" pitchFamily="18" charset="0"/>
              </a:rPr>
              <a:t> уезд был упразднен, Ковернино перестало называться городом. С октября 1922 по 1929 год </a:t>
            </a:r>
            <a:r>
              <a:rPr lang="ru-RU" sz="1600" dirty="0" err="1" smtClean="0">
                <a:latin typeface="Times New Roman" pitchFamily="18" charset="0"/>
                <a:cs typeface="Times New Roman" pitchFamily="18" charset="0"/>
              </a:rPr>
              <a:t>Ковернинская</a:t>
            </a:r>
            <a:r>
              <a:rPr lang="ru-RU" sz="1600" dirty="0" smtClean="0">
                <a:latin typeface="Times New Roman" pitchFamily="18" charset="0"/>
                <a:cs typeface="Times New Roman" pitchFamily="18" charset="0"/>
              </a:rPr>
              <a:t> волость  была в составе Семеновского уезда.  </a:t>
            </a:r>
          </a:p>
          <a:p>
            <a:pPr algn="just"/>
            <a:r>
              <a:rPr lang="ru-RU" sz="1600" b="1" dirty="0" smtClean="0">
                <a:latin typeface="Times New Roman" pitchFamily="18" charset="0"/>
                <a:cs typeface="Times New Roman" pitchFamily="18" charset="0"/>
              </a:rPr>
              <a:t>Дата образования района – 10 июня 1929 года. </a:t>
            </a:r>
            <a:r>
              <a:rPr lang="ru-RU" sz="1600" dirty="0" smtClean="0">
                <a:latin typeface="Times New Roman" pitchFamily="18" charset="0"/>
                <a:cs typeface="Times New Roman" pitchFamily="18" charset="0"/>
              </a:rPr>
              <a:t>В его составе образовались 18 сельсоветов, в район вошли 300 больших и малых селений.  Вплоть до 1965 года район несколько раз укрупнялся и разукрупнялся. В 1965 году район восстановлен в существующих ныне границах. </a:t>
            </a:r>
          </a:p>
          <a:p>
            <a:pPr algn="just"/>
            <a:r>
              <a:rPr lang="ru-RU" sz="1600" dirty="0" smtClean="0">
                <a:latin typeface="Times New Roman" pitchFamily="18" charset="0"/>
                <a:cs typeface="Times New Roman" pitchFamily="18" charset="0"/>
              </a:rPr>
              <a:t>Отдаленность от железнодорожных путей и недостаточно развитая сеть автомобильных дорог создавали определенные трудности в его развитии. Основной отраслью экономики района было и остается сельское хозяйство. </a:t>
            </a:r>
          </a:p>
          <a:p>
            <a:pPr algn="just"/>
            <a:endParaRPr lang="ru-RU" sz="1200" dirty="0" smtClean="0"/>
          </a:p>
          <a:p>
            <a:endParaRPr lang="ru-RU" sz="1200" dirty="0" smtClean="0"/>
          </a:p>
          <a:p>
            <a:pPr algn="just"/>
            <a:endParaRPr lang="ru-RU" sz="1200" dirty="0" smtClean="0">
              <a:latin typeface="Times New Roman" pitchFamily="18" charset="0"/>
              <a:cs typeface="Times New Roman" pitchFamily="18" charset="0"/>
            </a:endParaRPr>
          </a:p>
        </p:txBody>
      </p:sp>
      <p:pic>
        <p:nvPicPr>
          <p:cNvPr id="6" name="Picture 7" descr="http://www.old-churches.ru/images/ma_082_00.jpg"/>
          <p:cNvPicPr>
            <a:picLocks noChangeAspect="1" noChangeArrowheads="1"/>
          </p:cNvPicPr>
          <p:nvPr/>
        </p:nvPicPr>
        <p:blipFill>
          <a:blip r:embed="rId2"/>
          <a:srcRect/>
          <a:stretch>
            <a:fillRect/>
          </a:stretch>
        </p:blipFill>
        <p:spPr bwMode="auto">
          <a:xfrm>
            <a:off x="8398297" y="201949"/>
            <a:ext cx="3594947" cy="2329526"/>
          </a:xfrm>
          <a:prstGeom prst="rect">
            <a:avLst/>
          </a:prstGeom>
          <a:ln>
            <a:noFill/>
          </a:ln>
          <a:effectLst>
            <a:outerShdw blurRad="292100" dist="139700" dir="2700000" algn="tl" rotWithShape="0">
              <a:srgbClr val="333333">
                <a:alpha val="65000"/>
              </a:srgbClr>
            </a:outerShdw>
          </a:effectLst>
        </p:spPr>
      </p:pic>
      <p:pic>
        <p:nvPicPr>
          <p:cNvPr id="4" name="Picture 4" descr="74ba99ce4fffcd7c85f02cfba3164d3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96359" y="2895064"/>
            <a:ext cx="3633268" cy="246254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7504" y="288332"/>
            <a:ext cx="8617114" cy="6001643"/>
          </a:xfrm>
          <a:prstGeom prst="rect">
            <a:avLst/>
          </a:prstGeom>
        </p:spPr>
        <p:txBody>
          <a:bodyPr wrap="square">
            <a:spAutoFit/>
          </a:bodyPr>
          <a:lstStyle/>
          <a:p>
            <a:r>
              <a:rPr lang="ru-RU" sz="1600" dirty="0" smtClean="0">
                <a:latin typeface="Times New Roman" pitchFamily="18" charset="0"/>
                <a:cs typeface="Times New Roman" pitchFamily="18" charset="0"/>
              </a:rPr>
              <a:t>В настоящее время:</a:t>
            </a:r>
          </a:p>
          <a:p>
            <a:r>
              <a:rPr lang="ru-RU" sz="1600" dirty="0" smtClean="0">
                <a:latin typeface="Times New Roman" pitchFamily="18" charset="0"/>
                <a:cs typeface="Times New Roman" pitchFamily="18" charset="0"/>
              </a:rPr>
              <a:t>В 2006 году введена в эксплуатацию средняя школа в р.п.Ковернино на 450 учащихся. </a:t>
            </a:r>
          </a:p>
          <a:p>
            <a:r>
              <a:rPr lang="ru-RU" sz="1600" dirty="0" smtClean="0">
                <a:latin typeface="Times New Roman" pitchFamily="18" charset="0"/>
                <a:cs typeface="Times New Roman" pitchFamily="18" charset="0"/>
              </a:rPr>
              <a:t>В 2007 году введен 18-ти квартирный специализированный жилой дом для ветеранов и инвалидов в </a:t>
            </a:r>
            <a:r>
              <a:rPr lang="ru-RU" sz="1600" dirty="0" err="1" smtClean="0">
                <a:latin typeface="Times New Roman" pitchFamily="18" charset="0"/>
                <a:cs typeface="Times New Roman" pitchFamily="18" charset="0"/>
              </a:rPr>
              <a:t>д.Семино</a:t>
            </a:r>
            <a:r>
              <a:rPr lang="ru-RU" sz="1600" dirty="0" smtClean="0">
                <a:latin typeface="Times New Roman" pitchFamily="18" charset="0"/>
                <a:cs typeface="Times New Roman" pitchFamily="18" charset="0"/>
              </a:rPr>
              <a:t>.</a:t>
            </a:r>
          </a:p>
          <a:p>
            <a:r>
              <a:rPr lang="ru-RU" sz="1600" dirty="0" smtClean="0">
                <a:latin typeface="Times New Roman" pitchFamily="18" charset="0"/>
                <a:cs typeface="Times New Roman" pitchFamily="18" charset="0"/>
              </a:rPr>
              <a:t>В целях поддержки малого бизнеса с 11 февраля 2011 года действует организация инфраструктуры поддержки и развития субъектов малого предпринимательства – АНО «Центр поддержки предпринимательства» Ковернинского муниципального района</a:t>
            </a:r>
            <a:r>
              <a:rPr lang="ru-RU" sz="1600" i="1" dirty="0" smtClean="0">
                <a:latin typeface="Times New Roman" pitchFamily="18" charset="0"/>
                <a:cs typeface="Times New Roman" pitchFamily="18" charset="0"/>
              </a:rPr>
              <a:t>.</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В 2013 году открылся МУ "КОВЕРНИНСКИЙ МФЦ". В настоящее время работают 5 окон.</a:t>
            </a:r>
          </a:p>
          <a:p>
            <a:r>
              <a:rPr lang="ru-RU" sz="1600" dirty="0" smtClean="0">
                <a:latin typeface="Times New Roman" pitchFamily="18" charset="0"/>
                <a:cs typeface="Times New Roman" pitchFamily="18" charset="0"/>
              </a:rPr>
              <a:t>В 2015 году разработаны генеральные планы поселений Ковернинского муниципального района. Введена в эксплуатацию 70-м телевизионная башня «</a:t>
            </a:r>
            <a:r>
              <a:rPr lang="ru-RU" sz="1600" dirty="0" err="1" smtClean="0">
                <a:latin typeface="Times New Roman" pitchFamily="18" charset="0"/>
                <a:cs typeface="Times New Roman" pitchFamily="18" charset="0"/>
              </a:rPr>
              <a:t>Михайлово</a:t>
            </a:r>
            <a:r>
              <a:rPr lang="ru-RU" sz="1600" dirty="0" smtClean="0">
                <a:latin typeface="Times New Roman" pitchFamily="18" charset="0"/>
                <a:cs typeface="Times New Roman" pitchFamily="18" charset="0"/>
              </a:rPr>
              <a:t>» в </a:t>
            </a:r>
            <a:r>
              <a:rPr lang="ru-RU" sz="1600" dirty="0" err="1" smtClean="0">
                <a:latin typeface="Times New Roman" pitchFamily="18" charset="0"/>
                <a:cs typeface="Times New Roman" pitchFamily="18" charset="0"/>
              </a:rPr>
              <a:t>д.Михайлово</a:t>
            </a:r>
            <a:r>
              <a:rPr lang="ru-RU" sz="1600" dirty="0" smtClean="0">
                <a:latin typeface="Times New Roman" pitchFamily="18" charset="0"/>
                <a:cs typeface="Times New Roman" pitchFamily="18" charset="0"/>
              </a:rPr>
              <a:t>.</a:t>
            </a:r>
          </a:p>
          <a:p>
            <a:r>
              <a:rPr lang="ru-RU" sz="1600" dirty="0" smtClean="0">
                <a:latin typeface="Times New Roman" pitchFamily="18" charset="0"/>
                <a:cs typeface="Times New Roman" pitchFamily="18" charset="0"/>
              </a:rPr>
              <a:t>В 2016 году на базе района начал работу спортивный палаточный лагерь «Партизан». Этому лагерю присвоен статус </a:t>
            </a:r>
            <a:r>
              <a:rPr lang="ru-RU" sz="1600" dirty="0" err="1" smtClean="0">
                <a:latin typeface="Times New Roman" pitchFamily="18" charset="0"/>
                <a:cs typeface="Times New Roman" pitchFamily="18" charset="0"/>
              </a:rPr>
              <a:t>пилотной</a:t>
            </a:r>
            <a:r>
              <a:rPr lang="ru-RU" sz="1600" dirty="0" smtClean="0">
                <a:latin typeface="Times New Roman" pitchFamily="18" charset="0"/>
                <a:cs typeface="Times New Roman" pitchFamily="18" charset="0"/>
              </a:rPr>
              <a:t> (экспериментальной) площадки на уровне России. В 2019 году он перешел в статус Территория полевых сборов НОСПОО «Дружина».</a:t>
            </a:r>
          </a:p>
          <a:p>
            <a:r>
              <a:rPr lang="ru-RU" sz="1600" dirty="0" smtClean="0">
                <a:latin typeface="Times New Roman" pitchFamily="18" charset="0"/>
                <a:cs typeface="Times New Roman" pitchFamily="18" charset="0"/>
              </a:rPr>
              <a:t>В 2017 году, создан и функционирует муниципальный центр тестирования ГТО на базе Спорткомплекса «</a:t>
            </a:r>
            <a:r>
              <a:rPr lang="ru-RU" sz="1600" dirty="0" err="1" smtClean="0">
                <a:latin typeface="Times New Roman" pitchFamily="18" charset="0"/>
                <a:cs typeface="Times New Roman" pitchFamily="18" charset="0"/>
              </a:rPr>
              <a:t>Узола</a:t>
            </a:r>
            <a:r>
              <a:rPr lang="ru-RU" sz="1600" dirty="0" smtClean="0">
                <a:latin typeface="Times New Roman" pitchFamily="18" charset="0"/>
                <a:cs typeface="Times New Roman" pitchFamily="18" charset="0"/>
              </a:rPr>
              <a:t>». </a:t>
            </a:r>
          </a:p>
          <a:p>
            <a:r>
              <a:rPr lang="ru-RU" sz="1600" b="1" dirty="0" smtClean="0">
                <a:latin typeface="Times New Roman" pitchFamily="18" charset="0"/>
                <a:cs typeface="Times New Roman" pitchFamily="18" charset="0"/>
              </a:rPr>
              <a:t>В мае 2020 года, в соответствии с Законом Нижегородской области «О преобразовании муниципальных образований Ковернинского муниципального района Нижегородской области» от 29.04.2020 г. №36-З, </a:t>
            </a:r>
            <a:r>
              <a:rPr lang="ru-RU" sz="1600" b="1" dirty="0" err="1" smtClean="0">
                <a:latin typeface="Times New Roman" pitchFamily="18" charset="0"/>
                <a:cs typeface="Times New Roman" pitchFamily="18" charset="0"/>
              </a:rPr>
              <a:t>Ковернинский</a:t>
            </a:r>
            <a:r>
              <a:rPr lang="ru-RU" sz="1600" b="1" dirty="0" smtClean="0">
                <a:latin typeface="Times New Roman" pitchFamily="18" charset="0"/>
                <a:cs typeface="Times New Roman" pitchFamily="18" charset="0"/>
              </a:rPr>
              <a:t> муниципальный район преобразован в </a:t>
            </a:r>
            <a:r>
              <a:rPr lang="ru-RU" sz="1600" b="1" dirty="0" err="1" smtClean="0">
                <a:latin typeface="Times New Roman" pitchFamily="18" charset="0"/>
                <a:cs typeface="Times New Roman" pitchFamily="18" charset="0"/>
              </a:rPr>
              <a:t>Ковернинский</a:t>
            </a:r>
            <a:r>
              <a:rPr lang="ru-RU" sz="1600" b="1" dirty="0" smtClean="0">
                <a:latin typeface="Times New Roman" pitchFamily="18" charset="0"/>
                <a:cs typeface="Times New Roman" pitchFamily="18" charset="0"/>
              </a:rPr>
              <a:t> муниципальный округ.</a:t>
            </a:r>
          </a:p>
          <a:p>
            <a:r>
              <a:rPr lang="ru-RU" sz="1600" dirty="0" smtClean="0">
                <a:latin typeface="Times New Roman" pitchFamily="18" charset="0"/>
                <a:cs typeface="Times New Roman" pitchFamily="18" charset="0"/>
              </a:rPr>
              <a:t>В июле 2021 года открыта </a:t>
            </a:r>
            <a:r>
              <a:rPr lang="ru-RU" sz="1600" dirty="0" err="1" smtClean="0">
                <a:latin typeface="Times New Roman" pitchFamily="18" charset="0"/>
                <a:cs typeface="Times New Roman" pitchFamily="18" charset="0"/>
              </a:rPr>
              <a:t>Лесопожарная</a:t>
            </a:r>
            <a:r>
              <a:rPr lang="ru-RU" sz="1600" dirty="0" smtClean="0">
                <a:latin typeface="Times New Roman" pitchFamily="18" charset="0"/>
                <a:cs typeface="Times New Roman" pitchFamily="18" charset="0"/>
              </a:rPr>
              <a:t> станция.</a:t>
            </a:r>
          </a:p>
          <a:p>
            <a:r>
              <a:rPr lang="ru-RU" sz="1600" dirty="0" smtClean="0">
                <a:latin typeface="Times New Roman" pitchFamily="18" charset="0"/>
                <a:cs typeface="Times New Roman" pitchFamily="18" charset="0"/>
              </a:rPr>
              <a:t>Частным инвестором ООО «</a:t>
            </a:r>
            <a:r>
              <a:rPr lang="ru-RU" sz="1600" dirty="0" err="1" smtClean="0">
                <a:latin typeface="Times New Roman" pitchFamily="18" charset="0"/>
                <a:cs typeface="Times New Roman" pitchFamily="18" charset="0"/>
              </a:rPr>
              <a:t>Узола</a:t>
            </a:r>
            <a:r>
              <a:rPr lang="ru-RU" sz="1600" dirty="0" smtClean="0">
                <a:latin typeface="Times New Roman" pitchFamily="18" charset="0"/>
                <a:cs typeface="Times New Roman" pitchFamily="18" charset="0"/>
              </a:rPr>
              <a:t>» ведется строительство торгово-развлекательного центра «</a:t>
            </a:r>
            <a:r>
              <a:rPr lang="ru-RU" sz="1600" dirty="0" err="1" smtClean="0">
                <a:latin typeface="Times New Roman" pitchFamily="18" charset="0"/>
                <a:cs typeface="Times New Roman" pitchFamily="18" charset="0"/>
              </a:rPr>
              <a:t>Рось</a:t>
            </a:r>
            <a:r>
              <a:rPr lang="ru-RU" sz="1600" dirty="0" smtClean="0">
                <a:latin typeface="Times New Roman" pitchFamily="18" charset="0"/>
                <a:cs typeface="Times New Roman" pitchFamily="18" charset="0"/>
              </a:rPr>
              <a:t>» (с современной спортивной базой). В рамках реализации национального проекта  «Демография», регионального проекта  «Спорт – норма жизни» идет  строительство крытого ледового катка с  искусственным льдом для организации спортивной подготовки. </a:t>
            </a:r>
            <a:endParaRPr lang="ru-RU" sz="1600" dirty="0">
              <a:latin typeface="Times New Roman" pitchFamily="18" charset="0"/>
              <a:cs typeface="Times New Roman" pitchFamily="18" charset="0"/>
            </a:endParaRPr>
          </a:p>
        </p:txBody>
      </p:sp>
      <p:sp>
        <p:nvSpPr>
          <p:cNvPr id="6" name="TextBox 5"/>
          <p:cNvSpPr txBox="1"/>
          <p:nvPr/>
        </p:nvSpPr>
        <p:spPr>
          <a:xfrm>
            <a:off x="9432701" y="4022653"/>
            <a:ext cx="2292824" cy="276999"/>
          </a:xfrm>
          <a:prstGeom prst="rect">
            <a:avLst/>
          </a:prstGeom>
          <a:noFill/>
        </p:spPr>
        <p:txBody>
          <a:bodyPr wrap="square" rtlCol="0">
            <a:spAutoFit/>
          </a:bodyPr>
          <a:lstStyle/>
          <a:p>
            <a:r>
              <a:rPr lang="ru-RU" sz="1200" dirty="0" smtClean="0">
                <a:latin typeface="Times New Roman" pitchFamily="18" charset="0"/>
                <a:cs typeface="Times New Roman" pitchFamily="18" charset="0"/>
              </a:rPr>
              <a:t>Палаточный лагерь «Партизан»</a:t>
            </a:r>
            <a:endParaRPr lang="ru-RU" sz="1200" dirty="0">
              <a:latin typeface="Times New Roman" pitchFamily="18" charset="0"/>
              <a:cs typeface="Times New Roman" pitchFamily="18" charset="0"/>
            </a:endParaRPr>
          </a:p>
        </p:txBody>
      </p:sp>
      <p:sp>
        <p:nvSpPr>
          <p:cNvPr id="8" name="TextBox 7"/>
          <p:cNvSpPr txBox="1"/>
          <p:nvPr/>
        </p:nvSpPr>
        <p:spPr>
          <a:xfrm>
            <a:off x="10317358" y="6084425"/>
            <a:ext cx="968535" cy="276999"/>
          </a:xfrm>
          <a:prstGeom prst="rect">
            <a:avLst/>
          </a:prstGeom>
          <a:noFill/>
        </p:spPr>
        <p:txBody>
          <a:bodyPr wrap="none" rtlCol="0">
            <a:spAutoFit/>
          </a:bodyPr>
          <a:lstStyle/>
          <a:p>
            <a:r>
              <a:rPr lang="ru-RU" sz="1200" dirty="0" smtClean="0">
                <a:latin typeface="Times New Roman" pitchFamily="18" charset="0"/>
                <a:cs typeface="Times New Roman" pitchFamily="18" charset="0"/>
              </a:rPr>
              <a:t>ТРЦ «</a:t>
            </a:r>
            <a:r>
              <a:rPr lang="ru-RU" sz="1200" dirty="0" err="1" smtClean="0">
                <a:latin typeface="Times New Roman" pitchFamily="18" charset="0"/>
                <a:cs typeface="Times New Roman" pitchFamily="18" charset="0"/>
              </a:rPr>
              <a:t>Рось</a:t>
            </a:r>
            <a:r>
              <a:rPr lang="ru-RU" sz="1200" dirty="0" smtClean="0">
                <a:latin typeface="Times New Roman" pitchFamily="18" charset="0"/>
                <a:cs typeface="Times New Roman" pitchFamily="18" charset="0"/>
              </a:rPr>
              <a:t>»</a:t>
            </a:r>
            <a:endParaRPr lang="ru-RU" sz="1200" dirty="0">
              <a:latin typeface="Times New Roman" pitchFamily="18" charset="0"/>
              <a:cs typeface="Times New Roman" pitchFamily="18" charset="0"/>
            </a:endParaRPr>
          </a:p>
        </p:txBody>
      </p:sp>
      <p:sp>
        <p:nvSpPr>
          <p:cNvPr id="10" name="TextBox 9"/>
          <p:cNvSpPr txBox="1"/>
          <p:nvPr/>
        </p:nvSpPr>
        <p:spPr>
          <a:xfrm>
            <a:off x="9207989" y="1892255"/>
            <a:ext cx="2688609"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Центр тестирования ГТО</a:t>
            </a:r>
            <a:endParaRPr lang="ru-RU" sz="1200" dirty="0">
              <a:latin typeface="Times New Roman" pitchFamily="18" charset="0"/>
              <a:cs typeface="Times New Roman" pitchFamily="18" charset="0"/>
            </a:endParaRPr>
          </a:p>
        </p:txBody>
      </p:sp>
      <p:pic>
        <p:nvPicPr>
          <p:cNvPr id="25602" name="Picture 2"/>
          <p:cNvPicPr>
            <a:picLocks noChangeAspect="1" noChangeArrowheads="1"/>
          </p:cNvPicPr>
          <p:nvPr/>
        </p:nvPicPr>
        <p:blipFill>
          <a:blip r:embed="rId2"/>
          <a:srcRect/>
          <a:stretch>
            <a:fillRect/>
          </a:stretch>
        </p:blipFill>
        <p:spPr bwMode="auto">
          <a:xfrm>
            <a:off x="9298379" y="2272810"/>
            <a:ext cx="2549968" cy="1689354"/>
          </a:xfrm>
          <a:prstGeom prst="rect">
            <a:avLst/>
          </a:prstGeom>
          <a:ln>
            <a:noFill/>
          </a:ln>
          <a:effectLst>
            <a:outerShdw blurRad="292100" dist="139700" dir="2700000" algn="tl" rotWithShape="0">
              <a:srgbClr val="333333">
                <a:alpha val="65000"/>
              </a:srgbClr>
            </a:outerShdw>
          </a:effectLst>
        </p:spPr>
      </p:pic>
      <p:pic>
        <p:nvPicPr>
          <p:cNvPr id="11" name="Рисунок 10" descr="C:\Users\Sidorova\AppData\Local\Microsoft\Windows\Temporary Internet Files\Content.Word\Рось2.jpg"/>
          <p:cNvPicPr/>
          <p:nvPr/>
        </p:nvPicPr>
        <p:blipFill>
          <a:blip r:embed="rId3"/>
          <a:srcRect/>
          <a:stretch>
            <a:fillRect/>
          </a:stretch>
        </p:blipFill>
        <p:spPr bwMode="auto">
          <a:xfrm>
            <a:off x="9500260" y="4337479"/>
            <a:ext cx="2383644" cy="1671435"/>
          </a:xfrm>
          <a:prstGeom prst="rect">
            <a:avLst/>
          </a:prstGeom>
          <a:ln>
            <a:noFill/>
          </a:ln>
          <a:effectLst>
            <a:outerShdw blurRad="292100" dist="139700" dir="2700000" algn="tl" rotWithShape="0">
              <a:srgbClr val="333333">
                <a:alpha val="65000"/>
              </a:srgbClr>
            </a:outerShdw>
          </a:effectLst>
        </p:spPr>
      </p:pic>
      <p:pic>
        <p:nvPicPr>
          <p:cNvPr id="66561" name="Picture 1"/>
          <p:cNvPicPr>
            <a:picLocks noChangeAspect="1" noChangeArrowheads="1"/>
          </p:cNvPicPr>
          <p:nvPr/>
        </p:nvPicPr>
        <p:blipFill>
          <a:blip r:embed="rId4"/>
          <a:srcRect/>
          <a:stretch>
            <a:fillRect/>
          </a:stretch>
        </p:blipFill>
        <p:spPr bwMode="auto">
          <a:xfrm>
            <a:off x="9322129" y="191963"/>
            <a:ext cx="2398815" cy="166551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 xmlns:wpc="http://schemas.microsoft.com/office/word/2010/wordprocessingCanvas" xmlns:cx="http://schemas.microsoft.com/office/drawing/2014/chartex"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ps="http://schemas.microsoft.com/office/word/2010/wordprocessingShape" xmlns:a14="http://schemas.microsoft.com/office/drawing/2010/main" xmlns:pic="http://schemas.openxmlformats.org/drawingml/2006/picture" xmlns:lc="http://schemas.openxmlformats.org/drawingml/2006/lockedCanvas" val="0"/>
              </a:ext>
            </a:extLst>
          </a:blip>
          <a:stretch>
            <a:fillRect/>
          </a:stretch>
        </p:blipFill>
        <p:spPr>
          <a:xfrm>
            <a:off x="462065" y="397177"/>
            <a:ext cx="6033328" cy="6019389"/>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6874475" y="841458"/>
            <a:ext cx="4573338" cy="4308872"/>
          </a:xfrm>
          <a:prstGeom prst="rect">
            <a:avLst/>
          </a:prstGeom>
          <a:noFill/>
        </p:spPr>
        <p:txBody>
          <a:bodyPr wrap="square" rtlCol="0">
            <a:spAutoFit/>
          </a:bodyPr>
          <a:lstStyle/>
          <a:p>
            <a:r>
              <a:rPr lang="ru-RU" b="1" dirty="0" smtClean="0"/>
              <a:t> </a:t>
            </a:r>
            <a:endParaRPr lang="ru-RU" sz="1200" dirty="0" smtClean="0">
              <a:latin typeface="Times New Roman" pitchFamily="18" charset="0"/>
              <a:cs typeface="Times New Roman" pitchFamily="18" charset="0"/>
            </a:endParaRPr>
          </a:p>
          <a:p>
            <a:r>
              <a:rPr lang="ru-RU" sz="1600" b="1" i="1" dirty="0" smtClean="0">
                <a:latin typeface="Times New Roman" pitchFamily="18" charset="0"/>
                <a:cs typeface="Times New Roman" pitchFamily="18" charset="0"/>
              </a:rPr>
              <a:t>1</a:t>
            </a:r>
            <a:r>
              <a:rPr lang="ru-RU" sz="1600" i="1" dirty="0" smtClean="0">
                <a:latin typeface="Times New Roman" pitchFamily="18" charset="0"/>
                <a:cs typeface="Times New Roman" pitchFamily="18" charset="0"/>
              </a:rPr>
              <a:t> – </a:t>
            </a:r>
            <a:r>
              <a:rPr lang="ru-RU" sz="1600" b="1" i="1" dirty="0" smtClean="0">
                <a:latin typeface="Times New Roman" pitchFamily="18" charset="0"/>
                <a:cs typeface="Times New Roman" pitchFamily="18" charset="0"/>
              </a:rPr>
              <a:t>Музейно-выставочный центр «Отчина»</a:t>
            </a:r>
            <a:r>
              <a:rPr lang="ru-RU" sz="1600" i="1" dirty="0" smtClean="0">
                <a:latin typeface="Times New Roman" pitchFamily="18" charset="0"/>
                <a:cs typeface="Times New Roman" pitchFamily="18" charset="0"/>
              </a:rPr>
              <a:t/>
            </a:r>
            <a:br>
              <a:rPr lang="ru-RU" sz="1600" i="1" dirty="0" smtClean="0">
                <a:latin typeface="Times New Roman" pitchFamily="18" charset="0"/>
                <a:cs typeface="Times New Roman" pitchFamily="18" charset="0"/>
              </a:rPr>
            </a:br>
            <a:r>
              <a:rPr lang="ru-RU" sz="1600" i="1" dirty="0" smtClean="0">
                <a:latin typeface="Times New Roman" pitchFamily="18" charset="0"/>
                <a:cs typeface="Times New Roman" pitchFamily="18" charset="0"/>
              </a:rPr>
              <a:t>(р.п. Ковернино, ул. Коммунистов, д.44)</a:t>
            </a:r>
          </a:p>
          <a:p>
            <a:r>
              <a:rPr lang="ru-RU" sz="1600" i="1" dirty="0" smtClean="0">
                <a:latin typeface="Times New Roman" pitchFamily="18" charset="0"/>
                <a:cs typeface="Times New Roman" pitchFamily="18" charset="0"/>
              </a:rPr>
              <a:t> </a:t>
            </a:r>
          </a:p>
          <a:p>
            <a:r>
              <a:rPr lang="ru-RU" sz="1600" b="1" i="1" dirty="0" smtClean="0">
                <a:latin typeface="Times New Roman" pitchFamily="18" charset="0"/>
                <a:cs typeface="Times New Roman" pitchFamily="18" charset="0"/>
              </a:rPr>
              <a:t>2</a:t>
            </a:r>
            <a:r>
              <a:rPr lang="ru-RU" sz="1600" i="1" dirty="0" smtClean="0">
                <a:latin typeface="Times New Roman" pitchFamily="18" charset="0"/>
                <a:cs typeface="Times New Roman" pitchFamily="18" charset="0"/>
              </a:rPr>
              <a:t> –</a:t>
            </a:r>
            <a:r>
              <a:rPr lang="ru-RU" sz="1600" b="1" i="1" dirty="0" smtClean="0">
                <a:latin typeface="Times New Roman" pitchFamily="18" charset="0"/>
                <a:cs typeface="Times New Roman" pitchFamily="18" charset="0"/>
              </a:rPr>
              <a:t>Дом, в котором находился уездный Совет рабочих и крестьянских депутатов</a:t>
            </a:r>
            <a:r>
              <a:rPr lang="ru-RU" sz="1600" i="1" dirty="0" smtClean="0">
                <a:latin typeface="Times New Roman" pitchFamily="18" charset="0"/>
                <a:cs typeface="Times New Roman" pitchFamily="18" charset="0"/>
              </a:rPr>
              <a:t> (р.п. Ковернино, ул. Советская, д. 18)</a:t>
            </a:r>
          </a:p>
          <a:p>
            <a:r>
              <a:rPr lang="ru-RU" sz="1600" b="1" i="1" dirty="0" smtClean="0">
                <a:latin typeface="Times New Roman" pitchFamily="18" charset="0"/>
                <a:cs typeface="Times New Roman" pitchFamily="18" charset="0"/>
              </a:rPr>
              <a:t>3</a:t>
            </a:r>
            <a:r>
              <a:rPr lang="ru-RU" sz="1600" i="1" dirty="0" smtClean="0">
                <a:latin typeface="Times New Roman" pitchFamily="18" charset="0"/>
                <a:cs typeface="Times New Roman" pitchFamily="18" charset="0"/>
              </a:rPr>
              <a:t> – </a:t>
            </a:r>
            <a:r>
              <a:rPr lang="ru-RU" sz="1600" b="1" i="1" dirty="0" smtClean="0">
                <a:latin typeface="Times New Roman" pitchFamily="18" charset="0"/>
                <a:cs typeface="Times New Roman" pitchFamily="18" charset="0"/>
              </a:rPr>
              <a:t>Храм </a:t>
            </a:r>
            <a:r>
              <a:rPr lang="ru-RU" sz="1600" b="1" i="1" dirty="0" err="1" smtClean="0">
                <a:latin typeface="Times New Roman" pitchFamily="18" charset="0"/>
                <a:cs typeface="Times New Roman" pitchFamily="18" charset="0"/>
              </a:rPr>
              <a:t>Живоначальной</a:t>
            </a:r>
            <a:r>
              <a:rPr lang="ru-RU" sz="1600" b="1" i="1" dirty="0" smtClean="0">
                <a:latin typeface="Times New Roman" pitchFamily="18" charset="0"/>
                <a:cs typeface="Times New Roman" pitchFamily="18" charset="0"/>
              </a:rPr>
              <a:t> Троицы</a:t>
            </a:r>
            <a:r>
              <a:rPr lang="ru-RU" sz="1600" i="1" dirty="0" smtClean="0">
                <a:latin typeface="Times New Roman" pitchFamily="18" charset="0"/>
                <a:cs typeface="Times New Roman" pitchFamily="18" charset="0"/>
              </a:rPr>
              <a:t> (д. </a:t>
            </a:r>
            <a:r>
              <a:rPr lang="ru-RU" sz="1600" i="1" dirty="0" err="1" smtClean="0">
                <a:latin typeface="Times New Roman" pitchFamily="18" charset="0"/>
                <a:cs typeface="Times New Roman" pitchFamily="18" charset="0"/>
              </a:rPr>
              <a:t>Сухоноска</a:t>
            </a:r>
            <a:r>
              <a:rPr lang="ru-RU" sz="1600" i="1" dirty="0" smtClean="0">
                <a:latin typeface="Times New Roman" pitchFamily="18" charset="0"/>
                <a:cs typeface="Times New Roman" pitchFamily="18" charset="0"/>
              </a:rPr>
              <a:t>)</a:t>
            </a:r>
          </a:p>
          <a:p>
            <a:r>
              <a:rPr lang="ru-RU" sz="1600" b="1" i="1" dirty="0" smtClean="0">
                <a:latin typeface="Times New Roman" pitchFamily="18" charset="0"/>
                <a:cs typeface="Times New Roman" pitchFamily="18" charset="0"/>
              </a:rPr>
              <a:t>4</a:t>
            </a:r>
            <a:r>
              <a:rPr lang="ru-RU" sz="1600" i="1" dirty="0" smtClean="0">
                <a:latin typeface="Times New Roman" pitchFamily="18" charset="0"/>
                <a:cs typeface="Times New Roman" pitchFamily="18" charset="0"/>
              </a:rPr>
              <a:t> – </a:t>
            </a:r>
            <a:r>
              <a:rPr lang="ru-RU" sz="1600" b="1" i="1" dirty="0" smtClean="0">
                <a:latin typeface="Times New Roman" pitchFamily="18" charset="0"/>
                <a:cs typeface="Times New Roman" pitchFamily="18" charset="0"/>
              </a:rPr>
              <a:t>ООО «</a:t>
            </a:r>
            <a:r>
              <a:rPr lang="ru-RU" sz="1600" b="1" i="1" dirty="0" err="1" smtClean="0">
                <a:latin typeface="Times New Roman" pitchFamily="18" charset="0"/>
                <a:cs typeface="Times New Roman" pitchFamily="18" charset="0"/>
              </a:rPr>
              <a:t>Племзавод</a:t>
            </a:r>
            <a:r>
              <a:rPr lang="ru-RU" sz="1600" b="1" i="1" dirty="0" smtClean="0">
                <a:latin typeface="Times New Roman" pitchFamily="18" charset="0"/>
                <a:cs typeface="Times New Roman" pitchFamily="18" charset="0"/>
              </a:rPr>
              <a:t> им. Ленина»</a:t>
            </a:r>
            <a:r>
              <a:rPr lang="ru-RU" sz="1600" i="1" dirty="0" smtClean="0">
                <a:latin typeface="Times New Roman" pitchFamily="18" charset="0"/>
                <a:cs typeface="Times New Roman" pitchFamily="18" charset="0"/>
              </a:rPr>
              <a:t/>
            </a:r>
            <a:br>
              <a:rPr lang="ru-RU" sz="1600" i="1" dirty="0" smtClean="0">
                <a:latin typeface="Times New Roman" pitchFamily="18" charset="0"/>
                <a:cs typeface="Times New Roman" pitchFamily="18" charset="0"/>
              </a:rPr>
            </a:br>
            <a:r>
              <a:rPr lang="ru-RU" sz="1600" i="1" dirty="0" smtClean="0">
                <a:latin typeface="Times New Roman" pitchFamily="18" charset="0"/>
                <a:cs typeface="Times New Roman" pitchFamily="18" charset="0"/>
              </a:rPr>
              <a:t>(д. </a:t>
            </a:r>
            <a:r>
              <a:rPr lang="ru-RU" sz="1600" i="1" dirty="0" err="1" smtClean="0">
                <a:latin typeface="Times New Roman" pitchFamily="18" charset="0"/>
                <a:cs typeface="Times New Roman" pitchFamily="18" charset="0"/>
              </a:rPr>
              <a:t>Сухоноска</a:t>
            </a:r>
            <a:r>
              <a:rPr lang="ru-RU" sz="1600" i="1" dirty="0" smtClean="0">
                <a:latin typeface="Times New Roman" pitchFamily="18" charset="0"/>
                <a:cs typeface="Times New Roman" pitchFamily="18" charset="0"/>
              </a:rPr>
              <a:t>, ул. Производственная, д. 11/2)</a:t>
            </a:r>
          </a:p>
          <a:p>
            <a:r>
              <a:rPr lang="ru-RU" sz="1600" b="1" i="1" dirty="0" smtClean="0">
                <a:latin typeface="Times New Roman" pitchFamily="18" charset="0"/>
                <a:cs typeface="Times New Roman" pitchFamily="18" charset="0"/>
              </a:rPr>
              <a:t>5</a:t>
            </a:r>
            <a:r>
              <a:rPr lang="ru-RU" sz="1600" i="1" dirty="0" smtClean="0">
                <a:latin typeface="Times New Roman" pitchFamily="18" charset="0"/>
                <a:cs typeface="Times New Roman" pitchFamily="18" charset="0"/>
              </a:rPr>
              <a:t> – </a:t>
            </a:r>
            <a:r>
              <a:rPr lang="ru-RU" sz="1600" b="1" i="1" dirty="0" smtClean="0">
                <a:latin typeface="Times New Roman" pitchFamily="18" charset="0"/>
                <a:cs typeface="Times New Roman" pitchFamily="18" charset="0"/>
              </a:rPr>
              <a:t>ООО «Промысел»</a:t>
            </a:r>
            <a:r>
              <a:rPr lang="ru-RU" sz="1600" i="1" dirty="0" smtClean="0">
                <a:latin typeface="Times New Roman" pitchFamily="18" charset="0"/>
                <a:cs typeface="Times New Roman" pitchFamily="18" charset="0"/>
              </a:rPr>
              <a:t> (д. </a:t>
            </a:r>
            <a:r>
              <a:rPr lang="ru-RU" sz="1600" i="1" dirty="0" err="1" smtClean="0">
                <a:latin typeface="Times New Roman" pitchFamily="18" charset="0"/>
                <a:cs typeface="Times New Roman" pitchFamily="18" charset="0"/>
              </a:rPr>
              <a:t>Семино</a:t>
            </a:r>
            <a:r>
              <a:rPr lang="ru-RU" sz="1600" i="1" dirty="0" smtClean="0">
                <a:latin typeface="Times New Roman" pitchFamily="18" charset="0"/>
                <a:cs typeface="Times New Roman" pitchFamily="18" charset="0"/>
              </a:rPr>
              <a:t>, ул. Луговая, д. 1а)</a:t>
            </a:r>
          </a:p>
          <a:p>
            <a:r>
              <a:rPr lang="ru-RU" sz="1600" b="1" i="1" dirty="0" smtClean="0">
                <a:latin typeface="Times New Roman" pitchFamily="18" charset="0"/>
                <a:cs typeface="Times New Roman" pitchFamily="18" charset="0"/>
              </a:rPr>
              <a:t>6</a:t>
            </a:r>
            <a:r>
              <a:rPr lang="ru-RU" sz="1600" i="1" dirty="0" smtClean="0">
                <a:latin typeface="Times New Roman" pitchFamily="18" charset="0"/>
                <a:cs typeface="Times New Roman" pitchFamily="18" charset="0"/>
              </a:rPr>
              <a:t> – </a:t>
            </a:r>
            <a:r>
              <a:rPr lang="ru-RU" sz="1600" b="1" i="1" dirty="0" smtClean="0">
                <a:latin typeface="Times New Roman" pitchFamily="18" charset="0"/>
                <a:cs typeface="Times New Roman" pitchFamily="18" charset="0"/>
              </a:rPr>
              <a:t>Свято – Троицкий </a:t>
            </a:r>
            <a:r>
              <a:rPr lang="ru-RU" sz="1600" b="1" i="1" dirty="0" err="1" smtClean="0">
                <a:latin typeface="Times New Roman" pitchFamily="18" charset="0"/>
                <a:cs typeface="Times New Roman" pitchFamily="18" charset="0"/>
              </a:rPr>
              <a:t>Белбажский</a:t>
            </a:r>
            <a:r>
              <a:rPr lang="ru-RU" sz="1600" b="1" i="1" dirty="0" smtClean="0">
                <a:latin typeface="Times New Roman" pitchFamily="18" charset="0"/>
                <a:cs typeface="Times New Roman" pitchFamily="18" charset="0"/>
              </a:rPr>
              <a:t> женский монастырь</a:t>
            </a:r>
            <a:r>
              <a:rPr lang="ru-RU" sz="1600" i="1" dirty="0" smtClean="0">
                <a:latin typeface="Times New Roman" pitchFamily="18" charset="0"/>
                <a:cs typeface="Times New Roman" pitchFamily="18" charset="0"/>
              </a:rPr>
              <a:t> (с. </a:t>
            </a:r>
            <a:r>
              <a:rPr lang="ru-RU" sz="1600" i="1" dirty="0" err="1" smtClean="0">
                <a:latin typeface="Times New Roman" pitchFamily="18" charset="0"/>
                <a:cs typeface="Times New Roman" pitchFamily="18" charset="0"/>
              </a:rPr>
              <a:t>Белбаж</a:t>
            </a:r>
            <a:r>
              <a:rPr lang="ru-RU" sz="1600" i="1" dirty="0" smtClean="0">
                <a:latin typeface="Times New Roman" pitchFamily="18" charset="0"/>
                <a:cs typeface="Times New Roman" pitchFamily="18" charset="0"/>
              </a:rPr>
              <a:t>)</a:t>
            </a:r>
          </a:p>
          <a:p>
            <a:r>
              <a:rPr lang="ru-RU" sz="1600" b="1" i="1" dirty="0" smtClean="0">
                <a:latin typeface="Times New Roman" pitchFamily="18" charset="0"/>
                <a:cs typeface="Times New Roman" pitchFamily="18" charset="0"/>
              </a:rPr>
              <a:t>7 </a:t>
            </a:r>
            <a:r>
              <a:rPr lang="ru-RU" sz="1600" i="1" dirty="0" smtClean="0">
                <a:latin typeface="Times New Roman" pitchFamily="18" charset="0"/>
                <a:cs typeface="Times New Roman" pitchFamily="18" charset="0"/>
              </a:rPr>
              <a:t>– </a:t>
            </a:r>
            <a:r>
              <a:rPr lang="ru-RU" sz="1600" b="1" i="1" dirty="0" smtClean="0">
                <a:latin typeface="Times New Roman" pitchFamily="18" charset="0"/>
                <a:cs typeface="Times New Roman" pitchFamily="18" charset="0"/>
              </a:rPr>
              <a:t>Покровская церковь</a:t>
            </a:r>
            <a:r>
              <a:rPr lang="ru-RU" sz="1600" i="1" dirty="0" smtClean="0">
                <a:latin typeface="Times New Roman" pitchFamily="18" charset="0"/>
                <a:cs typeface="Times New Roman" pitchFamily="18" charset="0"/>
              </a:rPr>
              <a:t> (</a:t>
            </a:r>
            <a:r>
              <a:rPr lang="ru-RU" sz="1600" i="1" dirty="0" err="1" smtClean="0">
                <a:latin typeface="Times New Roman" pitchFamily="18" charset="0"/>
                <a:cs typeface="Times New Roman" pitchFamily="18" charset="0"/>
              </a:rPr>
              <a:t>с.Белбаж</a:t>
            </a:r>
            <a:r>
              <a:rPr lang="ru-RU" sz="1600" i="1" dirty="0" smtClean="0">
                <a:latin typeface="Times New Roman" pitchFamily="18" charset="0"/>
                <a:cs typeface="Times New Roman" pitchFamily="18" charset="0"/>
              </a:rPr>
              <a:t>)</a:t>
            </a:r>
          </a:p>
          <a:p>
            <a:r>
              <a:rPr lang="ru-RU" sz="1600" b="1" i="1" dirty="0" smtClean="0">
                <a:latin typeface="Times New Roman" pitchFamily="18" charset="0"/>
                <a:cs typeface="Times New Roman" pitchFamily="18" charset="0"/>
              </a:rPr>
              <a:t>8</a:t>
            </a:r>
            <a:r>
              <a:rPr lang="ru-RU" sz="1600" i="1" dirty="0" smtClean="0">
                <a:latin typeface="Times New Roman" pitchFamily="18" charset="0"/>
                <a:cs typeface="Times New Roman" pitchFamily="18" charset="0"/>
              </a:rPr>
              <a:t> - </a:t>
            </a:r>
            <a:r>
              <a:rPr lang="ru-RU" sz="1600" b="1" i="1" dirty="0" err="1" smtClean="0">
                <a:latin typeface="Times New Roman" pitchFamily="18" charset="0"/>
                <a:cs typeface="Times New Roman" pitchFamily="18" charset="0"/>
              </a:rPr>
              <a:t>Высоковский</a:t>
            </a:r>
            <a:r>
              <a:rPr lang="ru-RU" sz="1600" b="1" i="1" dirty="0" smtClean="0">
                <a:latin typeface="Times New Roman" pitchFamily="18" charset="0"/>
                <a:cs typeface="Times New Roman" pitchFamily="18" charset="0"/>
              </a:rPr>
              <a:t> Успенский мужской монастырь</a:t>
            </a:r>
            <a:r>
              <a:rPr lang="ru-RU" sz="1600" i="1" dirty="0" smtClean="0">
                <a:latin typeface="Times New Roman" pitchFamily="18" charset="0"/>
                <a:cs typeface="Times New Roman" pitchFamily="18" charset="0"/>
              </a:rPr>
              <a:t> (д. Высоково)</a:t>
            </a:r>
            <a:endParaRPr lang="ru-RU" sz="1600" i="1" dirty="0">
              <a:latin typeface="Times New Roman" pitchFamily="18" charset="0"/>
              <a:cs typeface="Times New Roman" pitchFamily="18" charset="0"/>
            </a:endParaRPr>
          </a:p>
        </p:txBody>
      </p:sp>
      <p:sp>
        <p:nvSpPr>
          <p:cNvPr id="4" name="TextBox 3"/>
          <p:cNvSpPr txBox="1"/>
          <p:nvPr/>
        </p:nvSpPr>
        <p:spPr>
          <a:xfrm>
            <a:off x="4831605" y="232910"/>
            <a:ext cx="6999891" cy="400110"/>
          </a:xfrm>
          <a:prstGeom prst="rect">
            <a:avLst/>
          </a:prstGeom>
          <a:noFill/>
        </p:spPr>
        <p:txBody>
          <a:bodyPr wrap="square" rtlCol="0">
            <a:spAutoFit/>
          </a:bodyPr>
          <a:lstStyle/>
          <a:p>
            <a:pPr algn="ctr"/>
            <a:r>
              <a:rPr lang="ru-RU" sz="2000" b="1" i="1" dirty="0" smtClean="0"/>
              <a:t>Основные достопримечательности</a:t>
            </a:r>
            <a:endParaRPr lang="ru-RU" sz="2000" b="1" i="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3992" y="232011"/>
            <a:ext cx="6513095" cy="3099686"/>
          </a:xfrm>
          <a:prstGeom prst="rect">
            <a:avLst/>
          </a:prstGeom>
          <a:solidFill>
            <a:schemeClr val="bg1"/>
          </a:solidFill>
          <a:ln>
            <a:solidFill>
              <a:schemeClr val="bg1">
                <a:lumMod val="85000"/>
              </a:schemeClr>
            </a:solidFill>
          </a:ln>
        </p:spPr>
        <p:txBody>
          <a:bodyPr wrap="square" rtlCol="0">
            <a:noAutofit/>
          </a:bodyPr>
          <a:lstStyle/>
          <a:p>
            <a:pPr defTabSz="914400">
              <a:spcBef>
                <a:spcPts val="1200"/>
              </a:spcBef>
              <a:spcAft>
                <a:spcPts val="200"/>
              </a:spcAft>
              <a:buClr>
                <a:schemeClr val="accent1"/>
              </a:buClr>
              <a:buSzPct val="100000"/>
            </a:pPr>
            <a:r>
              <a:rPr lang="ru-RU" sz="1600" b="1" dirty="0" smtClean="0">
                <a:latin typeface="Times New Roman" pitchFamily="18" charset="0"/>
                <a:cs typeface="Times New Roman" pitchFamily="18" charset="0"/>
              </a:rPr>
              <a:t>В </a:t>
            </a:r>
            <a:r>
              <a:rPr lang="ru-RU" sz="1600" b="1" dirty="0" err="1" smtClean="0">
                <a:latin typeface="Times New Roman" pitchFamily="18" charset="0"/>
                <a:cs typeface="Times New Roman" pitchFamily="18" charset="0"/>
              </a:rPr>
              <a:t>Ковернинском</a:t>
            </a:r>
            <a:r>
              <a:rPr lang="ru-RU" sz="1600" b="1" dirty="0" smtClean="0">
                <a:latin typeface="Times New Roman" pitchFamily="18" charset="0"/>
                <a:cs typeface="Times New Roman" pitchFamily="18" charset="0"/>
              </a:rPr>
              <a:t> округе сохранились и исторические, архитектурные памятники:</a:t>
            </a:r>
            <a:r>
              <a:rPr lang="en-US" sz="1600" b="1" dirty="0" smtClean="0">
                <a:latin typeface="Times New Roman" pitchFamily="18" charset="0"/>
                <a:cs typeface="Times New Roman" pitchFamily="18" charset="0"/>
              </a:rPr>
              <a:t> </a:t>
            </a:r>
            <a:endParaRPr lang="ru-RU" sz="1600" dirty="0" smtClean="0">
              <a:latin typeface="Times New Roman" pitchFamily="18" charset="0"/>
              <a:cs typeface="Times New Roman" pitchFamily="18" charset="0"/>
            </a:endParaRPr>
          </a:p>
          <a:p>
            <a:pPr lvl="0"/>
            <a:r>
              <a:rPr lang="ru-RU" sz="1600" b="1" dirty="0" err="1" smtClean="0">
                <a:latin typeface="Times New Roman" pitchFamily="18" charset="0"/>
                <a:cs typeface="Times New Roman" pitchFamily="18" charset="0"/>
              </a:rPr>
              <a:t>Высоковский</a:t>
            </a:r>
            <a:r>
              <a:rPr lang="ru-RU" sz="1600" b="1" dirty="0" smtClean="0">
                <a:latin typeface="Times New Roman" pitchFamily="18" charset="0"/>
                <a:cs typeface="Times New Roman" pitchFamily="18" charset="0"/>
              </a:rPr>
              <a:t> Успенский мужской монастырь Нижегородской Епархии Русской Православной Церкви (Московский Патриархат)</a:t>
            </a:r>
            <a:r>
              <a:rPr lang="ru-RU" sz="1600" dirty="0" smtClean="0">
                <a:latin typeface="Times New Roman" pitchFamily="18" charset="0"/>
                <a:cs typeface="Times New Roman" pitchFamily="18" charset="0"/>
              </a:rPr>
              <a:t>(д.Выселок Успенский). </a:t>
            </a:r>
          </a:p>
          <a:p>
            <a:pPr lvl="0"/>
            <a:r>
              <a:rPr lang="ru-RU" sz="1600" b="1" dirty="0" err="1" smtClean="0">
                <a:latin typeface="Times New Roman" pitchFamily="18" charset="0"/>
                <a:cs typeface="Times New Roman" pitchFamily="18" charset="0"/>
              </a:rPr>
              <a:t>Белбажский</a:t>
            </a:r>
            <a:r>
              <a:rPr lang="ru-RU" sz="1600" b="1" dirty="0" smtClean="0">
                <a:latin typeface="Times New Roman" pitchFamily="18" charset="0"/>
                <a:cs typeface="Times New Roman" pitchFamily="18" charset="0"/>
              </a:rPr>
              <a:t> (Троицкий </a:t>
            </a:r>
            <a:r>
              <a:rPr lang="ru-RU" sz="1600" b="1" dirty="0" err="1" smtClean="0">
                <a:latin typeface="Times New Roman" pitchFamily="18" charset="0"/>
                <a:cs typeface="Times New Roman" pitchFamily="18" charset="0"/>
              </a:rPr>
              <a:t>Кержебельмашский</a:t>
            </a:r>
            <a:r>
              <a:rPr lang="ru-RU" sz="1600" b="1" dirty="0" smtClean="0">
                <a:latin typeface="Times New Roman" pitchFamily="18" charset="0"/>
                <a:cs typeface="Times New Roman" pitchFamily="18" charset="0"/>
              </a:rPr>
              <a:t> монастырь)</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с.Белбаж</a:t>
            </a:r>
            <a:r>
              <a:rPr lang="ru-RU" sz="1600" dirty="0" smtClean="0">
                <a:latin typeface="Times New Roman" pitchFamily="18" charset="0"/>
                <a:cs typeface="Times New Roman" pitchFamily="18" charset="0"/>
              </a:rPr>
              <a:t>)</a:t>
            </a:r>
          </a:p>
          <a:p>
            <a:pPr lvl="0"/>
            <a:r>
              <a:rPr lang="ru-RU" sz="1600" b="1" dirty="0" smtClean="0">
                <a:latin typeface="Times New Roman" pitchFamily="18" charset="0"/>
                <a:cs typeface="Times New Roman" pitchFamily="18" charset="0"/>
              </a:rPr>
              <a:t>Приход церкви в честь Покрова Пресвятой Богородицы</a:t>
            </a:r>
            <a:r>
              <a:rPr lang="ru-RU" sz="1600" dirty="0" smtClean="0">
                <a:latin typeface="Times New Roman" pitchFamily="18" charset="0"/>
                <a:cs typeface="Times New Roman" pitchFamily="18" charset="0"/>
              </a:rPr>
              <a:t>(</a:t>
            </a:r>
            <a:r>
              <a:rPr lang="ru-RU" sz="1600" dirty="0" err="1" smtClean="0">
                <a:latin typeface="Times New Roman" pitchFamily="18" charset="0"/>
                <a:cs typeface="Times New Roman" pitchFamily="18" charset="0"/>
              </a:rPr>
              <a:t>с.Белбаж</a:t>
            </a:r>
            <a:r>
              <a:rPr lang="ru-RU" sz="1600" dirty="0" smtClean="0">
                <a:latin typeface="Times New Roman" pitchFamily="18" charset="0"/>
                <a:cs typeface="Times New Roman" pitchFamily="18" charset="0"/>
              </a:rPr>
              <a:t>).</a:t>
            </a:r>
          </a:p>
          <a:p>
            <a:pPr lvl="0"/>
            <a:r>
              <a:rPr lang="ru-RU" sz="1600" b="1" dirty="0" smtClean="0">
                <a:latin typeface="Times New Roman" pitchFamily="18" charset="0"/>
                <a:cs typeface="Times New Roman" pitchFamily="18" charset="0"/>
              </a:rPr>
              <a:t>Приход церкви в честь Пресвятой Животворящей Троицы</a:t>
            </a:r>
            <a:r>
              <a:rPr lang="ru-RU" sz="1600" dirty="0" smtClean="0">
                <a:latin typeface="Times New Roman" pitchFamily="18" charset="0"/>
                <a:cs typeface="Times New Roman" pitchFamily="18" charset="0"/>
              </a:rPr>
              <a:t>(</a:t>
            </a:r>
            <a:r>
              <a:rPr lang="ru-RU" sz="1600" dirty="0" err="1" smtClean="0">
                <a:latin typeface="Times New Roman" pitchFamily="18" charset="0"/>
                <a:cs typeface="Times New Roman" pitchFamily="18" charset="0"/>
              </a:rPr>
              <a:t>д.Скоробогатово</a:t>
            </a:r>
            <a:r>
              <a:rPr lang="ru-RU" sz="1600" dirty="0" smtClean="0">
                <a:latin typeface="Times New Roman" pitchFamily="18" charset="0"/>
                <a:cs typeface="Times New Roman" pitchFamily="18" charset="0"/>
              </a:rPr>
              <a:t>).</a:t>
            </a:r>
          </a:p>
          <a:p>
            <a:pPr lvl="0"/>
            <a:r>
              <a:rPr lang="ru-RU" sz="1600" b="1" dirty="0" smtClean="0">
                <a:latin typeface="Times New Roman" pitchFamily="18" charset="0"/>
                <a:cs typeface="Times New Roman" pitchFamily="18" charset="0"/>
              </a:rPr>
              <a:t>Приход церкви в честь Святой Животворящей Троицы</a:t>
            </a:r>
            <a:r>
              <a:rPr lang="ru-RU" sz="1600" dirty="0" smtClean="0">
                <a:latin typeface="Times New Roman" pitchFamily="18" charset="0"/>
                <a:cs typeface="Times New Roman" pitchFamily="18" charset="0"/>
              </a:rPr>
              <a:t> (с. Васильево)</a:t>
            </a:r>
          </a:p>
          <a:p>
            <a:pPr lvl="0"/>
            <a:r>
              <a:rPr lang="ru-RU" sz="1600" b="1" dirty="0" smtClean="0">
                <a:latin typeface="Times New Roman" pitchFamily="18" charset="0"/>
                <a:cs typeface="Times New Roman" pitchFamily="18" charset="0"/>
              </a:rPr>
              <a:t>Приход церкви в честь Успения Пресвятой Богородицы</a:t>
            </a:r>
            <a:r>
              <a:rPr lang="ru-RU" sz="1600" dirty="0" smtClean="0">
                <a:latin typeface="Times New Roman" pitchFamily="18" charset="0"/>
                <a:cs typeface="Times New Roman" pitchFamily="18" charset="0"/>
              </a:rPr>
              <a:t>(д.Понурово)</a:t>
            </a:r>
          </a:p>
          <a:p>
            <a:pPr lvl="0"/>
            <a:r>
              <a:rPr lang="ru-RU" sz="1600" b="1" dirty="0" smtClean="0">
                <a:latin typeface="Times New Roman" pitchFamily="18" charset="0"/>
                <a:cs typeface="Times New Roman" pitchFamily="18" charset="0"/>
              </a:rPr>
              <a:t>Приход церкви в честь Вознесения Господня</a:t>
            </a:r>
            <a:r>
              <a:rPr lang="ru-RU" sz="1600" dirty="0" smtClean="0">
                <a:latin typeface="Times New Roman" pitchFamily="18" charset="0"/>
                <a:cs typeface="Times New Roman" pitchFamily="18" charset="0"/>
              </a:rPr>
              <a:t> (р.п. Ковернино)</a:t>
            </a:r>
          </a:p>
          <a:p>
            <a:pPr lvl="0"/>
            <a:r>
              <a:rPr lang="ru-RU" sz="1600" b="1" dirty="0" smtClean="0">
                <a:latin typeface="Times New Roman" pitchFamily="18" charset="0"/>
                <a:cs typeface="Times New Roman" pitchFamily="18" charset="0"/>
              </a:rPr>
              <a:t>Приход церкви в честь Казанской Божьей Матери</a:t>
            </a:r>
            <a:r>
              <a:rPr lang="ru-RU" sz="1600" dirty="0" smtClean="0">
                <a:latin typeface="Times New Roman" pitchFamily="18" charset="0"/>
                <a:cs typeface="Times New Roman" pitchFamily="18" charset="0"/>
              </a:rPr>
              <a:t>(</a:t>
            </a:r>
            <a:r>
              <a:rPr lang="ru-RU" sz="1600" dirty="0" err="1" smtClean="0">
                <a:latin typeface="Times New Roman" pitchFamily="18" charset="0"/>
                <a:cs typeface="Times New Roman" pitchFamily="18" charset="0"/>
              </a:rPr>
              <a:t>с.Горево</a:t>
            </a:r>
            <a:r>
              <a:rPr lang="ru-RU" sz="1600" dirty="0" smtClean="0">
                <a:latin typeface="Times New Roman" pitchFamily="18" charset="0"/>
                <a:cs typeface="Times New Roman" pitchFamily="18" charset="0"/>
              </a:rPr>
              <a:t>)</a:t>
            </a:r>
          </a:p>
          <a:p>
            <a:pPr lvl="0"/>
            <a:r>
              <a:rPr lang="ru-RU" sz="1600" b="1" dirty="0" smtClean="0">
                <a:latin typeface="Times New Roman" pitchFamily="18" charset="0"/>
                <a:cs typeface="Times New Roman" pitchFamily="18" charset="0"/>
              </a:rPr>
              <a:t>Молитвенный дом в честь апостолов Петра и Павла </a:t>
            </a:r>
            <a:r>
              <a:rPr lang="ru-RU" sz="1600" dirty="0" smtClean="0">
                <a:latin typeface="Times New Roman" pitchFamily="18" charset="0"/>
                <a:cs typeface="Times New Roman" pitchFamily="18" charset="0"/>
              </a:rPr>
              <a:t>(с.Хохлома)</a:t>
            </a:r>
          </a:p>
          <a:p>
            <a:pPr marL="171450" indent="-171450" defTabSz="914400">
              <a:spcBef>
                <a:spcPts val="1200"/>
              </a:spcBef>
              <a:spcAft>
                <a:spcPts val="200"/>
              </a:spcAft>
              <a:buClr>
                <a:schemeClr val="accent1"/>
              </a:buClr>
              <a:buSzPct val="100000"/>
            </a:pPr>
            <a:endParaRPr lang="ru-RU" sz="900" dirty="0">
              <a:latin typeface="Times New Roman" panose="02020603050405020304" pitchFamily="18" charset="0"/>
              <a:cs typeface="Times New Roman" panose="02020603050405020304" pitchFamily="18" charset="0"/>
            </a:endParaRPr>
          </a:p>
        </p:txBody>
      </p:sp>
      <p:sp>
        <p:nvSpPr>
          <p:cNvPr id="36866" name="AutoShape 2" descr="http://static.panoramio.com/photos/original/2385234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6868" name="AutoShape 4" descr="http://static.panoramio.com/photos/original/2385234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6870" name="AutoShape 6" descr="http://static.panoramio.com/photos/original/2385234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6872" name="AutoShape 8" descr="http://static.panoramio.com/photos/original/2385234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6874" name="AutoShape 10" descr="http://static.panoramio.com/photos/original/2385234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5" name="TextBox 14"/>
          <p:cNvSpPr txBox="1"/>
          <p:nvPr/>
        </p:nvSpPr>
        <p:spPr>
          <a:xfrm>
            <a:off x="7751930" y="2743206"/>
            <a:ext cx="3491597" cy="461665"/>
          </a:xfrm>
          <a:prstGeom prst="rect">
            <a:avLst/>
          </a:prstGeom>
          <a:noFill/>
        </p:spPr>
        <p:txBody>
          <a:bodyPr wrap="none" rtlCol="0">
            <a:spAutoFit/>
          </a:bodyPr>
          <a:lstStyle/>
          <a:p>
            <a:pPr algn="ctr"/>
            <a:r>
              <a:rPr lang="ru-RU" sz="1200" dirty="0" smtClean="0">
                <a:latin typeface="Times New Roman" pitchFamily="18" charset="0"/>
                <a:cs typeface="Times New Roman" pitchFamily="18" charset="0"/>
              </a:rPr>
              <a:t>Приход церкви в честь Казанской Божьей Матери </a:t>
            </a:r>
          </a:p>
          <a:p>
            <a:pPr algn="ctr"/>
            <a:r>
              <a:rPr lang="ru-RU" sz="1200" dirty="0" err="1" smtClean="0">
                <a:latin typeface="Times New Roman" pitchFamily="18" charset="0"/>
                <a:cs typeface="Times New Roman" pitchFamily="18" charset="0"/>
              </a:rPr>
              <a:t>с.Горево</a:t>
            </a:r>
            <a:endParaRPr lang="ru-RU" sz="1200" dirty="0">
              <a:latin typeface="Times New Roman" pitchFamily="18" charset="0"/>
              <a:cs typeface="Times New Roman" pitchFamily="18" charset="0"/>
            </a:endParaRPr>
          </a:p>
        </p:txBody>
      </p:sp>
      <p:sp>
        <p:nvSpPr>
          <p:cNvPr id="19" name="TextBox 18"/>
          <p:cNvSpPr txBox="1"/>
          <p:nvPr/>
        </p:nvSpPr>
        <p:spPr>
          <a:xfrm>
            <a:off x="3211961" y="5770644"/>
            <a:ext cx="2737737" cy="461665"/>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Приход церкви в честь Святой Животворящей Троицы с. Васильево</a:t>
            </a:r>
            <a:endParaRPr lang="ru-RU" sz="1200" dirty="0"/>
          </a:p>
        </p:txBody>
      </p:sp>
      <p:sp>
        <p:nvSpPr>
          <p:cNvPr id="21" name="TextBox 20"/>
          <p:cNvSpPr txBox="1"/>
          <p:nvPr/>
        </p:nvSpPr>
        <p:spPr>
          <a:xfrm>
            <a:off x="300253" y="5841248"/>
            <a:ext cx="2625827" cy="646331"/>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Приход церкви в честь Покрова Пресвятой Богородицы </a:t>
            </a:r>
          </a:p>
          <a:p>
            <a:pPr algn="ctr"/>
            <a:r>
              <a:rPr lang="ru-RU" sz="1200" dirty="0" err="1" smtClean="0">
                <a:latin typeface="Times New Roman" pitchFamily="18" charset="0"/>
                <a:cs typeface="Times New Roman" pitchFamily="18" charset="0"/>
              </a:rPr>
              <a:t>с.Белбаж</a:t>
            </a:r>
            <a:endParaRPr lang="ru-RU" sz="1200" dirty="0"/>
          </a:p>
        </p:txBody>
      </p:sp>
      <p:pic>
        <p:nvPicPr>
          <p:cNvPr id="22" name="Рисунок 21" descr="Успенская церковь (д"/>
          <p:cNvPicPr/>
          <p:nvPr/>
        </p:nvPicPr>
        <p:blipFill>
          <a:blip r:embed="rId2" cstate="print"/>
          <a:srcRect/>
          <a:stretch>
            <a:fillRect/>
          </a:stretch>
        </p:blipFill>
        <p:spPr bwMode="auto">
          <a:xfrm>
            <a:off x="9167749" y="4108862"/>
            <a:ext cx="2101933" cy="1543793"/>
          </a:xfrm>
          <a:prstGeom prst="rect">
            <a:avLst/>
          </a:prstGeom>
          <a:ln>
            <a:noFill/>
          </a:ln>
          <a:effectLst>
            <a:outerShdw blurRad="292100" dist="139700" dir="2700000" algn="tl" rotWithShape="0">
              <a:srgbClr val="333333">
                <a:alpha val="65000"/>
              </a:srgbClr>
            </a:outerShdw>
          </a:effectLst>
        </p:spPr>
      </p:pic>
      <p:sp>
        <p:nvSpPr>
          <p:cNvPr id="23" name="TextBox 22"/>
          <p:cNvSpPr txBox="1"/>
          <p:nvPr/>
        </p:nvSpPr>
        <p:spPr>
          <a:xfrm>
            <a:off x="9048469" y="5827600"/>
            <a:ext cx="2374711" cy="646331"/>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Приход церкви в честь Успения Пресвятой Богородицы д.Понурово</a:t>
            </a:r>
            <a:endParaRPr lang="ru-RU" sz="1200" dirty="0"/>
          </a:p>
        </p:txBody>
      </p:sp>
      <p:pic>
        <p:nvPicPr>
          <p:cNvPr id="16" name="Рисунок 15" descr="Покровская церковь, ворота (с"/>
          <p:cNvPicPr/>
          <p:nvPr/>
        </p:nvPicPr>
        <p:blipFill>
          <a:blip r:embed="rId3" cstate="print"/>
          <a:srcRect/>
          <a:stretch>
            <a:fillRect/>
          </a:stretch>
        </p:blipFill>
        <p:spPr bwMode="auto">
          <a:xfrm>
            <a:off x="451262" y="4008646"/>
            <a:ext cx="2182358" cy="1703385"/>
          </a:xfrm>
          <a:prstGeom prst="rect">
            <a:avLst/>
          </a:prstGeom>
          <a:ln>
            <a:noFill/>
          </a:ln>
          <a:effectLst>
            <a:outerShdw blurRad="292100" dist="139700" dir="2700000" algn="tl" rotWithShape="0">
              <a:srgbClr val="333333">
                <a:alpha val="65000"/>
              </a:srgbClr>
            </a:outerShdw>
          </a:effectLst>
        </p:spPr>
      </p:pic>
      <p:pic>
        <p:nvPicPr>
          <p:cNvPr id="17" name="Рисунок 16" descr="Троицкая церковь д"/>
          <p:cNvPicPr/>
          <p:nvPr/>
        </p:nvPicPr>
        <p:blipFill>
          <a:blip r:embed="rId4" cstate="print"/>
          <a:srcRect/>
          <a:stretch>
            <a:fillRect/>
          </a:stretch>
        </p:blipFill>
        <p:spPr bwMode="auto">
          <a:xfrm>
            <a:off x="3562598" y="3951167"/>
            <a:ext cx="1969729" cy="1713364"/>
          </a:xfrm>
          <a:prstGeom prst="rect">
            <a:avLst/>
          </a:prstGeom>
          <a:ln>
            <a:noFill/>
          </a:ln>
          <a:effectLst>
            <a:outerShdw blurRad="292100" dist="139700" dir="2700000" algn="tl" rotWithShape="0">
              <a:srgbClr val="333333">
                <a:alpha val="65000"/>
              </a:srgbClr>
            </a:outerShdw>
          </a:effectLst>
        </p:spPr>
      </p:pic>
      <p:pic>
        <p:nvPicPr>
          <p:cNvPr id="24" name="Рисунок 23" descr="Горево 038"/>
          <p:cNvPicPr/>
          <p:nvPr/>
        </p:nvPicPr>
        <p:blipFill>
          <a:blip r:embed="rId5" cstate="print"/>
          <a:srcRect/>
          <a:stretch>
            <a:fillRect/>
          </a:stretch>
        </p:blipFill>
        <p:spPr bwMode="auto">
          <a:xfrm>
            <a:off x="8192523" y="247881"/>
            <a:ext cx="3149452" cy="2349796"/>
          </a:xfrm>
          <a:prstGeom prst="rect">
            <a:avLst/>
          </a:prstGeom>
          <a:ln>
            <a:noFill/>
          </a:ln>
          <a:effectLst>
            <a:outerShdw blurRad="292100" dist="139700" dir="2700000" algn="tl" rotWithShape="0">
              <a:srgbClr val="333333">
                <a:alpha val="65000"/>
              </a:srgbClr>
            </a:outerShdw>
          </a:effectLst>
        </p:spPr>
      </p:pic>
      <p:pic>
        <p:nvPicPr>
          <p:cNvPr id="61442" name="Picture 2" descr="http://kovernino.ru/_data/objects/0001/0737/img.10737.48.jpg"/>
          <p:cNvPicPr>
            <a:picLocks noChangeAspect="1" noChangeArrowheads="1"/>
          </p:cNvPicPr>
          <p:nvPr/>
        </p:nvPicPr>
        <p:blipFill>
          <a:blip r:embed="rId6"/>
          <a:srcRect/>
          <a:stretch>
            <a:fillRect/>
          </a:stretch>
        </p:blipFill>
        <p:spPr bwMode="auto">
          <a:xfrm>
            <a:off x="6270171" y="3995970"/>
            <a:ext cx="2190994" cy="1767910"/>
          </a:xfrm>
          <a:prstGeom prst="rect">
            <a:avLst/>
          </a:prstGeom>
          <a:ln>
            <a:noFill/>
          </a:ln>
          <a:effectLst>
            <a:outerShdw blurRad="292100" dist="139700" dir="2700000" algn="tl" rotWithShape="0">
              <a:srgbClr val="333333">
                <a:alpha val="65000"/>
              </a:srgbClr>
            </a:outerShdw>
          </a:effectLst>
        </p:spPr>
      </p:pic>
      <p:sp>
        <p:nvSpPr>
          <p:cNvPr id="18" name="TextBox 17"/>
          <p:cNvSpPr txBox="1"/>
          <p:nvPr/>
        </p:nvSpPr>
        <p:spPr>
          <a:xfrm>
            <a:off x="6400800" y="5864354"/>
            <a:ext cx="2218944" cy="646331"/>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Молитвенный дом в честь апостолов Петра и Павла в с.Хохлома</a:t>
            </a:r>
            <a:endParaRPr lang="ru-RU" sz="12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670560" y="426720"/>
            <a:ext cx="11131296" cy="923330"/>
          </a:xfrm>
          <a:prstGeom prst="rect">
            <a:avLst/>
          </a:prstGeom>
          <a:noFill/>
        </p:spPr>
        <p:txBody>
          <a:bodyPr wrap="square" rtlCol="0">
            <a:spAutoFit/>
          </a:bodyPr>
          <a:lstStyle/>
          <a:p>
            <a:pPr algn="ctr"/>
            <a:r>
              <a:rPr lang="ru-RU" sz="5400" b="1" i="1" dirty="0" smtClean="0"/>
              <a:t>Природно-ресурсный потенциал</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idx="4294967295"/>
          </p:nvPr>
        </p:nvSpPr>
        <p:spPr>
          <a:xfrm>
            <a:off x="0" y="0"/>
            <a:ext cx="3595688" cy="3609975"/>
          </a:xfrm>
        </p:spPr>
        <p:txBody>
          <a:bodyPr anchor="t">
            <a:normAutofit/>
          </a:bodyPr>
          <a:lstStyle/>
          <a:p>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t>
            </a:r>
            <a:endParaRPr lang="ru-RU" sz="1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402336" y="313899"/>
            <a:ext cx="8018333" cy="6048263"/>
          </a:xfrm>
          <a:prstGeom prst="rect">
            <a:avLst/>
          </a:prstGeom>
          <a:solidFill>
            <a:schemeClr val="bg1"/>
          </a:solidFill>
          <a:ln>
            <a:solidFill>
              <a:schemeClr val="bg1">
                <a:lumMod val="85000"/>
              </a:schemeClr>
            </a:solidFill>
          </a:ln>
        </p:spPr>
        <p:txBody>
          <a:bodyPr wrap="square" rtlCol="0">
            <a:noAutofit/>
          </a:bodyPr>
          <a:lstStyle/>
          <a:p>
            <a:pPr marL="171450" indent="-171450" defTabSz="914400">
              <a:spcBef>
                <a:spcPts val="1200"/>
              </a:spcBef>
              <a:spcAft>
                <a:spcPts val="200"/>
              </a:spcAft>
              <a:buClr>
                <a:schemeClr val="accent1"/>
              </a:buClr>
              <a:buSzPct val="100000"/>
            </a:pPr>
            <a:r>
              <a:rPr lang="ru-RU" sz="1600" b="1" dirty="0" smtClean="0">
                <a:latin typeface="Times New Roman" panose="02020603050405020304" pitchFamily="18" charset="0"/>
                <a:cs typeface="Times New Roman" panose="02020603050405020304" pitchFamily="18" charset="0"/>
              </a:rPr>
              <a:t>Климатические условия</a:t>
            </a:r>
          </a:p>
          <a:p>
            <a:pPr algn="just" defTabSz="914400">
              <a:spcBef>
                <a:spcPts val="1200"/>
              </a:spcBef>
              <a:spcAft>
                <a:spcPts val="200"/>
              </a:spcAft>
              <a:buClr>
                <a:schemeClr val="accent1"/>
              </a:buClr>
              <a:buSzPct val="100000"/>
            </a:pPr>
            <a:r>
              <a:rPr lang="ru-RU" sz="1600" dirty="0" smtClean="0">
                <a:latin typeface="Times New Roman" pitchFamily="18" charset="0"/>
                <a:cs typeface="Times New Roman" pitchFamily="18" charset="0"/>
              </a:rPr>
              <a:t>Местность округа равнинная, лесистая, местами заболоченная, вне дорог для механизированного транспорта большей частью проходимая. Преобладающая абсолютная высота равнины 100-160 метра. Поверхность ее плоская или полого-холмистая с уклонами, не превышающими 1-3 градуса. Долины рек, пересекающих округ, широкие, дно плоское, обычно заболочено.</a:t>
            </a:r>
          </a:p>
          <a:p>
            <a:pPr algn="just"/>
            <a:r>
              <a:rPr lang="ru-RU" sz="1600" dirty="0" smtClean="0">
                <a:latin typeface="Times New Roman" pitchFamily="18" charset="0"/>
                <a:cs typeface="Times New Roman" pitchFamily="18" charset="0"/>
              </a:rPr>
              <a:t>Более 70% территории округа покрыто лиственными или смешанными лесами, преобладают береза, ель, сосна. Преобладающая высота деревьев 20-30 метров, толщина 0,2-0,3 метра. Общая площадь лесных насаждений Ковернинского муниципального округа составляет – 169,5 тыс.га, в т.ч. покрытая лесом 159,8 тыс.га.</a:t>
            </a:r>
            <a:endParaRPr lang="ru-RU" sz="1600" b="1"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Территорию округа пересекают река </a:t>
            </a:r>
            <a:r>
              <a:rPr lang="ru-RU" sz="1600" dirty="0" err="1" smtClean="0">
                <a:latin typeface="Times New Roman" pitchFamily="18" charset="0"/>
                <a:cs typeface="Times New Roman" pitchFamily="18" charset="0"/>
              </a:rPr>
              <a:t>Узола</a:t>
            </a:r>
            <a:r>
              <a:rPr lang="ru-RU" sz="1600" dirty="0" smtClean="0">
                <a:latin typeface="Times New Roman" pitchFamily="18" charset="0"/>
                <a:cs typeface="Times New Roman" pitchFamily="18" charset="0"/>
              </a:rPr>
              <a:t>, а также более мелкие речки. Общее количество рек – 22.  Длина рек от 3 до 65  километров. Реки не судоходные и не представляют опасности при разливе.</a:t>
            </a:r>
          </a:p>
          <a:p>
            <a:pPr algn="just"/>
            <a:r>
              <a:rPr lang="ru-RU" sz="1600" dirty="0" smtClean="0">
                <a:latin typeface="Times New Roman" pitchFamily="18" charset="0"/>
                <a:cs typeface="Times New Roman" pitchFamily="18" charset="0"/>
              </a:rPr>
              <a:t>В  округе имеется 71 пруд с площадью зеркала от 100 до 300000 кв. метров и глубиной от 1 до 6 метров.</a:t>
            </a:r>
          </a:p>
          <a:p>
            <a:pPr algn="just"/>
            <a:r>
              <a:rPr lang="ru-RU" sz="1600" dirty="0" smtClean="0">
                <a:latin typeface="Times New Roman" pitchFamily="18" charset="0"/>
                <a:cs typeface="Times New Roman" pitchFamily="18" charset="0"/>
              </a:rPr>
              <a:t>Климат в </a:t>
            </a:r>
            <a:r>
              <a:rPr lang="ru-RU" sz="1600" dirty="0" err="1" smtClean="0">
                <a:latin typeface="Times New Roman" panose="02020603050405020304" pitchFamily="18" charset="0"/>
                <a:cs typeface="Times New Roman" panose="02020603050405020304" pitchFamily="18" charset="0"/>
              </a:rPr>
              <a:t>Ковернинском</a:t>
            </a:r>
            <a:r>
              <a:rPr lang="ru-RU" sz="1600" dirty="0" smtClean="0">
                <a:latin typeface="Times New Roman" panose="02020603050405020304" pitchFamily="18" charset="0"/>
                <a:cs typeface="Times New Roman" panose="02020603050405020304" pitchFamily="18" charset="0"/>
              </a:rPr>
              <a:t>  округе с умеренно – холодной зимой и теплым непродолжительным летом.  В целом климатические  условия благоприятны для активного проживания людей, для возделывания сельскохозяйственных культур, распространенных в средней полосе европейской части России.	</a:t>
            </a:r>
          </a:p>
          <a:p>
            <a:pPr marL="171450" indent="-171450" defTabSz="914400">
              <a:spcBef>
                <a:spcPts val="1200"/>
              </a:spcBef>
              <a:spcAft>
                <a:spcPts val="200"/>
              </a:spcAft>
              <a:buClr>
                <a:schemeClr val="accent1"/>
              </a:buClr>
              <a:buSzPct val="100000"/>
              <a:buFont typeface="Arial" panose="020B0604020202020204" pitchFamily="34" charset="0"/>
              <a:buChar char="•"/>
            </a:pPr>
            <a:endParaRPr lang="ru-RU" sz="1000" dirty="0" smtClean="0">
              <a:latin typeface="Times New Roman" panose="02020603050405020304" pitchFamily="18" charset="0"/>
              <a:cs typeface="Times New Roman" panose="02020603050405020304" pitchFamily="18" charset="0"/>
            </a:endParaRPr>
          </a:p>
          <a:p>
            <a:pPr marL="171450" indent="-171450" defTabSz="914400">
              <a:spcBef>
                <a:spcPts val="1200"/>
              </a:spcBef>
              <a:spcAft>
                <a:spcPts val="200"/>
              </a:spcAft>
              <a:buClr>
                <a:schemeClr val="accent1"/>
              </a:buClr>
              <a:buSzPct val="100000"/>
            </a:pPr>
            <a:r>
              <a:rPr lang="ru-RU" sz="1000" dirty="0" smtClean="0">
                <a:latin typeface="Times New Roman" panose="02020603050405020304" pitchFamily="18" charset="0"/>
                <a:cs typeface="Times New Roman" panose="02020603050405020304" pitchFamily="18" charset="0"/>
              </a:rPr>
              <a:t/>
            </a:r>
            <a:br>
              <a:rPr lang="ru-RU" sz="1000" dirty="0" smtClean="0">
                <a:latin typeface="Times New Roman" panose="02020603050405020304" pitchFamily="18" charset="0"/>
                <a:cs typeface="Times New Roman" panose="02020603050405020304" pitchFamily="18" charset="0"/>
              </a:rPr>
            </a:br>
            <a:endParaRPr lang="ru-RU" sz="1000" dirty="0">
              <a:solidFill>
                <a:srgbClr val="FF0000"/>
              </a:solidFill>
              <a:latin typeface="Times New Roman" panose="02020603050405020304" pitchFamily="18" charset="0"/>
              <a:cs typeface="Times New Roman" panose="02020603050405020304" pitchFamily="18" charset="0"/>
            </a:endParaRPr>
          </a:p>
        </p:txBody>
      </p:sp>
      <p:pic>
        <p:nvPicPr>
          <p:cNvPr id="5" name="Рисунок 4" descr="Узола"/>
          <p:cNvPicPr/>
          <p:nvPr/>
        </p:nvPicPr>
        <p:blipFill>
          <a:blip r:embed="rId2"/>
          <a:srcRect/>
          <a:stretch>
            <a:fillRect/>
          </a:stretch>
        </p:blipFill>
        <p:spPr bwMode="auto">
          <a:xfrm>
            <a:off x="8741664" y="356074"/>
            <a:ext cx="3273104" cy="2886998"/>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8817909" y="3530227"/>
            <a:ext cx="3043451"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Река «</a:t>
            </a:r>
            <a:r>
              <a:rPr lang="ru-RU" sz="1200" dirty="0" err="1" smtClean="0">
                <a:latin typeface="Times New Roman" pitchFamily="18" charset="0"/>
                <a:cs typeface="Times New Roman" pitchFamily="18" charset="0"/>
              </a:rPr>
              <a:t>Узола</a:t>
            </a:r>
            <a:r>
              <a:rPr lang="ru-RU" sz="1200" dirty="0" smtClean="0">
                <a:latin typeface="Times New Roman" pitchFamily="18" charset="0"/>
                <a:cs typeface="Times New Roman" pitchFamily="18" charset="0"/>
              </a:rPr>
              <a:t>»</a:t>
            </a:r>
            <a:endParaRPr lang="ru-RU" sz="1200" dirty="0">
              <a:latin typeface="Times New Roman" pitchFamily="18" charset="0"/>
              <a:cs typeface="Times New Roman" pitchFamily="18" charset="0"/>
            </a:endParaRPr>
          </a:p>
        </p:txBody>
      </p:sp>
      <p:pic>
        <p:nvPicPr>
          <p:cNvPr id="60418" name="Picture 2"/>
          <p:cNvPicPr>
            <a:picLocks noChangeAspect="1" noChangeArrowheads="1"/>
          </p:cNvPicPr>
          <p:nvPr/>
        </p:nvPicPr>
        <p:blipFill>
          <a:blip r:embed="rId3"/>
          <a:srcRect/>
          <a:stretch>
            <a:fillRect/>
          </a:stretch>
        </p:blipFill>
        <p:spPr bwMode="auto">
          <a:xfrm>
            <a:off x="8585200" y="3916363"/>
            <a:ext cx="3402704" cy="23955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8192222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ChangeArrowheads="1"/>
          </p:cNvSpPr>
          <p:nvPr/>
        </p:nvSpPr>
        <p:spPr bwMode="auto">
          <a:xfrm>
            <a:off x="2901696" y="231650"/>
            <a:ext cx="5681472" cy="569387"/>
          </a:xfrm>
          <a:prstGeom prst="rect">
            <a:avLst/>
          </a:prstGeom>
          <a:noFill/>
          <a:ln w="9525">
            <a:noFill/>
            <a:miter lim="800000"/>
            <a:headEnd/>
            <a:tailEnd/>
          </a:ln>
          <a:effectLst/>
        </p:spPr>
        <p:txBody>
          <a:bodyPr vert="horz" wrap="square" lIns="91440" tIns="45720" rIns="9144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Times New Roman" pitchFamily="18" charset="0"/>
                <a:cs typeface="Times New Roman" pitchFamily="18" charset="0"/>
              </a:rPr>
              <a:t>Структура земельного фонда</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graphicFrame>
        <p:nvGraphicFramePr>
          <p:cNvPr id="5" name="Таблица 4"/>
          <p:cNvGraphicFramePr>
            <a:graphicFrameLocks noGrp="1"/>
          </p:cNvGraphicFramePr>
          <p:nvPr/>
        </p:nvGraphicFramePr>
        <p:xfrm>
          <a:off x="1021279" y="771893"/>
          <a:ext cx="10759042" cy="5593280"/>
        </p:xfrm>
        <a:graphic>
          <a:graphicData uri="http://schemas.openxmlformats.org/drawingml/2006/table">
            <a:tbl>
              <a:tblPr/>
              <a:tblGrid>
                <a:gridCol w="873448"/>
                <a:gridCol w="4589821"/>
                <a:gridCol w="2632711"/>
                <a:gridCol w="2663062"/>
              </a:tblGrid>
              <a:tr h="559328">
                <a:tc>
                  <a:txBody>
                    <a:bodyPr/>
                    <a:lstStyle/>
                    <a:p>
                      <a:pPr algn="ctr">
                        <a:spcAft>
                          <a:spcPts val="0"/>
                        </a:spcAft>
                      </a:pPr>
                      <a:r>
                        <a:rPr lang="ru-RU" sz="1600" dirty="0">
                          <a:latin typeface="Times New Roman"/>
                          <a:ea typeface="Times New Roman"/>
                          <a:cs typeface="Times New Roman"/>
                        </a:rPr>
                        <a:t>№ </a:t>
                      </a:r>
                      <a:r>
                        <a:rPr lang="ru-RU" sz="1600" dirty="0" err="1">
                          <a:latin typeface="Times New Roman"/>
                          <a:ea typeface="Times New Roman"/>
                          <a:cs typeface="Times New Roman"/>
                        </a:rPr>
                        <a:t>п</a:t>
                      </a:r>
                      <a:r>
                        <a:rPr lang="ru-RU" sz="1600" dirty="0">
                          <a:latin typeface="Times New Roman"/>
                          <a:ea typeface="Times New Roman"/>
                          <a:cs typeface="Times New Roman"/>
                        </a:rPr>
                        <a:t>/</a:t>
                      </a:r>
                      <a:r>
                        <a:rPr lang="ru-RU" sz="1600" dirty="0" err="1">
                          <a:latin typeface="Times New Roman"/>
                          <a:ea typeface="Times New Roman"/>
                          <a:cs typeface="Times New Roman"/>
                        </a:rPr>
                        <a:t>п</a:t>
                      </a:r>
                      <a:endParaRPr lang="ru-RU"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spcAft>
                          <a:spcPts val="0"/>
                        </a:spcAft>
                      </a:pPr>
                      <a:r>
                        <a:rPr lang="ru-RU" sz="1600" dirty="0">
                          <a:latin typeface="Times New Roman"/>
                          <a:ea typeface="Times New Roman"/>
                          <a:cs typeface="Times New Roman"/>
                        </a:rPr>
                        <a:t>Категории земель</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spcAft>
                          <a:spcPts val="0"/>
                        </a:spcAft>
                      </a:pPr>
                      <a:r>
                        <a:rPr lang="ru-RU" sz="1600">
                          <a:latin typeface="Times New Roman"/>
                          <a:ea typeface="Times New Roman"/>
                          <a:cs typeface="Times New Roman"/>
                        </a:rPr>
                        <a:t>всего, га</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spcAft>
                          <a:spcPts val="0"/>
                        </a:spcAft>
                      </a:pPr>
                      <a:r>
                        <a:rPr lang="ru-RU" sz="1600">
                          <a:latin typeface="Times New Roman"/>
                          <a:ea typeface="Times New Roman"/>
                          <a:cs typeface="Times New Roman"/>
                        </a:rPr>
                        <a:t>в % к общей площади</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r>
              <a:tr h="279664">
                <a:tc>
                  <a:txBody>
                    <a:bodyPr/>
                    <a:lstStyle/>
                    <a:p>
                      <a:pPr algn="ctr">
                        <a:spcAft>
                          <a:spcPts val="0"/>
                        </a:spcAft>
                      </a:pPr>
                      <a:endParaRPr lang="ru-RU"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Всего</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233978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100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9328">
                <a:tc>
                  <a:txBody>
                    <a:bodyPr/>
                    <a:lstStyle/>
                    <a:p>
                      <a:pPr algn="ctr">
                        <a:spcAft>
                          <a:spcPts val="0"/>
                        </a:spcAft>
                      </a:pPr>
                      <a:r>
                        <a:rPr lang="ru-RU" sz="1600">
                          <a:latin typeface="Times New Roman"/>
                          <a:ea typeface="Times New Roman"/>
                          <a:cs typeface="Times New Roman"/>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dirty="0">
                          <a:latin typeface="Times New Roman"/>
                          <a:ea typeface="Times New Roman"/>
                          <a:cs typeface="Times New Roman"/>
                        </a:rPr>
                        <a:t>Земли сельскохозяйственного назначения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55269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23,6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664">
                <a:tc>
                  <a:txBody>
                    <a:bodyPr/>
                    <a:lstStyle/>
                    <a:p>
                      <a:pPr algn="ctr">
                        <a:spcAft>
                          <a:spcPts val="0"/>
                        </a:spcAft>
                      </a:pPr>
                      <a:r>
                        <a:rPr lang="ru-RU" sz="1600">
                          <a:latin typeface="Times New Roman"/>
                          <a:ea typeface="Times New Roman"/>
                          <a:cs typeface="Times New Roman"/>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a:latin typeface="Times New Roman"/>
                          <a:ea typeface="Times New Roman"/>
                          <a:cs typeface="Times New Roman"/>
                        </a:rPr>
                        <a:t>Земли населенных пунктов, в т.ч.:</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7895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3,4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664">
                <a:tc>
                  <a:txBody>
                    <a:bodyPr/>
                    <a:lstStyle/>
                    <a:p>
                      <a:pPr algn="ctr">
                        <a:spcAft>
                          <a:spcPts val="0"/>
                        </a:spcAft>
                      </a:pPr>
                      <a:endParaRPr lang="ru-RU"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a:latin typeface="Times New Roman"/>
                          <a:ea typeface="Times New Roman"/>
                          <a:cs typeface="Times New Roman"/>
                        </a:rPr>
                        <a:t>городских населенных пунктов</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607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0,3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664">
                <a:tc>
                  <a:txBody>
                    <a:bodyPr/>
                    <a:lstStyle/>
                    <a:p>
                      <a:pPr algn="ctr">
                        <a:spcAft>
                          <a:spcPts val="0"/>
                        </a:spcAft>
                      </a:pPr>
                      <a:endParaRPr lang="ru-RU"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a:latin typeface="Times New Roman"/>
                          <a:ea typeface="Times New Roman"/>
                          <a:cs typeface="Times New Roman"/>
                        </a:rPr>
                        <a:t>сельских населенных пунктов</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7288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3,1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9328">
                <a:tc>
                  <a:txBody>
                    <a:bodyPr/>
                    <a:lstStyle/>
                    <a:p>
                      <a:pPr algn="ctr">
                        <a:spcAft>
                          <a:spcPts val="0"/>
                        </a:spcAft>
                      </a:pPr>
                      <a:r>
                        <a:rPr lang="ru-RU" sz="1600">
                          <a:latin typeface="Times New Roman"/>
                          <a:ea typeface="Times New Roman"/>
                          <a:cs typeface="Times New Roman"/>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a:latin typeface="Times New Roman"/>
                          <a:ea typeface="Times New Roman"/>
                          <a:cs typeface="Times New Roman"/>
                        </a:rPr>
                        <a:t>Земли промышленности, энергетики, транспорта, связи, в т.ч.:</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705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0,3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664">
                <a:tc>
                  <a:txBody>
                    <a:bodyPr/>
                    <a:lstStyle/>
                    <a:p>
                      <a:pPr algn="ctr">
                        <a:spcAft>
                          <a:spcPts val="0"/>
                        </a:spcAft>
                      </a:pPr>
                      <a:endParaRPr lang="ru-RU"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a:latin typeface="Times New Roman"/>
                          <a:ea typeface="Times New Roman"/>
                          <a:cs typeface="Times New Roman"/>
                        </a:rPr>
                        <a:t>земли промышленности</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76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664">
                <a:tc>
                  <a:txBody>
                    <a:bodyPr/>
                    <a:lstStyle/>
                    <a:p>
                      <a:pPr algn="ctr">
                        <a:spcAft>
                          <a:spcPts val="0"/>
                        </a:spcAft>
                      </a:pPr>
                      <a:endParaRPr lang="ru-RU"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a:latin typeface="Times New Roman"/>
                          <a:ea typeface="Times New Roman"/>
                          <a:cs typeface="Times New Roman"/>
                        </a:rPr>
                        <a:t>земли автомобильного транспорта</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605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0,3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664">
                <a:tc>
                  <a:txBody>
                    <a:bodyPr/>
                    <a:lstStyle/>
                    <a:p>
                      <a:pPr algn="ctr">
                        <a:spcAft>
                          <a:spcPts val="0"/>
                        </a:spcAft>
                      </a:pPr>
                      <a:endParaRPr lang="ru-RU"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a:latin typeface="Times New Roman"/>
                          <a:ea typeface="Times New Roman"/>
                          <a:cs typeface="Times New Roman"/>
                        </a:rPr>
                        <a:t>земли трубопроводного транспорта</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664">
                <a:tc>
                  <a:txBody>
                    <a:bodyPr/>
                    <a:lstStyle/>
                    <a:p>
                      <a:pPr algn="ctr">
                        <a:spcAft>
                          <a:spcPts val="0"/>
                        </a:spcAft>
                      </a:pPr>
                      <a:endParaRPr lang="ru-RU"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a:latin typeface="Times New Roman"/>
                          <a:ea typeface="Times New Roman"/>
                          <a:cs typeface="Times New Roman"/>
                        </a:rPr>
                        <a:t>земли связи</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9328">
                <a:tc>
                  <a:txBody>
                    <a:bodyPr/>
                    <a:lstStyle/>
                    <a:p>
                      <a:pPr algn="ctr">
                        <a:spcAft>
                          <a:spcPts val="0"/>
                        </a:spcAft>
                      </a:pPr>
                      <a:endParaRPr lang="ru-RU"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a:latin typeface="Times New Roman"/>
                          <a:ea typeface="Times New Roman"/>
                          <a:cs typeface="Times New Roman"/>
                        </a:rPr>
                        <a:t>земли иного специального назначения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9328">
                <a:tc>
                  <a:txBody>
                    <a:bodyPr/>
                    <a:lstStyle/>
                    <a:p>
                      <a:pPr algn="ctr">
                        <a:spcAft>
                          <a:spcPts val="0"/>
                        </a:spcAft>
                      </a:pPr>
                      <a:r>
                        <a:rPr lang="ru-RU" sz="1600">
                          <a:latin typeface="Times New Roman"/>
                          <a:ea typeface="Times New Roman"/>
                          <a:cs typeface="Times New Roman"/>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a:latin typeface="Times New Roman"/>
                          <a:ea typeface="Times New Roman"/>
                          <a:cs typeface="Times New Roman"/>
                        </a:rPr>
                        <a:t>Земли особо охраняемых территорий (рекреационного назначения)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664">
                <a:tc>
                  <a:txBody>
                    <a:bodyPr/>
                    <a:lstStyle/>
                    <a:p>
                      <a:pPr algn="ctr">
                        <a:spcAft>
                          <a:spcPts val="0"/>
                        </a:spcAft>
                      </a:pPr>
                      <a:r>
                        <a:rPr lang="ru-RU" sz="1600">
                          <a:latin typeface="Times New Roman"/>
                          <a:ea typeface="Times New Roman"/>
                          <a:cs typeface="Times New Roman"/>
                        </a:rPr>
                        <a:t>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a:latin typeface="Times New Roman"/>
                          <a:ea typeface="Times New Roman"/>
                          <a:cs typeface="Times New Roman"/>
                        </a:rPr>
                        <a:t>Земли лесного фонда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168875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72,2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664">
                <a:tc>
                  <a:txBody>
                    <a:bodyPr/>
                    <a:lstStyle/>
                    <a:p>
                      <a:pPr algn="ctr">
                        <a:spcAft>
                          <a:spcPts val="0"/>
                        </a:spcAft>
                      </a:pPr>
                      <a:r>
                        <a:rPr lang="ru-RU" sz="1600">
                          <a:latin typeface="Times New Roman"/>
                          <a:ea typeface="Times New Roman"/>
                          <a:cs typeface="Times New Roman"/>
                        </a:rPr>
                        <a:t>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a:latin typeface="Times New Roman"/>
                          <a:ea typeface="Times New Roman"/>
                          <a:cs typeface="Times New Roman"/>
                        </a:rPr>
                        <a:t>Земли запаса</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a:latin typeface="Times New Roman"/>
                          <a:ea typeface="Times New Roman"/>
                          <a:cs typeface="Times New Roman"/>
                        </a:rPr>
                        <a:t>1233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latin typeface="Times New Roman"/>
                          <a:ea typeface="Times New Roman"/>
                          <a:cs typeface="Times New Roman"/>
                        </a:rPr>
                        <a:t>0,5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1196" y="327546"/>
            <a:ext cx="8707801" cy="6494085"/>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Особо охраняемые природные территории</a:t>
            </a:r>
          </a:p>
          <a:p>
            <a:r>
              <a:rPr lang="ru-RU" sz="1600" dirty="0" smtClean="0">
                <a:latin typeface="Times New Roman" pitchFamily="18" charset="0"/>
                <a:cs typeface="Times New Roman" pitchFamily="18" charset="0"/>
              </a:rPr>
              <a:t> </a:t>
            </a:r>
          </a:p>
          <a:p>
            <a:r>
              <a:rPr lang="ru-RU" sz="1600" dirty="0" smtClean="0">
                <a:latin typeface="Times New Roman" pitchFamily="18" charset="0"/>
                <a:cs typeface="Times New Roman" pitchFamily="18" charset="0"/>
              </a:rPr>
              <a:t>В </a:t>
            </a:r>
            <a:r>
              <a:rPr lang="ru-RU" sz="1600" dirty="0" err="1" smtClean="0">
                <a:latin typeface="Times New Roman" pitchFamily="18" charset="0"/>
                <a:cs typeface="Times New Roman" pitchFamily="18" charset="0"/>
              </a:rPr>
              <a:t>Ковернинском</a:t>
            </a:r>
            <a:r>
              <a:rPr lang="ru-RU" sz="1600" dirty="0" smtClean="0">
                <a:latin typeface="Times New Roman" pitchFamily="18" charset="0"/>
                <a:cs typeface="Times New Roman" pitchFamily="18" charset="0"/>
              </a:rPr>
              <a:t> муниципальном округе находится 8 памятников природы.</a:t>
            </a:r>
          </a:p>
          <a:p>
            <a:r>
              <a:rPr lang="ru-RU" sz="1600" b="1" i="1" dirty="0" smtClean="0">
                <a:latin typeface="Times New Roman" pitchFamily="18" charset="0"/>
                <a:cs typeface="Times New Roman" pitchFamily="18" charset="0"/>
              </a:rPr>
              <a:t>1. Лес у истоков </a:t>
            </a:r>
            <a:r>
              <a:rPr lang="ru-RU" sz="1600" b="1" i="1" dirty="0" err="1" smtClean="0">
                <a:latin typeface="Times New Roman" pitchFamily="18" charset="0"/>
                <a:cs typeface="Times New Roman" pitchFamily="18" charset="0"/>
              </a:rPr>
              <a:t>р.Керженец</a:t>
            </a:r>
            <a:r>
              <a:rPr lang="ru-RU" sz="1600" b="1" i="1" dirty="0" smtClean="0">
                <a:latin typeface="Times New Roman" pitchFamily="18" charset="0"/>
                <a:cs typeface="Times New Roman" pitchFamily="18" charset="0"/>
              </a:rPr>
              <a:t> (заказник).</a:t>
            </a:r>
            <a:r>
              <a:rPr lang="ru-RU" sz="1600" dirty="0" smtClean="0">
                <a:latin typeface="Times New Roman" pitchFamily="18" charset="0"/>
                <a:cs typeface="Times New Roman" pitchFamily="18" charset="0"/>
              </a:rPr>
              <a:t> Дата образования – 1978 год. Расположен в северной части округа, суммарная площадь 24,5 тыс.га. </a:t>
            </a:r>
          </a:p>
          <a:p>
            <a:r>
              <a:rPr lang="ru-RU" sz="1600" b="1" i="1" dirty="0" smtClean="0">
                <a:latin typeface="Times New Roman" pitchFamily="18" charset="0"/>
                <a:cs typeface="Times New Roman" pitchFamily="18" charset="0"/>
              </a:rPr>
              <a:t>2.Ковернинский заболоченный массив</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Площадь 11 тыс.га. Участок заболоченных лесов, низинных и переходных болот. Предполагаемое место обитания белой куропатки. Леса начинаются перед д. Понурово.</a:t>
            </a:r>
          </a:p>
          <a:p>
            <a:r>
              <a:rPr lang="ru-RU" sz="1600" b="1" i="1" dirty="0" smtClean="0">
                <a:latin typeface="Times New Roman" pitchFamily="18" charset="0"/>
                <a:cs typeface="Times New Roman" pitchFamily="18" charset="0"/>
              </a:rPr>
              <a:t>3.Болото Мазовское-2</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Площадь26,5 га. Расположено от р.п. Ковернино на северо-восток 28 км, от д. Маза на восток 1,5 км. Типичное переходное болото, место произрастания морошки.</a:t>
            </a:r>
          </a:p>
          <a:p>
            <a:r>
              <a:rPr lang="ru-RU" sz="1600" b="1" i="1" dirty="0" smtClean="0">
                <a:latin typeface="Times New Roman" pitchFamily="18" charset="0"/>
                <a:cs typeface="Times New Roman" pitchFamily="18" charset="0"/>
              </a:rPr>
              <a:t>4.Участки </a:t>
            </a:r>
            <a:r>
              <a:rPr lang="ru-RU" sz="1600" b="1" i="1" dirty="0" err="1" smtClean="0">
                <a:latin typeface="Times New Roman" pitchFamily="18" charset="0"/>
                <a:cs typeface="Times New Roman" pitchFamily="18" charset="0"/>
              </a:rPr>
              <a:t>сосново</a:t>
            </a:r>
            <a:r>
              <a:rPr lang="ru-RU" sz="1600" b="1" i="1" dirty="0" smtClean="0">
                <a:latin typeface="Times New Roman" pitchFamily="18" charset="0"/>
                <a:cs typeface="Times New Roman" pitchFamily="18" charset="0"/>
              </a:rPr>
              <a:t>  – лиственничного леса у с. Высоково </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Площадь 7,4 га. Три участка высоко возрастных боров с преобладанием в древостое лиственницы сибирской.</a:t>
            </a:r>
          </a:p>
          <a:p>
            <a:r>
              <a:rPr lang="ru-RU" sz="1600" b="1" i="1" dirty="0" smtClean="0">
                <a:latin typeface="Times New Roman" pitchFamily="18" charset="0"/>
                <a:cs typeface="Times New Roman" pitchFamily="18" charset="0"/>
              </a:rPr>
              <a:t>5. Болота и участки </a:t>
            </a:r>
            <a:r>
              <a:rPr lang="ru-RU" sz="1600" b="1" i="1" dirty="0" err="1" smtClean="0">
                <a:latin typeface="Times New Roman" pitchFamily="18" charset="0"/>
                <a:cs typeface="Times New Roman" pitchFamily="18" charset="0"/>
              </a:rPr>
              <a:t>сосново</a:t>
            </a:r>
            <a:r>
              <a:rPr lang="ru-RU" sz="1600" b="1" i="1" dirty="0" smtClean="0">
                <a:latin typeface="Times New Roman" pitchFamily="18" charset="0"/>
                <a:cs typeface="Times New Roman" pitchFamily="18" charset="0"/>
              </a:rPr>
              <a:t> - лиственничного леса </a:t>
            </a:r>
            <a:r>
              <a:rPr lang="ru-RU" sz="1600" b="1" i="1" dirty="0" err="1" smtClean="0">
                <a:latin typeface="Times New Roman" pitchFamily="18" charset="0"/>
                <a:cs typeface="Times New Roman" pitchFamily="18" charset="0"/>
              </a:rPr>
              <a:t>Наумовского</a:t>
            </a:r>
            <a:r>
              <a:rPr lang="ru-RU" sz="1600" b="1" i="1" dirty="0" smtClean="0">
                <a:latin typeface="Times New Roman" pitchFamily="18" charset="0"/>
                <a:cs typeface="Times New Roman" pitchFamily="18" charset="0"/>
              </a:rPr>
              <a:t> лесничества.</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Площадь 1410,3 га, охранная зона 1616,3 га. Эталоны северных сосновых боров с лиственницей сибирской и типичные верховые и переходные болота. Место обитания редких видов животных.</a:t>
            </a:r>
          </a:p>
          <a:p>
            <a:r>
              <a:rPr lang="ru-RU" sz="1600" b="1" i="1" dirty="0" smtClean="0">
                <a:latin typeface="Times New Roman" pitchFamily="18" charset="0"/>
                <a:cs typeface="Times New Roman" pitchFamily="18" charset="0"/>
              </a:rPr>
              <a:t>6. Болото  Малое</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Площадь 40,4 га, охранная зона 70,2 га. Типичное верховое болото с переходной окраиной, </a:t>
            </a:r>
            <a:r>
              <a:rPr lang="ru-RU" sz="1600" dirty="0" err="1" smtClean="0">
                <a:latin typeface="Times New Roman" pitchFamily="18" charset="0"/>
                <a:cs typeface="Times New Roman" pitchFamily="18" charset="0"/>
              </a:rPr>
              <a:t>клюквенник</a:t>
            </a:r>
            <a:r>
              <a:rPr lang="ru-RU" sz="1600" dirty="0" smtClean="0">
                <a:latin typeface="Times New Roman" pitchFamily="18" charset="0"/>
                <a:cs typeface="Times New Roman" pitchFamily="18" charset="0"/>
              </a:rPr>
              <a:t>.</a:t>
            </a:r>
          </a:p>
          <a:p>
            <a:r>
              <a:rPr lang="ru-RU" sz="1600" b="1" i="1" dirty="0" smtClean="0">
                <a:latin typeface="Times New Roman" pitchFamily="18" charset="0"/>
                <a:cs typeface="Times New Roman" pitchFamily="18" charset="0"/>
              </a:rPr>
              <a:t>7. Болото Шарлово</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Площадь 125,9 га. Типичное верховое и переходное болото. Место произрастания редкого вида растений. </a:t>
            </a:r>
            <a:r>
              <a:rPr lang="ru-RU" sz="1600" dirty="0" err="1" smtClean="0">
                <a:latin typeface="Times New Roman" pitchFamily="18" charset="0"/>
                <a:cs typeface="Times New Roman" pitchFamily="18" charset="0"/>
              </a:rPr>
              <a:t>Клюквенник</a:t>
            </a:r>
            <a:r>
              <a:rPr lang="ru-RU" sz="1600" dirty="0" smtClean="0">
                <a:latin typeface="Times New Roman" pitchFamily="18" charset="0"/>
                <a:cs typeface="Times New Roman" pitchFamily="18" charset="0"/>
              </a:rPr>
              <a:t>.</a:t>
            </a:r>
          </a:p>
          <a:p>
            <a:r>
              <a:rPr lang="ru-RU" sz="1600" b="1" i="1" dirty="0" smtClean="0">
                <a:latin typeface="Times New Roman" pitchFamily="18" charset="0"/>
                <a:cs typeface="Times New Roman" pitchFamily="18" charset="0"/>
              </a:rPr>
              <a:t>8.Участки еловых лесов около </a:t>
            </a:r>
            <a:r>
              <a:rPr lang="ru-RU" sz="1600" b="1" i="1" dirty="0" err="1" smtClean="0">
                <a:latin typeface="Times New Roman" pitchFamily="18" charset="0"/>
                <a:cs typeface="Times New Roman" pitchFamily="18" charset="0"/>
              </a:rPr>
              <a:t>д.Сермягино</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Площадь 488,7 га. Участки ельника сложного, место произрастания </a:t>
            </a:r>
            <a:r>
              <a:rPr lang="ru-RU" sz="1600" dirty="0" err="1" smtClean="0">
                <a:latin typeface="Times New Roman" pitchFamily="18" charset="0"/>
                <a:cs typeface="Times New Roman" pitchFamily="18" charset="0"/>
              </a:rPr>
              <a:t>лобарии</a:t>
            </a:r>
            <a:r>
              <a:rPr lang="ru-RU" sz="1600" dirty="0" smtClean="0">
                <a:latin typeface="Times New Roman" pitchFamily="18" charset="0"/>
                <a:cs typeface="Times New Roman" pitchFamily="18" charset="0"/>
              </a:rPr>
              <a:t> легочной (лишайника, занесенного в Красную книгу РФ).</a:t>
            </a:r>
            <a:endParaRPr lang="ru-RU" sz="1600" dirty="0">
              <a:latin typeface="Times New Roman" pitchFamily="18" charset="0"/>
              <a:cs typeface="Times New Roman" pitchFamily="18" charset="0"/>
            </a:endParaRPr>
          </a:p>
        </p:txBody>
      </p:sp>
      <p:pic>
        <p:nvPicPr>
          <p:cNvPr id="67586" name="Picture 2" descr="http://rybolovnn.ru/upload/medialibrary/683/26_vodnyy1.jpg"/>
          <p:cNvPicPr>
            <a:picLocks noChangeAspect="1" noChangeArrowheads="1"/>
          </p:cNvPicPr>
          <p:nvPr/>
        </p:nvPicPr>
        <p:blipFill>
          <a:blip r:embed="rId2"/>
          <a:srcRect/>
          <a:stretch>
            <a:fillRect/>
          </a:stretch>
        </p:blipFill>
        <p:spPr bwMode="auto">
          <a:xfrm>
            <a:off x="9430603" y="3703591"/>
            <a:ext cx="2319315" cy="2057564"/>
          </a:xfrm>
          <a:prstGeom prst="rect">
            <a:avLst/>
          </a:prstGeom>
          <a:ln>
            <a:noFill/>
          </a:ln>
          <a:effectLst>
            <a:outerShdw blurRad="292100" dist="139700" dir="2700000" algn="tl" rotWithShape="0">
              <a:srgbClr val="333333">
                <a:alpha val="65000"/>
              </a:srgbClr>
            </a:outerShdw>
          </a:effectLst>
        </p:spPr>
      </p:pic>
      <p:pic>
        <p:nvPicPr>
          <p:cNvPr id="67588" name="Picture 4" descr="http://www.turizmvnn.ru/files/system/foto/5782364.jpg"/>
          <p:cNvPicPr>
            <a:picLocks noChangeAspect="1" noChangeArrowheads="1"/>
          </p:cNvPicPr>
          <p:nvPr/>
        </p:nvPicPr>
        <p:blipFill>
          <a:blip r:embed="rId3"/>
          <a:srcRect/>
          <a:stretch>
            <a:fillRect/>
          </a:stretch>
        </p:blipFill>
        <p:spPr bwMode="auto">
          <a:xfrm>
            <a:off x="9149408" y="286606"/>
            <a:ext cx="2758595" cy="2230964"/>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9066367" y="5953970"/>
            <a:ext cx="2906973"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Лес у истоков </a:t>
            </a:r>
            <a:r>
              <a:rPr lang="ru-RU" sz="1200" dirty="0" err="1" smtClean="0">
                <a:latin typeface="Times New Roman" pitchFamily="18" charset="0"/>
                <a:cs typeface="Times New Roman" pitchFamily="18" charset="0"/>
              </a:rPr>
              <a:t>р.Керженец</a:t>
            </a:r>
            <a:r>
              <a:rPr lang="ru-RU" sz="1200" dirty="0" smtClean="0">
                <a:latin typeface="Times New Roman" pitchFamily="18" charset="0"/>
                <a:cs typeface="Times New Roman" pitchFamily="18" charset="0"/>
              </a:rPr>
              <a:t> (заказник)</a:t>
            </a:r>
            <a:endParaRPr lang="ru-RU" sz="12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6100" y="35620"/>
            <a:ext cx="10997184" cy="6273512"/>
          </a:xfrm>
          <a:prstGeom prst="rect">
            <a:avLst/>
          </a:prstGeom>
          <a:solidFill>
            <a:schemeClr val="bg1"/>
          </a:solidFill>
        </p:spPr>
        <p:txBody>
          <a:bodyPr wrap="square">
            <a:spAutoFit/>
          </a:bodyPr>
          <a:lstStyle/>
          <a:p>
            <a:pPr marL="171450" indent="-171450" defTabSz="914400">
              <a:spcBef>
                <a:spcPts val="1200"/>
              </a:spcBef>
              <a:spcAft>
                <a:spcPts val="200"/>
              </a:spcAft>
              <a:buClr>
                <a:schemeClr val="accent1"/>
              </a:buClr>
              <a:buSzPct val="100000"/>
            </a:pPr>
            <a:r>
              <a:rPr lang="ru-RU" sz="1600" b="1" dirty="0" smtClean="0">
                <a:latin typeface="Times New Roman" panose="02020603050405020304" pitchFamily="18" charset="0"/>
                <a:cs typeface="Times New Roman" panose="02020603050405020304" pitchFamily="18" charset="0"/>
              </a:rPr>
              <a:t>Полезные ископаемые</a:t>
            </a:r>
          </a:p>
          <a:p>
            <a:pPr lvl="0" algn="just"/>
            <a:r>
              <a:rPr lang="ru-RU" sz="1600" b="1" dirty="0" smtClean="0">
                <a:latin typeface="Times New Roman" panose="02020603050405020304" pitchFamily="18" charset="0"/>
                <a:cs typeface="Times New Roman" panose="02020603050405020304" pitchFamily="18" charset="0"/>
              </a:rPr>
              <a:t>Алмазы. </a:t>
            </a:r>
            <a:endParaRPr lang="ru-RU" sz="16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На территории округа расположена </a:t>
            </a:r>
            <a:r>
              <a:rPr lang="ru-RU" sz="1600" dirty="0" err="1" smtClean="0">
                <a:latin typeface="Times New Roman" pitchFamily="18" charset="0"/>
                <a:cs typeface="Times New Roman" pitchFamily="18" charset="0"/>
              </a:rPr>
              <a:t>Ковернинская</a:t>
            </a:r>
            <a:r>
              <a:rPr lang="ru-RU" sz="1600" dirty="0" smtClean="0">
                <a:latin typeface="Times New Roman" pitchFamily="18" charset="0"/>
                <a:cs typeface="Times New Roman" pitchFamily="18" charset="0"/>
              </a:rPr>
              <a:t> алмазоносная структура, на которой пройдена </a:t>
            </a:r>
            <a:r>
              <a:rPr lang="ru-RU" sz="1600" dirty="0" err="1" smtClean="0">
                <a:latin typeface="Times New Roman" pitchFamily="18" charset="0"/>
                <a:cs typeface="Times New Roman" pitchFamily="18" charset="0"/>
              </a:rPr>
              <a:t>Воротиловская</a:t>
            </a:r>
            <a:r>
              <a:rPr lang="ru-RU" sz="1600" dirty="0" smtClean="0">
                <a:latin typeface="Times New Roman" pitchFamily="18" charset="0"/>
                <a:cs typeface="Times New Roman" pitchFamily="18" charset="0"/>
              </a:rPr>
              <a:t> скважина - 5374 м в 1994 году и ряд поисково-оценочных скважин глубиной 200-300 м на выявление крепких кристаллических пород для производства строительного щебня с добычей их в шахте. Все алмазы отнесены к техническим и использовать их можно в </a:t>
            </a:r>
            <a:r>
              <a:rPr lang="ru-RU" sz="1600" dirty="0" err="1" smtClean="0">
                <a:latin typeface="Times New Roman" pitchFamily="18" charset="0"/>
                <a:cs typeface="Times New Roman" pitchFamily="18" charset="0"/>
              </a:rPr>
              <a:t>армировке</a:t>
            </a:r>
            <a:r>
              <a:rPr lang="ru-RU" sz="1600" dirty="0" smtClean="0">
                <a:latin typeface="Times New Roman" pitchFamily="18" charset="0"/>
                <a:cs typeface="Times New Roman" pitchFamily="18" charset="0"/>
              </a:rPr>
              <a:t> буровых коронок, стеклорезах и других инструментах при изготовлении абразивных паст.</a:t>
            </a:r>
          </a:p>
          <a:p>
            <a:pPr lvl="0" algn="just"/>
            <a:r>
              <a:rPr lang="ru-RU" sz="1600" b="1" dirty="0" smtClean="0">
                <a:latin typeface="Times New Roman" pitchFamily="18" charset="0"/>
                <a:cs typeface="Times New Roman" pitchFamily="18" charset="0"/>
              </a:rPr>
              <a:t>Каменная соль</a:t>
            </a:r>
            <a:r>
              <a:rPr lang="ru-RU" sz="1600" dirty="0" smtClean="0">
                <a:latin typeface="Times New Roman" pitchFamily="18" charset="0"/>
                <a:cs typeface="Times New Roman" pitchFamily="18" charset="0"/>
              </a:rPr>
              <a:t>.</a:t>
            </a:r>
          </a:p>
          <a:p>
            <a:pPr algn="just"/>
            <a:r>
              <a:rPr lang="ru-RU" sz="1600" dirty="0" smtClean="0">
                <a:latin typeface="Times New Roman" pitchFamily="18" charset="0"/>
                <a:cs typeface="Times New Roman" pitchFamily="18" charset="0"/>
              </a:rPr>
              <a:t>В 1973 – 1978 г.г. на территории округа около </a:t>
            </a:r>
            <a:r>
              <a:rPr lang="ru-RU" sz="1600" dirty="0" err="1" smtClean="0">
                <a:latin typeface="Times New Roman" pitchFamily="18" charset="0"/>
                <a:cs typeface="Times New Roman" pitchFamily="18" charset="0"/>
              </a:rPr>
              <a:t>с.Белбаж</a:t>
            </a:r>
            <a:r>
              <a:rPr lang="ru-RU" sz="1600" dirty="0" smtClean="0">
                <a:latin typeface="Times New Roman" pitchFamily="18" charset="0"/>
                <a:cs typeface="Times New Roman" pitchFamily="18" charset="0"/>
              </a:rPr>
              <a:t> разведано крупное месторождение каменной соли. Балансовые запасы – 712 млн. тонн. Соль может быть пригодна для производства хлора и каустической соды, а также для получения пищевой соли. </a:t>
            </a:r>
          </a:p>
          <a:p>
            <a:pPr lvl="0" algn="just"/>
            <a:r>
              <a:rPr lang="ru-RU" sz="1600" b="1" dirty="0" smtClean="0">
                <a:latin typeface="Times New Roman" pitchFamily="18" charset="0"/>
                <a:cs typeface="Times New Roman" pitchFamily="18" charset="0"/>
              </a:rPr>
              <a:t>Глины кирпичные</a:t>
            </a:r>
            <a:r>
              <a:rPr lang="ru-RU" sz="1600" dirty="0" smtClean="0">
                <a:latin typeface="Times New Roman" pitchFamily="18" charset="0"/>
                <a:cs typeface="Times New Roman" pitchFamily="18" charset="0"/>
              </a:rPr>
              <a:t>.</a:t>
            </a:r>
          </a:p>
          <a:p>
            <a:pPr algn="just"/>
            <a:r>
              <a:rPr lang="ru-RU" sz="1600" dirty="0" smtClean="0">
                <a:latin typeface="Times New Roman" pitchFamily="18" charset="0"/>
                <a:cs typeface="Times New Roman" pitchFamily="18" charset="0"/>
              </a:rPr>
              <a:t>На территории округа располагается месторождение глины, которое находится в 2-х км северо-западнее р.п.Ковернино. Запасы суглинков составляют 361 тыс.куб.м. Глина может быть использована для производства красного кирпича и других строительных материалов.</a:t>
            </a:r>
          </a:p>
          <a:p>
            <a:pPr lvl="0" algn="just"/>
            <a:r>
              <a:rPr lang="ru-RU" sz="1600" b="1" dirty="0" smtClean="0">
                <a:latin typeface="Times New Roman" pitchFamily="18" charset="0"/>
                <a:cs typeface="Times New Roman" pitchFamily="18" charset="0"/>
              </a:rPr>
              <a:t>Торф</a:t>
            </a:r>
            <a:r>
              <a:rPr lang="ru-RU" sz="1600" dirty="0" smtClean="0">
                <a:latin typeface="Times New Roman" pitchFamily="18" charset="0"/>
                <a:cs typeface="Times New Roman" pitchFamily="18" charset="0"/>
              </a:rPr>
              <a:t>.</a:t>
            </a:r>
          </a:p>
          <a:p>
            <a:pPr algn="just"/>
            <a:r>
              <a:rPr lang="ru-RU" sz="1600" dirty="0" smtClean="0">
                <a:latin typeface="Times New Roman" pitchFamily="18" charset="0"/>
                <a:cs typeface="Times New Roman" pitchFamily="18" charset="0"/>
              </a:rPr>
              <a:t>На территории округа расположено 23 торфяных месторождения верхового, переходного и низинного типов. Площадь торфяных месторождений  - 1480 га. Ресурсы торфа – 1506 тыс. тонн условной влаги 40%. </a:t>
            </a:r>
          </a:p>
          <a:p>
            <a:pPr lvl="0" algn="just"/>
            <a:r>
              <a:rPr lang="ru-RU" sz="1600" b="1" dirty="0" smtClean="0">
                <a:latin typeface="Times New Roman" pitchFamily="18" charset="0"/>
                <a:cs typeface="Times New Roman" pitchFamily="18" charset="0"/>
              </a:rPr>
              <a:t>Строительные пески.</a:t>
            </a:r>
            <a:endParaRPr lang="ru-RU" sz="16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Сырьевая база строительных песков представлена одним месторождением и одним проявлением.  </a:t>
            </a:r>
            <a:r>
              <a:rPr lang="ru-RU" sz="1600" dirty="0" err="1" smtClean="0">
                <a:latin typeface="Times New Roman" pitchFamily="18" charset="0"/>
                <a:cs typeface="Times New Roman" pitchFamily="18" charset="0"/>
              </a:rPr>
              <a:t>Щегольное</a:t>
            </a:r>
            <a:r>
              <a:rPr lang="ru-RU" sz="1600" dirty="0" smtClean="0">
                <a:latin typeface="Times New Roman" pitchFamily="18" charset="0"/>
                <a:cs typeface="Times New Roman" pitchFamily="18" charset="0"/>
              </a:rPr>
              <a:t> месторождение расположено в 1 км южнее южной окраины </a:t>
            </a:r>
            <a:r>
              <a:rPr lang="ru-RU" sz="1600" dirty="0" err="1" smtClean="0">
                <a:latin typeface="Times New Roman" pitchFamily="18" charset="0"/>
                <a:cs typeface="Times New Roman" pitchFamily="18" charset="0"/>
              </a:rPr>
              <a:t>д.Щегольное</a:t>
            </a:r>
            <a:r>
              <a:rPr lang="ru-RU" sz="1600" dirty="0" smtClean="0">
                <a:latin typeface="Times New Roman" pitchFamily="18" charset="0"/>
                <a:cs typeface="Times New Roman" pitchFamily="18" charset="0"/>
              </a:rPr>
              <a:t>. Запасы составляют 2904 тыс.куб.м. Песок месторождения пригоден для бетонов и строительных растворов. </a:t>
            </a:r>
            <a:r>
              <a:rPr lang="ru-RU" sz="1600" dirty="0" err="1" smtClean="0">
                <a:latin typeface="Times New Roman" pitchFamily="18" charset="0"/>
                <a:cs typeface="Times New Roman" pitchFamily="18" charset="0"/>
              </a:rPr>
              <a:t>Больше-Мостовское</a:t>
            </a:r>
            <a:r>
              <a:rPr lang="ru-RU" sz="1600" dirty="0" smtClean="0">
                <a:latin typeface="Times New Roman" pitchFamily="18" charset="0"/>
                <a:cs typeface="Times New Roman" pitchFamily="18" charset="0"/>
              </a:rPr>
              <a:t> проявление расположено в 3 км севернее р.п.Ковернино, в 1 км восточнее д.Большие Мосты. Прогнозные ресурсы определены в 240 тыс.куб.м.</a:t>
            </a:r>
          </a:p>
          <a:p>
            <a:pPr lvl="0" algn="just"/>
            <a:r>
              <a:rPr lang="ru-RU" sz="1600" b="1" dirty="0" smtClean="0">
                <a:latin typeface="Times New Roman" pitchFamily="18" charset="0"/>
                <a:cs typeface="Times New Roman" pitchFamily="18" charset="0"/>
              </a:rPr>
              <a:t>Песчано-гравийная смесь.</a:t>
            </a:r>
            <a:endParaRPr lang="ru-RU" sz="16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Сырьевая база песчано-гравийной смеси представлена четырьмя проявлениями. Прогнозные ресурсы оценены в 52 тыс.куб.м. Песчано-гравийная смесь этих проявлений пригодна для строительства автодорог.</a:t>
            </a:r>
            <a:endParaRPr lang="ru-RU"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2012" y="1323151"/>
            <a:ext cx="11791666" cy="4488408"/>
          </a:xfrm>
          <a:prstGeom prst="rect">
            <a:avLst/>
          </a:prstGeom>
          <a:solidFill>
            <a:schemeClr val="bg1"/>
          </a:solidFill>
        </p:spPr>
        <p:txBody>
          <a:bodyPr wrap="square">
            <a:spAutoFit/>
          </a:bodyPr>
          <a:lstStyle/>
          <a:p>
            <a:pPr marL="171450" indent="-171450" defTabSz="914400">
              <a:spcBef>
                <a:spcPts val="1200"/>
              </a:spcBef>
              <a:spcAft>
                <a:spcPts val="200"/>
              </a:spcAft>
              <a:buClr>
                <a:schemeClr val="accent1"/>
              </a:buClr>
              <a:buSzPct val="100000"/>
            </a:pPr>
            <a:r>
              <a:rPr lang="ru-RU" sz="1600" b="1" dirty="0" smtClean="0">
                <a:latin typeface="Times New Roman" panose="02020603050405020304" pitchFamily="18" charset="0"/>
                <a:cs typeface="Times New Roman" panose="02020603050405020304" pitchFamily="18" charset="0"/>
              </a:rPr>
              <a:t>Лесные ресурсы</a:t>
            </a:r>
          </a:p>
          <a:p>
            <a:endParaRPr lang="ru-RU" sz="1400" dirty="0" smtClean="0">
              <a:latin typeface="Times New Roman" pitchFamily="18" charset="0"/>
              <a:cs typeface="Times New Roman" pitchFamily="18" charset="0"/>
            </a:endParaRPr>
          </a:p>
          <a:p>
            <a:endParaRPr lang="ru-RU" sz="14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Общая площадь лесничества Ковернинского муниципального округа составляет – 169,5 тыс.га, в т.ч. покрытая лесом 159,8 тыс.га.</a:t>
            </a:r>
            <a:endParaRPr lang="ru-RU" sz="1600" b="1"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Лесистость округа (отношение общей площади лесных земель к общей площади округа) равна 72,4 %. Северная и восточная части округа представлена сплошным лесным массивом, южная и центральная зоны – отдельными лесными участками.</a:t>
            </a:r>
          </a:p>
          <a:p>
            <a:pPr algn="just"/>
            <a:r>
              <a:rPr lang="ru-RU" sz="1600" dirty="0" smtClean="0">
                <a:latin typeface="Times New Roman" pitchFamily="18" charset="0"/>
                <a:cs typeface="Times New Roman" pitchFamily="18" charset="0"/>
              </a:rPr>
              <a:t>Запас древесины в лесах Ковернинского муниципального округа оценивается в 31,3 млн.куб.м., из которых 65,9 % приходится на хвойные породы.</a:t>
            </a:r>
          </a:p>
          <a:p>
            <a:pPr algn="just"/>
            <a:r>
              <a:rPr lang="ru-RU" sz="1600" dirty="0" smtClean="0">
                <a:latin typeface="Times New Roman" pitchFamily="18" charset="0"/>
                <a:cs typeface="Times New Roman" pitchFamily="18" charset="0"/>
              </a:rPr>
              <a:t>Запас спелой древесины составляет 24,5 % от общего количества – 7,7 млн.куб.м. </a:t>
            </a:r>
          </a:p>
          <a:p>
            <a:pPr algn="just"/>
            <a:r>
              <a:rPr lang="ru-RU" sz="1600" dirty="0" smtClean="0">
                <a:latin typeface="Times New Roman" pitchFamily="18" charset="0"/>
                <a:cs typeface="Times New Roman" pitchFamily="18" charset="0"/>
              </a:rPr>
              <a:t>Расчетная лесосека по главному пользованию, всего 314,6 тыс.куб.м., в т.ч. по хвойному хозяйству – 131,6 тыс.куб.м.</a:t>
            </a:r>
          </a:p>
          <a:p>
            <a:pPr algn="just"/>
            <a:r>
              <a:rPr lang="ru-RU" sz="1600" dirty="0" smtClean="0">
                <a:latin typeface="Times New Roman" pitchFamily="18" charset="0"/>
                <a:cs typeface="Times New Roman" pitchFamily="18" charset="0"/>
              </a:rPr>
              <a:t>Все лесные земли, переданы в аренду, в т.ч. 40,2 тыс.га передано хозяйствам, занимающимся сельскохозяйственным производством. </a:t>
            </a:r>
          </a:p>
          <a:p>
            <a:pPr algn="just"/>
            <a:r>
              <a:rPr lang="ru-RU" sz="1600" dirty="0" smtClean="0">
                <a:latin typeface="Times New Roman" pitchFamily="18" charset="0"/>
                <a:cs typeface="Times New Roman" pitchFamily="18" charset="0"/>
              </a:rPr>
              <a:t>В настоящее время на территории округа работают 12 арендаторов лесных участков: ООО «ЛЕССНАБ», ООО «СДМГРУПП», ООО «</a:t>
            </a:r>
            <a:r>
              <a:rPr lang="ru-RU" sz="1600" dirty="0" err="1" smtClean="0">
                <a:latin typeface="Times New Roman" pitchFamily="18" charset="0"/>
                <a:cs typeface="Times New Roman" pitchFamily="18" charset="0"/>
              </a:rPr>
              <a:t>СМК-Велес</a:t>
            </a:r>
            <a:r>
              <a:rPr lang="ru-RU" sz="1600" dirty="0" smtClean="0">
                <a:latin typeface="Times New Roman" pitchFamily="18" charset="0"/>
                <a:cs typeface="Times New Roman" pitchFamily="18" charset="0"/>
              </a:rPr>
              <a:t>», ООО «Кутузова», ООО «</a:t>
            </a:r>
            <a:r>
              <a:rPr lang="ru-RU" sz="1600" dirty="0" err="1" smtClean="0">
                <a:latin typeface="Times New Roman" pitchFamily="18" charset="0"/>
                <a:cs typeface="Times New Roman" pitchFamily="18" charset="0"/>
              </a:rPr>
              <a:t>Узола</a:t>
            </a:r>
            <a:r>
              <a:rPr lang="ru-RU" sz="1600" dirty="0" smtClean="0">
                <a:latin typeface="Times New Roman" pitchFamily="18" charset="0"/>
                <a:cs typeface="Times New Roman" pitchFamily="18" charset="0"/>
              </a:rPr>
              <a:t>», ООО «</a:t>
            </a:r>
            <a:r>
              <a:rPr lang="ru-RU" sz="1600" dirty="0" err="1" smtClean="0">
                <a:latin typeface="Times New Roman" pitchFamily="18" charset="0"/>
                <a:cs typeface="Times New Roman" pitchFamily="18" charset="0"/>
              </a:rPr>
              <a:t>Племзавод</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Семинский</a:t>
            </a:r>
            <a:r>
              <a:rPr lang="ru-RU" sz="1600" dirty="0" smtClean="0">
                <a:latin typeface="Times New Roman" pitchFamily="18" charset="0"/>
                <a:cs typeface="Times New Roman" pitchFamily="18" charset="0"/>
              </a:rPr>
              <a:t>», ООО «Лес», СПК «Ковернино», АО «</a:t>
            </a:r>
            <a:r>
              <a:rPr lang="ru-RU" sz="1600" dirty="0" err="1" smtClean="0">
                <a:latin typeface="Times New Roman" pitchFamily="18" charset="0"/>
                <a:cs typeface="Times New Roman" pitchFamily="18" charset="0"/>
              </a:rPr>
              <a:t>Агроплемкомбинат</a:t>
            </a:r>
            <a:r>
              <a:rPr lang="ru-RU" sz="1600" dirty="0" smtClean="0">
                <a:latin typeface="Times New Roman" pitchFamily="18" charset="0"/>
                <a:cs typeface="Times New Roman" pitchFamily="18" charset="0"/>
              </a:rPr>
              <a:t> «Мир», СПК «Хохлома», ООО «СЕВЕР-ЛЕС», ООО «</a:t>
            </a:r>
            <a:r>
              <a:rPr lang="ru-RU" sz="1600" dirty="0" err="1" smtClean="0">
                <a:latin typeface="Times New Roman" pitchFamily="18" charset="0"/>
                <a:cs typeface="Times New Roman" pitchFamily="18" charset="0"/>
              </a:rPr>
              <a:t>ПлайВуд</a:t>
            </a:r>
            <a:r>
              <a:rPr lang="ru-RU" sz="1600" dirty="0" smtClean="0">
                <a:latin typeface="Times New Roman" pitchFamily="18" charset="0"/>
                <a:cs typeface="Times New Roman" pitchFamily="18" charset="0"/>
              </a:rPr>
              <a:t>». </a:t>
            </a:r>
          </a:p>
          <a:p>
            <a:pPr algn="just"/>
            <a:r>
              <a:rPr lang="ru-RU" sz="1600" dirty="0" smtClean="0">
                <a:latin typeface="Times New Roman" pitchFamily="18" charset="0"/>
                <a:cs typeface="Times New Roman" pitchFamily="18" charset="0"/>
              </a:rPr>
              <a:t>В целях восстановления и сохранения лесов на территории округа ежегодно проводятся мероприятия по охране и защите лесного фонда. В 2021 году лесовосстановительные работы были проведены на площади в 921,1 га. Годовой расчетный размер рубок ухода и санитарных рубок составил 52,6 тыс.куб.м. Площадь насаждений, нуждающихся в рубках ухода и санитарных рубках – 1284,5 га.</a:t>
            </a:r>
          </a:p>
          <a:p>
            <a:pPr algn="just"/>
            <a:r>
              <a:rPr lang="ru-RU" sz="1600" dirty="0" smtClean="0">
                <a:latin typeface="Times New Roman" pitchFamily="18" charset="0"/>
                <a:cs typeface="Times New Roman" pitchFamily="18" charset="0"/>
              </a:rPr>
              <a:t>Объем освоения лесосечного фонда арендаторами за 2021 год составил 285,5 тыс.куб.м. </a:t>
            </a:r>
          </a:p>
        </p:txBody>
      </p:sp>
      <p:pic>
        <p:nvPicPr>
          <p:cNvPr id="56321" name="Picture 1"/>
          <p:cNvPicPr>
            <a:picLocks noChangeAspect="1" noChangeArrowheads="1"/>
          </p:cNvPicPr>
          <p:nvPr/>
        </p:nvPicPr>
        <p:blipFill>
          <a:blip r:embed="rId2"/>
          <a:srcRect/>
          <a:stretch>
            <a:fillRect/>
          </a:stretch>
        </p:blipFill>
        <p:spPr bwMode="auto">
          <a:xfrm>
            <a:off x="0" y="0"/>
            <a:ext cx="4752975" cy="1905000"/>
          </a:xfrm>
          <a:prstGeom prst="rect">
            <a:avLst/>
          </a:prstGeom>
          <a:ln>
            <a:noFill/>
          </a:ln>
          <a:effectLst>
            <a:outerShdw blurRad="292100" dist="139700" dir="2700000" algn="tl" rotWithShape="0">
              <a:srgbClr val="333333">
                <a:alpha val="65000"/>
              </a:srgbClr>
            </a:outerShdw>
          </a:effectLst>
        </p:spPr>
      </p:pic>
      <p:pic>
        <p:nvPicPr>
          <p:cNvPr id="56322" name="Picture 2"/>
          <p:cNvPicPr>
            <a:picLocks noChangeAspect="1" noChangeArrowheads="1"/>
          </p:cNvPicPr>
          <p:nvPr/>
        </p:nvPicPr>
        <p:blipFill>
          <a:blip r:embed="rId3"/>
          <a:srcRect/>
          <a:stretch>
            <a:fillRect/>
          </a:stretch>
        </p:blipFill>
        <p:spPr bwMode="auto">
          <a:xfrm>
            <a:off x="5356225" y="0"/>
            <a:ext cx="4752976" cy="1905000"/>
          </a:xfrm>
          <a:prstGeom prst="rect">
            <a:avLst/>
          </a:prstGeom>
          <a:ln>
            <a:noFill/>
          </a:ln>
          <a:effectLst>
            <a:outerShdw blurRad="292100" dist="139700" dir="2700000" algn="tl" rotWithShape="0">
              <a:srgbClr val="333333">
                <a:alpha val="65000"/>
              </a:srgbClr>
            </a:outerShdw>
          </a:effectLst>
        </p:spPr>
      </p:pic>
      <p:pic>
        <p:nvPicPr>
          <p:cNvPr id="56323" name="Picture 3"/>
          <p:cNvPicPr>
            <a:picLocks noChangeAspect="1" noChangeArrowheads="1"/>
          </p:cNvPicPr>
          <p:nvPr/>
        </p:nvPicPr>
        <p:blipFill>
          <a:blip r:embed="rId4"/>
          <a:srcRect/>
          <a:stretch>
            <a:fillRect/>
          </a:stretch>
        </p:blipFill>
        <p:spPr bwMode="auto">
          <a:xfrm>
            <a:off x="3944023" y="0"/>
            <a:ext cx="2893339" cy="1930400"/>
          </a:xfrm>
          <a:prstGeom prst="rect">
            <a:avLst/>
          </a:prstGeom>
          <a:ln>
            <a:noFill/>
          </a:ln>
          <a:effectLst>
            <a:outerShdw blurRad="292100" dist="139700" dir="2700000" algn="tl" rotWithShape="0">
              <a:srgbClr val="333333">
                <a:alpha val="65000"/>
              </a:srgbClr>
            </a:outerShdw>
          </a:effectLst>
        </p:spPr>
      </p:pic>
      <p:pic>
        <p:nvPicPr>
          <p:cNvPr id="56324" name="Picture 4"/>
          <p:cNvPicPr>
            <a:picLocks noChangeAspect="1" noChangeArrowheads="1"/>
          </p:cNvPicPr>
          <p:nvPr/>
        </p:nvPicPr>
        <p:blipFill>
          <a:blip r:embed="rId5"/>
          <a:srcRect/>
          <a:stretch>
            <a:fillRect/>
          </a:stretch>
        </p:blipFill>
        <p:spPr bwMode="auto">
          <a:xfrm>
            <a:off x="9296400" y="0"/>
            <a:ext cx="2895600" cy="19304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670560" y="426720"/>
            <a:ext cx="11131296" cy="923330"/>
          </a:xfrm>
          <a:prstGeom prst="rect">
            <a:avLst/>
          </a:prstGeom>
          <a:noFill/>
        </p:spPr>
        <p:txBody>
          <a:bodyPr wrap="square" rtlCol="0">
            <a:spAutoFit/>
          </a:bodyPr>
          <a:lstStyle/>
          <a:p>
            <a:pPr algn="ctr"/>
            <a:r>
              <a:rPr lang="ru-RU" sz="5400" b="1" i="1" dirty="0" smtClean="0"/>
              <a:t>Качество жизни</a:t>
            </a:r>
            <a:endParaRPr lang="ru-RU" sz="5400" b="1" i="1"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546" y="341196"/>
            <a:ext cx="5377219" cy="6032421"/>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Гостиницы.</a:t>
            </a:r>
          </a:p>
          <a:p>
            <a:endParaRPr lang="ru-RU" sz="1600" b="1" dirty="0" smtClean="0">
              <a:latin typeface="Times New Roman" pitchFamily="18" charset="0"/>
              <a:cs typeface="Times New Roman" pitchFamily="18" charset="0"/>
            </a:endParaRPr>
          </a:p>
          <a:p>
            <a:r>
              <a:rPr lang="ru-RU" sz="1600" b="1" dirty="0" smtClean="0">
                <a:latin typeface="Times New Roman" pitchFamily="18" charset="0"/>
                <a:cs typeface="Times New Roman" pitchFamily="18" charset="0"/>
              </a:rPr>
              <a:t>В центре р.п. Ковернино находится отель </a:t>
            </a:r>
            <a:r>
              <a:rPr lang="en-US" sz="1600" b="1" dirty="0" smtClean="0">
                <a:latin typeface="Times New Roman" pitchFamily="18" charset="0"/>
                <a:cs typeface="Times New Roman" pitchFamily="18" charset="0"/>
              </a:rPr>
              <a:t>“</a:t>
            </a:r>
            <a:r>
              <a:rPr lang="ru-RU" sz="1600" b="1" dirty="0" err="1" smtClean="0">
                <a:latin typeface="Times New Roman" pitchFamily="18" charset="0"/>
                <a:cs typeface="Times New Roman" pitchFamily="18" charset="0"/>
              </a:rPr>
              <a:t>Welcome</a:t>
            </a:r>
            <a:r>
              <a:rPr lang="ru-RU" sz="1600" b="1"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Нижегородская область, Ковернино, ул. 50 лет ВЛКСМ, д.47В) </a:t>
            </a:r>
            <a:r>
              <a:rPr lang="en-US" sz="1600" dirty="0" smtClean="0">
                <a:latin typeface="Times New Roman" pitchFamily="18" charset="0"/>
                <a:cs typeface="Times New Roman" pitchFamily="18" charset="0"/>
              </a:rPr>
              <a:t>https://welcome-kovernino.wintega.com/</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Уютные двухместные номера со всеми удобствами и с возможностью размещения дополнительного койко-места. Номера оборудованы холодильником, микроволновой печью, телевизором.</a:t>
            </a:r>
          </a:p>
          <a:p>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Отель находится в доступной близости от супермаркетов «Магнит», «</a:t>
            </a:r>
            <a:r>
              <a:rPr lang="ru-RU" sz="1600" dirty="0" err="1" smtClean="0">
                <a:latin typeface="Times New Roman" pitchFamily="18" charset="0"/>
                <a:cs typeface="Times New Roman" pitchFamily="18" charset="0"/>
              </a:rPr>
              <a:t>Красное&amp;Белое</a:t>
            </a:r>
            <a:r>
              <a:rPr lang="ru-RU" sz="1600" dirty="0" smtClean="0">
                <a:latin typeface="Times New Roman" pitchFamily="18" charset="0"/>
                <a:cs typeface="Times New Roman" pitchFamily="18" charset="0"/>
              </a:rPr>
              <a:t>», «Пятерочка», ресторана «Братина», спорткомплекса «</a:t>
            </a:r>
            <a:r>
              <a:rPr lang="ru-RU" sz="1600" dirty="0" err="1" smtClean="0">
                <a:latin typeface="Times New Roman" pitchFamily="18" charset="0"/>
                <a:cs typeface="Times New Roman" pitchFamily="18" charset="0"/>
              </a:rPr>
              <a:t>Узола</a:t>
            </a:r>
            <a:r>
              <a:rPr lang="ru-RU" sz="1600" dirty="0" smtClean="0">
                <a:latin typeface="Times New Roman" pitchFamily="18" charset="0"/>
                <a:cs typeface="Times New Roman" pitchFamily="18" charset="0"/>
              </a:rPr>
              <a:t>» и др.    </a:t>
            </a:r>
          </a:p>
          <a:p>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До одного из прилегающих музеев Музейно-выставочный центр «Отчина» от отеля </a:t>
            </a:r>
            <a:r>
              <a:rPr lang="ru-RU" sz="1600" dirty="0" err="1" smtClean="0">
                <a:latin typeface="Times New Roman" pitchFamily="18" charset="0"/>
                <a:cs typeface="Times New Roman" pitchFamily="18" charset="0"/>
              </a:rPr>
              <a:t>Welcome</a:t>
            </a:r>
            <a:r>
              <a:rPr lang="ru-RU" sz="1600" dirty="0" smtClean="0">
                <a:latin typeface="Times New Roman" pitchFamily="18" charset="0"/>
                <a:cs typeface="Times New Roman" pitchFamily="18" charset="0"/>
              </a:rPr>
              <a:t>  - 1.2 км. </a:t>
            </a:r>
          </a:p>
          <a:p>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Для того, чтобы попасть в парк отдыха парк им. Разумовского от отеля,  необходимо пройти 442 метра.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a:t>
            </a:r>
          </a:p>
          <a:p>
            <a:r>
              <a:rPr lang="ru-RU" sz="1600" dirty="0" smtClean="0">
                <a:latin typeface="Times New Roman" pitchFamily="18" charset="0"/>
                <a:cs typeface="Times New Roman" pitchFamily="18" charset="0"/>
              </a:rPr>
              <a:t>На расстоянии 782 метра от отеля расположилась одна из популярных достопримечательностей в Ковернино - Церковь Вознесения Господня.</a:t>
            </a:r>
          </a:p>
          <a:p>
            <a:endParaRPr lang="ru-RU" dirty="0"/>
          </a:p>
        </p:txBody>
      </p:sp>
      <p:pic>
        <p:nvPicPr>
          <p:cNvPr id="8" name="Рисунок 7" descr="C:\Users\user\Desktop\презентация ОМСУ\Приложение 2 фото гостиницы\156203652.jpg"/>
          <p:cNvPicPr/>
          <p:nvPr/>
        </p:nvPicPr>
        <p:blipFill>
          <a:blip r:embed="rId2" cstate="print"/>
          <a:srcRect/>
          <a:stretch>
            <a:fillRect/>
          </a:stretch>
        </p:blipFill>
        <p:spPr bwMode="auto">
          <a:xfrm>
            <a:off x="5990899" y="344607"/>
            <a:ext cx="2743671" cy="2177877"/>
          </a:xfrm>
          <a:prstGeom prst="rect">
            <a:avLst/>
          </a:prstGeom>
          <a:ln>
            <a:noFill/>
          </a:ln>
          <a:effectLst>
            <a:outerShdw blurRad="292100" dist="139700" dir="2700000" algn="tl" rotWithShape="0">
              <a:srgbClr val="333333">
                <a:alpha val="65000"/>
              </a:srgbClr>
            </a:outerShdw>
          </a:effectLst>
        </p:spPr>
      </p:pic>
      <p:sp>
        <p:nvSpPr>
          <p:cNvPr id="10" name="TextBox 9"/>
          <p:cNvSpPr txBox="1"/>
          <p:nvPr/>
        </p:nvSpPr>
        <p:spPr>
          <a:xfrm>
            <a:off x="5756988" y="2792711"/>
            <a:ext cx="3589361"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Отель </a:t>
            </a:r>
            <a:r>
              <a:rPr lang="en-US" sz="1200" dirty="0" smtClean="0">
                <a:latin typeface="Times New Roman" pitchFamily="18" charset="0"/>
                <a:cs typeface="Times New Roman" pitchFamily="18" charset="0"/>
              </a:rPr>
              <a:t>“</a:t>
            </a:r>
            <a:r>
              <a:rPr lang="ru-RU" sz="1200" dirty="0" err="1" smtClean="0">
                <a:latin typeface="Times New Roman" pitchFamily="18" charset="0"/>
                <a:cs typeface="Times New Roman" pitchFamily="18" charset="0"/>
              </a:rPr>
              <a:t>Welcome</a:t>
            </a:r>
            <a:r>
              <a:rPr lang="ru-RU" sz="1200" dirty="0" smtClean="0">
                <a:latin typeface="Times New Roman" pitchFamily="18" charset="0"/>
                <a:cs typeface="Times New Roman" pitchFamily="18" charset="0"/>
              </a:rPr>
              <a:t>» в р.п.Ковернино</a:t>
            </a:r>
            <a:endParaRPr lang="ru-RU" sz="1200" dirty="0"/>
          </a:p>
        </p:txBody>
      </p:sp>
      <p:pic>
        <p:nvPicPr>
          <p:cNvPr id="13" name="Рисунок 12" descr="парк"/>
          <p:cNvPicPr/>
          <p:nvPr/>
        </p:nvPicPr>
        <p:blipFill>
          <a:blip r:embed="rId3"/>
          <a:srcRect/>
          <a:stretch>
            <a:fillRect/>
          </a:stretch>
        </p:blipFill>
        <p:spPr bwMode="auto">
          <a:xfrm>
            <a:off x="5732059" y="3734906"/>
            <a:ext cx="2859085" cy="1969857"/>
          </a:xfrm>
          <a:prstGeom prst="rect">
            <a:avLst/>
          </a:prstGeom>
          <a:ln>
            <a:noFill/>
          </a:ln>
          <a:effectLst>
            <a:outerShdw blurRad="292100" dist="139700" dir="2700000" algn="tl" rotWithShape="0">
              <a:srgbClr val="333333">
                <a:alpha val="65000"/>
              </a:srgbClr>
            </a:outerShdw>
          </a:effectLst>
        </p:spPr>
      </p:pic>
      <p:sp>
        <p:nvSpPr>
          <p:cNvPr id="14" name="TextBox 13"/>
          <p:cNvSpPr txBox="1"/>
          <p:nvPr/>
        </p:nvSpPr>
        <p:spPr>
          <a:xfrm>
            <a:off x="5127617" y="5980981"/>
            <a:ext cx="3753135"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Парк «</a:t>
            </a:r>
            <a:r>
              <a:rPr lang="ru-RU" sz="1200" dirty="0" err="1" smtClean="0">
                <a:latin typeface="Times New Roman" pitchFamily="18" charset="0"/>
                <a:cs typeface="Times New Roman" pitchFamily="18" charset="0"/>
              </a:rPr>
              <a:t>Чудов-Град</a:t>
            </a:r>
            <a:r>
              <a:rPr lang="ru-RU" sz="1200" dirty="0" smtClean="0">
                <a:latin typeface="Times New Roman" pitchFamily="18" charset="0"/>
                <a:cs typeface="Times New Roman" pitchFamily="18" charset="0"/>
              </a:rPr>
              <a:t> (им.Разумовского)</a:t>
            </a:r>
            <a:endParaRPr lang="ru-RU" sz="1200" dirty="0">
              <a:latin typeface="Times New Roman" pitchFamily="18" charset="0"/>
              <a:cs typeface="Times New Roman" pitchFamily="18" charset="0"/>
            </a:endParaRPr>
          </a:p>
        </p:txBody>
      </p:sp>
      <p:pic>
        <p:nvPicPr>
          <p:cNvPr id="15" name="Picture 12" descr="http://sobory.ru/pic/12560/12562_20090709_220426.jpg"/>
          <p:cNvPicPr>
            <a:picLocks noChangeAspect="1" noChangeArrowheads="1"/>
          </p:cNvPicPr>
          <p:nvPr/>
        </p:nvPicPr>
        <p:blipFill>
          <a:blip r:embed="rId4"/>
          <a:srcRect/>
          <a:stretch>
            <a:fillRect/>
          </a:stretch>
        </p:blipFill>
        <p:spPr bwMode="auto">
          <a:xfrm>
            <a:off x="8779985" y="3689366"/>
            <a:ext cx="2997703" cy="2042956"/>
          </a:xfrm>
          <a:prstGeom prst="rect">
            <a:avLst/>
          </a:prstGeom>
          <a:ln>
            <a:noFill/>
          </a:ln>
          <a:effectLst>
            <a:outerShdw blurRad="292100" dist="139700" dir="2700000" algn="tl" rotWithShape="0">
              <a:srgbClr val="333333">
                <a:alpha val="65000"/>
              </a:srgbClr>
            </a:outerShdw>
          </a:effectLst>
        </p:spPr>
      </p:pic>
      <p:sp>
        <p:nvSpPr>
          <p:cNvPr id="16" name="TextBox 15"/>
          <p:cNvSpPr txBox="1"/>
          <p:nvPr/>
        </p:nvSpPr>
        <p:spPr>
          <a:xfrm>
            <a:off x="8921639" y="5919135"/>
            <a:ext cx="2934268" cy="461665"/>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Приход церкви в честь Вознесения Господня в р.п. Ковернино</a:t>
            </a:r>
            <a:endParaRPr lang="ru-RU" sz="1200" dirty="0"/>
          </a:p>
        </p:txBody>
      </p:sp>
      <p:sp>
        <p:nvSpPr>
          <p:cNvPr id="11" name="TextBox 10"/>
          <p:cNvSpPr txBox="1"/>
          <p:nvPr/>
        </p:nvSpPr>
        <p:spPr>
          <a:xfrm>
            <a:off x="9309100" y="2794000"/>
            <a:ext cx="2552700"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Ресторан «Братина в р.п.Ковернино</a:t>
            </a:r>
            <a:endParaRPr lang="ru-RU" sz="1200" dirty="0">
              <a:latin typeface="Times New Roman" pitchFamily="18" charset="0"/>
              <a:cs typeface="Times New Roman" pitchFamily="18" charset="0"/>
            </a:endParaRPr>
          </a:p>
        </p:txBody>
      </p:sp>
      <p:pic>
        <p:nvPicPr>
          <p:cNvPr id="56321" name="Picture 1"/>
          <p:cNvPicPr>
            <a:picLocks noChangeAspect="1" noChangeArrowheads="1"/>
          </p:cNvPicPr>
          <p:nvPr/>
        </p:nvPicPr>
        <p:blipFill>
          <a:blip r:embed="rId5"/>
          <a:srcRect/>
          <a:stretch>
            <a:fillRect/>
          </a:stretch>
        </p:blipFill>
        <p:spPr bwMode="auto">
          <a:xfrm>
            <a:off x="8947269" y="362828"/>
            <a:ext cx="3048000" cy="203835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Рисунок 12"/>
          <p:cNvPicPr/>
          <p:nvPr/>
        </p:nvPicPr>
        <p:blipFill>
          <a:blip r:embed="rId2"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tretch>
            <a:fillRect/>
          </a:stretch>
        </p:blipFill>
        <p:spPr>
          <a:xfrm>
            <a:off x="585964" y="514161"/>
            <a:ext cx="3119656" cy="1757549"/>
          </a:xfrm>
          <a:prstGeom prst="rect">
            <a:avLst/>
          </a:prstGeom>
          <a:ln>
            <a:noFill/>
          </a:ln>
          <a:effectLst>
            <a:outerShdw blurRad="292100" dist="139700" dir="2700000" algn="tl" rotWithShape="0">
              <a:srgbClr val="333333">
                <a:alpha val="65000"/>
              </a:srgbClr>
            </a:outerShdw>
          </a:effectLst>
        </p:spPr>
      </p:pic>
      <p:sp>
        <p:nvSpPr>
          <p:cNvPr id="14" name="TextBox 13"/>
          <p:cNvSpPr txBox="1"/>
          <p:nvPr/>
        </p:nvSpPr>
        <p:spPr>
          <a:xfrm>
            <a:off x="719328" y="2572514"/>
            <a:ext cx="3145536" cy="461665"/>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Памятник погибшим воинам на центральной площади р.п.Ковернино</a:t>
            </a:r>
            <a:endParaRPr lang="ru-RU" sz="1200" dirty="0">
              <a:latin typeface="Times New Roman" pitchFamily="18" charset="0"/>
              <a:cs typeface="Times New Roman" pitchFamily="18" charset="0"/>
            </a:endParaRPr>
          </a:p>
        </p:txBody>
      </p:sp>
      <p:pic>
        <p:nvPicPr>
          <p:cNvPr id="16" name="Рисунок 15" descr="C:\Users\Зав. ОКС\Desktop\сквер мишка.jpg"/>
          <p:cNvPicPr/>
          <p:nvPr/>
        </p:nvPicPr>
        <p:blipFill>
          <a:blip r:embed="rId3"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4615171" y="2784724"/>
            <a:ext cx="3191347" cy="1964697"/>
          </a:xfrm>
          <a:prstGeom prst="rect">
            <a:avLst/>
          </a:prstGeom>
          <a:ln>
            <a:noFill/>
          </a:ln>
          <a:effectLst>
            <a:outerShdw blurRad="292100" dist="139700" dir="2700000" algn="tl" rotWithShape="0">
              <a:srgbClr val="333333">
                <a:alpha val="65000"/>
              </a:srgbClr>
            </a:outerShdw>
          </a:effectLst>
        </p:spPr>
      </p:pic>
      <p:pic>
        <p:nvPicPr>
          <p:cNvPr id="17" name="Рисунок 16"/>
          <p:cNvPicPr/>
          <p:nvPr/>
        </p:nvPicPr>
        <p:blipFill>
          <a:blip r:embed="rId4" cstate="print"/>
          <a:stretch>
            <a:fillRect/>
          </a:stretch>
        </p:blipFill>
        <p:spPr>
          <a:xfrm>
            <a:off x="8883051" y="2773301"/>
            <a:ext cx="2884691" cy="1947553"/>
          </a:xfrm>
          <a:prstGeom prst="rect">
            <a:avLst/>
          </a:prstGeom>
          <a:ln>
            <a:noFill/>
          </a:ln>
          <a:effectLst>
            <a:outerShdw blurRad="292100" dist="139700" dir="2700000" algn="tl" rotWithShape="0">
              <a:srgbClr val="333333">
                <a:alpha val="65000"/>
              </a:srgbClr>
            </a:outerShdw>
          </a:effectLst>
        </p:spPr>
      </p:pic>
      <p:sp>
        <p:nvSpPr>
          <p:cNvPr id="18" name="TextBox 17"/>
          <p:cNvSpPr txBox="1"/>
          <p:nvPr/>
        </p:nvSpPr>
        <p:spPr>
          <a:xfrm>
            <a:off x="5791200" y="5145026"/>
            <a:ext cx="5071872"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Сквер «Молодежный» на центральной площади р.п.Ковернино</a:t>
            </a:r>
            <a:endParaRPr lang="ru-RU" sz="1200" dirty="0">
              <a:latin typeface="Times New Roman" pitchFamily="18" charset="0"/>
              <a:cs typeface="Times New Roman" pitchFamily="18" charset="0"/>
            </a:endParaRPr>
          </a:p>
        </p:txBody>
      </p:sp>
      <p:pic>
        <p:nvPicPr>
          <p:cNvPr id="19" name="Содержимое 4" descr="1.jpg"/>
          <p:cNvPicPr/>
          <p:nvPr/>
        </p:nvPicPr>
        <p:blipFill>
          <a:blip r:embed="rId5"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tretch>
            <a:fillRect/>
          </a:stretch>
        </p:blipFill>
        <p:spPr>
          <a:xfrm>
            <a:off x="568694" y="3160855"/>
            <a:ext cx="3056659" cy="2291938"/>
          </a:xfrm>
          <a:prstGeom prst="rect">
            <a:avLst/>
          </a:prstGeom>
          <a:ln>
            <a:noFill/>
          </a:ln>
          <a:effectLst>
            <a:outerShdw blurRad="292100" dist="139700" dir="2700000" algn="tl" rotWithShape="0">
              <a:srgbClr val="333333">
                <a:alpha val="65000"/>
              </a:srgbClr>
            </a:outerShdw>
          </a:effectLst>
        </p:spPr>
      </p:pic>
      <p:sp>
        <p:nvSpPr>
          <p:cNvPr id="20" name="TextBox 19"/>
          <p:cNvSpPr txBox="1"/>
          <p:nvPr/>
        </p:nvSpPr>
        <p:spPr>
          <a:xfrm>
            <a:off x="548640" y="5852162"/>
            <a:ext cx="3267456" cy="461665"/>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Мемориал «Сад Победы» (пересечение ул. Чкалова и ул.Школьная р.п.Ковернино)</a:t>
            </a:r>
            <a:endParaRPr lang="ru-RU" sz="1200" dirty="0">
              <a:latin typeface="Times New Roman" pitchFamily="18" charset="0"/>
              <a:cs typeface="Times New Roman" pitchFamily="18" charset="0"/>
            </a:endParaRPr>
          </a:p>
        </p:txBody>
      </p:sp>
      <p:pic>
        <p:nvPicPr>
          <p:cNvPr id="10" name="Рисунок 9" descr="C:\Users\Зав. ОКС\Desktop\22.jpg"/>
          <p:cNvPicPr/>
          <p:nvPr/>
        </p:nvPicPr>
        <p:blipFill>
          <a:blip r:embed="rId6"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8864600" y="322977"/>
            <a:ext cx="2970530" cy="2217023"/>
          </a:xfrm>
          <a:prstGeom prst="rect">
            <a:avLst/>
          </a:prstGeom>
          <a:ln>
            <a:noFill/>
          </a:ln>
          <a:effectLst>
            <a:outerShdw blurRad="292100" dist="139700" dir="2700000" algn="tl" rotWithShape="0">
              <a:srgbClr val="333333">
                <a:alpha val="65000"/>
              </a:srgbClr>
            </a:outerShdw>
          </a:effectLst>
        </p:spPr>
      </p:pic>
      <p:pic>
        <p:nvPicPr>
          <p:cNvPr id="53249" name="Picture 1" descr="D:\СИДОРОВА 2016\ИНВЕСТИЦИОННАЯ ДЕЯТЕЛЬНОСТЬ\Инвестиционный паспорт\2020\фотографии\павлин.jpg"/>
          <p:cNvPicPr>
            <a:picLocks noChangeAspect="1" noChangeArrowheads="1"/>
          </p:cNvPicPr>
          <p:nvPr/>
        </p:nvPicPr>
        <p:blipFill>
          <a:blip r:embed="rId7"/>
          <a:srcRect/>
          <a:stretch>
            <a:fillRect/>
          </a:stretch>
        </p:blipFill>
        <p:spPr bwMode="auto">
          <a:xfrm>
            <a:off x="4585022" y="376429"/>
            <a:ext cx="3247321" cy="216357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2192000" cy="785818"/>
          </a:xfrm>
          <a:noFill/>
        </p:spPr>
        <p:txBody>
          <a:bodyPr>
            <a:normAutofit/>
          </a:bodyPr>
          <a:lstStyle/>
          <a:p>
            <a:pPr algn="ctr"/>
            <a:r>
              <a:rPr lang="ru-RU" sz="1200" b="1" dirty="0" smtClean="0">
                <a:solidFill>
                  <a:schemeClr val="tx1"/>
                </a:solidFill>
                <a:latin typeface="Times New Roman" pitchFamily="18" charset="0"/>
                <a:cs typeface="Times New Roman" pitchFamily="18" charset="0"/>
              </a:rPr>
              <a:t>Сеть образовательных организаций округа</a:t>
            </a:r>
            <a:endParaRPr lang="ru-RU" sz="1200" b="1" dirty="0">
              <a:solidFill>
                <a:schemeClr val="tx1"/>
              </a:solidFill>
              <a:latin typeface="Times New Roman" pitchFamily="18" charset="0"/>
              <a:cs typeface="Times New Roman" pitchFamily="18" charset="0"/>
            </a:endParaRPr>
          </a:p>
        </p:txBody>
      </p:sp>
      <p:pic>
        <p:nvPicPr>
          <p:cNvPr id="5" name="Picture 5"/>
          <p:cNvPicPr>
            <a:picLocks noGrp="1" noChangeAspect="1" noChangeArrowheads="1"/>
          </p:cNvPicPr>
          <p:nvPr>
            <p:ph idx="1"/>
          </p:nvPr>
        </p:nvPicPr>
        <p:blipFill>
          <a:blip r:embed="rId2" cstate="print"/>
          <a:stretch>
            <a:fillRect/>
          </a:stretch>
        </p:blipFill>
        <p:spPr bwMode="auto">
          <a:xfrm>
            <a:off x="4796195" y="1271992"/>
            <a:ext cx="2144684" cy="1429789"/>
          </a:xfrm>
          <a:prstGeom prst="rect">
            <a:avLst/>
          </a:prstGeom>
          <a:ln>
            <a:noFill/>
          </a:ln>
          <a:effectLst>
            <a:outerShdw blurRad="292100" dist="139700" dir="2700000" algn="tl" rotWithShape="0">
              <a:srgbClr val="333333">
                <a:alpha val="65000"/>
              </a:srgbClr>
            </a:outerShdw>
          </a:effectLst>
        </p:spPr>
      </p:pic>
      <p:sp>
        <p:nvSpPr>
          <p:cNvPr id="6" name="Rectangle 12"/>
          <p:cNvSpPr txBox="1">
            <a:spLocks noRot="1" noChangeArrowheads="1"/>
          </p:cNvSpPr>
          <p:nvPr/>
        </p:nvSpPr>
        <p:spPr bwMode="auto">
          <a:xfrm>
            <a:off x="0" y="642918"/>
            <a:ext cx="8477309" cy="3143272"/>
          </a:xfrm>
          <a:prstGeom prst="rect">
            <a:avLst/>
          </a:prstGeom>
          <a:noFill/>
          <a:ln w="9525">
            <a:noFill/>
            <a:miter lim="800000"/>
            <a:headEnd/>
            <a:tailEnd/>
          </a:ln>
        </p:spPr>
        <p:txBody>
          <a:bodyPr/>
          <a:lstStyle/>
          <a:p>
            <a:pPr marL="342900" indent="-342900" algn="ctr">
              <a:lnSpc>
                <a:spcPct val="80000"/>
              </a:lnSpc>
              <a:spcBef>
                <a:spcPct val="20000"/>
              </a:spcBef>
              <a:buFont typeface="Wingdings" pitchFamily="2" charset="2"/>
              <a:buNone/>
            </a:pPr>
            <a:endParaRPr lang="ru-RU" sz="2400" b="1" dirty="0"/>
          </a:p>
          <a:p>
            <a:pPr marL="342900" indent="-342900">
              <a:lnSpc>
                <a:spcPct val="80000"/>
              </a:lnSpc>
              <a:spcBef>
                <a:spcPct val="20000"/>
              </a:spcBef>
              <a:buFont typeface="Arial" charset="0"/>
              <a:buChar char="•"/>
            </a:pPr>
            <a:r>
              <a:rPr lang="ru-RU" sz="1200" b="1" dirty="0" smtClean="0">
                <a:latin typeface="Times New Roman" pitchFamily="18" charset="0"/>
                <a:cs typeface="Times New Roman" pitchFamily="18" charset="0"/>
              </a:rPr>
              <a:t>10 </a:t>
            </a:r>
            <a:r>
              <a:rPr lang="ru-RU" sz="1200" b="1" dirty="0">
                <a:latin typeface="Times New Roman" pitchFamily="18" charset="0"/>
                <a:cs typeface="Times New Roman" pitchFamily="18" charset="0"/>
              </a:rPr>
              <a:t>-  ДОУ</a:t>
            </a:r>
          </a:p>
          <a:p>
            <a:pPr marL="342900" indent="-342900">
              <a:lnSpc>
                <a:spcPct val="80000"/>
              </a:lnSpc>
              <a:spcBef>
                <a:spcPct val="20000"/>
              </a:spcBef>
              <a:buFont typeface="Arial" charset="0"/>
              <a:buChar char="•"/>
            </a:pPr>
            <a:r>
              <a:rPr lang="ru-RU" sz="1200" b="1" dirty="0" smtClean="0">
                <a:latin typeface="Times New Roman" pitchFamily="18" charset="0"/>
                <a:cs typeface="Times New Roman" pitchFamily="18" charset="0"/>
              </a:rPr>
              <a:t>1 </a:t>
            </a:r>
            <a:r>
              <a:rPr lang="ru-RU" sz="1200" b="1" dirty="0">
                <a:latin typeface="Times New Roman" pitchFamily="18" charset="0"/>
                <a:cs typeface="Times New Roman" pitchFamily="18" charset="0"/>
              </a:rPr>
              <a:t>-  </a:t>
            </a:r>
            <a:r>
              <a:rPr lang="ru-RU" sz="1200" b="1" dirty="0" smtClean="0">
                <a:latin typeface="Times New Roman" pitchFamily="18" charset="0"/>
                <a:cs typeface="Times New Roman" pitchFamily="18" charset="0"/>
              </a:rPr>
              <a:t>Начальная школа </a:t>
            </a:r>
            <a:r>
              <a:rPr lang="ru-RU" sz="1200" b="1" dirty="0">
                <a:latin typeface="Times New Roman" pitchFamily="18" charset="0"/>
                <a:cs typeface="Times New Roman" pitchFamily="18" charset="0"/>
              </a:rPr>
              <a:t>-детский сад</a:t>
            </a:r>
          </a:p>
          <a:p>
            <a:pPr marL="342900" indent="-342900">
              <a:lnSpc>
                <a:spcPct val="80000"/>
              </a:lnSpc>
              <a:spcBef>
                <a:spcPct val="20000"/>
              </a:spcBef>
              <a:buFont typeface="Arial" charset="0"/>
              <a:buChar char="•"/>
            </a:pPr>
            <a:r>
              <a:rPr lang="ru-RU" sz="1200" b="1" dirty="0" smtClean="0">
                <a:latin typeface="Times New Roman" pitchFamily="18" charset="0"/>
                <a:cs typeface="Times New Roman" pitchFamily="18" charset="0"/>
              </a:rPr>
              <a:t>4 </a:t>
            </a:r>
            <a:r>
              <a:rPr lang="ru-RU" sz="1200" b="1" dirty="0">
                <a:latin typeface="Times New Roman" pitchFamily="18" charset="0"/>
                <a:cs typeface="Times New Roman" pitchFamily="18" charset="0"/>
              </a:rPr>
              <a:t>-  Основных школ</a:t>
            </a:r>
          </a:p>
          <a:p>
            <a:pPr marL="342900" indent="-342900">
              <a:lnSpc>
                <a:spcPct val="80000"/>
              </a:lnSpc>
              <a:spcBef>
                <a:spcPct val="20000"/>
              </a:spcBef>
              <a:buFont typeface="Arial" charset="0"/>
              <a:buChar char="•"/>
            </a:pPr>
            <a:r>
              <a:rPr lang="ru-RU" sz="1200" b="1" dirty="0">
                <a:latin typeface="Times New Roman" pitchFamily="18" charset="0"/>
                <a:cs typeface="Times New Roman" pitchFamily="18" charset="0"/>
              </a:rPr>
              <a:t>6 -  Средних школ</a:t>
            </a:r>
          </a:p>
          <a:p>
            <a:pPr marL="342900" indent="-342900">
              <a:lnSpc>
                <a:spcPct val="80000"/>
              </a:lnSpc>
              <a:spcBef>
                <a:spcPct val="20000"/>
              </a:spcBef>
              <a:buFont typeface="Arial" charset="0"/>
              <a:buChar char="•"/>
            </a:pPr>
            <a:r>
              <a:rPr lang="ru-RU" sz="1200" b="1" dirty="0" smtClean="0">
                <a:latin typeface="Times New Roman" pitchFamily="18" charset="0"/>
                <a:cs typeface="Times New Roman" pitchFamily="18" charset="0"/>
              </a:rPr>
              <a:t>1 </a:t>
            </a:r>
            <a:r>
              <a:rPr lang="ru-RU" sz="1200" b="1" dirty="0">
                <a:latin typeface="Times New Roman" pitchFamily="18" charset="0"/>
                <a:cs typeface="Times New Roman" pitchFamily="18" charset="0"/>
              </a:rPr>
              <a:t>-  МОУ ДО «Районный центр внешкольной работы</a:t>
            </a:r>
            <a:r>
              <a:rPr lang="ru-RU" sz="1200" b="1" dirty="0" smtClean="0">
                <a:latin typeface="Times New Roman" pitchFamily="18" charset="0"/>
                <a:cs typeface="Times New Roman" pitchFamily="18" charset="0"/>
              </a:rPr>
              <a:t>»</a:t>
            </a:r>
          </a:p>
          <a:p>
            <a:pPr marL="342900" indent="-342900">
              <a:lnSpc>
                <a:spcPct val="80000"/>
              </a:lnSpc>
              <a:spcBef>
                <a:spcPct val="20000"/>
              </a:spcBef>
              <a:buFont typeface="Arial" charset="0"/>
              <a:buChar char="•"/>
            </a:pPr>
            <a:r>
              <a:rPr lang="ru-RU" sz="1200" b="1" dirty="0" smtClean="0">
                <a:latin typeface="Times New Roman" pitchFamily="18" charset="0"/>
                <a:cs typeface="Times New Roman" pitchFamily="18" charset="0"/>
              </a:rPr>
              <a:t>1 – Музыкальная школа (ДМШ)</a:t>
            </a:r>
          </a:p>
          <a:p>
            <a:pPr marL="342900" indent="-342900">
              <a:lnSpc>
                <a:spcPct val="80000"/>
              </a:lnSpc>
              <a:spcBef>
                <a:spcPct val="20000"/>
              </a:spcBef>
              <a:buFont typeface="Arial" charset="0"/>
              <a:buChar char="•"/>
            </a:pPr>
            <a:r>
              <a:rPr lang="ru-RU" sz="1200" b="1" dirty="0" smtClean="0">
                <a:latin typeface="Times New Roman" pitchFamily="18" charset="0"/>
                <a:cs typeface="Times New Roman" pitchFamily="18" charset="0"/>
              </a:rPr>
              <a:t>1- Художественная школа (ДХШ)</a:t>
            </a:r>
            <a:endParaRPr lang="ru-RU" sz="1200" b="1" dirty="0">
              <a:latin typeface="Times New Roman" pitchFamily="18" charset="0"/>
              <a:cs typeface="Times New Roman" pitchFamily="18" charset="0"/>
            </a:endParaRPr>
          </a:p>
        </p:txBody>
      </p:sp>
      <p:graphicFrame>
        <p:nvGraphicFramePr>
          <p:cNvPr id="4" name="Схема 3"/>
          <p:cNvGraphicFramePr/>
          <p:nvPr/>
        </p:nvGraphicFramePr>
        <p:xfrm>
          <a:off x="0" y="3143248"/>
          <a:ext cx="11620581" cy="3500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8369" name="Picture 1"/>
          <p:cNvPicPr>
            <a:picLocks noChangeAspect="1" noChangeArrowheads="1"/>
          </p:cNvPicPr>
          <p:nvPr/>
        </p:nvPicPr>
        <p:blipFill>
          <a:blip r:embed="rId7" cstate="print"/>
          <a:srcRect/>
          <a:stretch>
            <a:fillRect/>
          </a:stretch>
        </p:blipFill>
        <p:spPr bwMode="auto">
          <a:xfrm>
            <a:off x="9021759" y="3288035"/>
            <a:ext cx="2888744" cy="1392237"/>
          </a:xfrm>
          <a:prstGeom prst="rect">
            <a:avLst/>
          </a:prstGeom>
          <a:ln>
            <a:noFill/>
          </a:ln>
          <a:effectLst>
            <a:outerShdw blurRad="292100" dist="139700" dir="2700000" algn="tl" rotWithShape="0">
              <a:srgbClr val="333333">
                <a:alpha val="65000"/>
              </a:srgbClr>
            </a:outerShdw>
          </a:effectLst>
        </p:spPr>
      </p:pic>
      <p:pic>
        <p:nvPicPr>
          <p:cNvPr id="7" name="Picture 2"/>
          <p:cNvPicPr>
            <a:picLocks noChangeAspect="1" noChangeArrowheads="1"/>
          </p:cNvPicPr>
          <p:nvPr/>
        </p:nvPicPr>
        <p:blipFill>
          <a:blip r:embed="rId8" cstate="print"/>
          <a:srcRect/>
          <a:stretch>
            <a:fillRect/>
          </a:stretch>
        </p:blipFill>
        <p:spPr bwMode="auto">
          <a:xfrm>
            <a:off x="285711" y="3714753"/>
            <a:ext cx="2573008" cy="1285884"/>
          </a:xfrm>
          <a:prstGeom prst="rect">
            <a:avLst/>
          </a:prstGeom>
          <a:ln>
            <a:noFill/>
          </a:ln>
          <a:effectLst>
            <a:outerShdw blurRad="292100" dist="139700" dir="2700000" algn="tl" rotWithShape="0">
              <a:srgbClr val="333333">
                <a:alpha val="65000"/>
              </a:srgbClr>
            </a:outerShdw>
          </a:effectLst>
        </p:spPr>
      </p:pic>
      <p:pic>
        <p:nvPicPr>
          <p:cNvPr id="8" name="Picture 3"/>
          <p:cNvPicPr>
            <a:picLocks noChangeAspect="1" noChangeArrowheads="1"/>
          </p:cNvPicPr>
          <p:nvPr/>
        </p:nvPicPr>
        <p:blipFill>
          <a:blip r:embed="rId9" cstate="print"/>
          <a:srcRect/>
          <a:stretch>
            <a:fillRect/>
          </a:stretch>
        </p:blipFill>
        <p:spPr bwMode="auto">
          <a:xfrm>
            <a:off x="8953521" y="5095712"/>
            <a:ext cx="2951960" cy="1481625"/>
          </a:xfrm>
          <a:prstGeom prst="rect">
            <a:avLst/>
          </a:prstGeom>
          <a:ln>
            <a:noFill/>
          </a:ln>
          <a:effectLst>
            <a:outerShdw blurRad="292100" dist="139700" dir="2700000" algn="tl" rotWithShape="0">
              <a:srgbClr val="333333">
                <a:alpha val="65000"/>
              </a:srgbClr>
            </a:outerShdw>
          </a:effectLst>
        </p:spPr>
      </p:pic>
      <p:pic>
        <p:nvPicPr>
          <p:cNvPr id="9" name="Picture 4"/>
          <p:cNvPicPr>
            <a:picLocks noChangeAspect="1" noChangeArrowheads="1"/>
          </p:cNvPicPr>
          <p:nvPr/>
        </p:nvPicPr>
        <p:blipFill>
          <a:blip r:embed="rId10" cstate="print"/>
          <a:srcRect/>
          <a:stretch>
            <a:fillRect/>
          </a:stretch>
        </p:blipFill>
        <p:spPr bwMode="auto">
          <a:xfrm>
            <a:off x="285709" y="5143512"/>
            <a:ext cx="2635944" cy="1482718"/>
          </a:xfrm>
          <a:prstGeom prst="rect">
            <a:avLst/>
          </a:prstGeom>
          <a:ln>
            <a:noFill/>
          </a:ln>
          <a:effectLst>
            <a:outerShdw blurRad="292100" dist="139700" dir="2700000" algn="tl" rotWithShape="0">
              <a:srgbClr val="333333">
                <a:alpha val="65000"/>
              </a:srgbClr>
            </a:outerShdw>
          </a:effectLst>
        </p:spPr>
      </p:pic>
      <p:pic>
        <p:nvPicPr>
          <p:cNvPr id="11" name="Picture 3"/>
          <p:cNvPicPr>
            <a:picLocks noChangeAspect="1" noChangeArrowheads="1"/>
          </p:cNvPicPr>
          <p:nvPr/>
        </p:nvPicPr>
        <p:blipFill>
          <a:blip r:embed="rId11"/>
          <a:srcRect/>
          <a:stretch>
            <a:fillRect/>
          </a:stretch>
        </p:blipFill>
        <p:spPr bwMode="auto">
          <a:xfrm>
            <a:off x="8286049" y="795736"/>
            <a:ext cx="3464288" cy="230230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09600" y="5943600"/>
            <a:ext cx="3759200" cy="685800"/>
          </a:xfrm>
        </p:spPr>
        <p:txBody>
          <a:bodyPr>
            <a:normAutofit/>
          </a:bodyPr>
          <a:lstStyle/>
          <a:p>
            <a:r>
              <a:rPr lang="ru-RU" sz="2500" dirty="0" smtClean="0"/>
              <a:t>Кабинет химии</a:t>
            </a:r>
            <a:endParaRPr lang="ru-RU" sz="2500" dirty="0"/>
          </a:p>
        </p:txBody>
      </p:sp>
      <p:sp>
        <p:nvSpPr>
          <p:cNvPr id="5" name="Заголовок 4"/>
          <p:cNvSpPr>
            <a:spLocks noGrp="1"/>
          </p:cNvSpPr>
          <p:nvPr>
            <p:ph type="title"/>
          </p:nvPr>
        </p:nvSpPr>
        <p:spPr>
          <a:xfrm>
            <a:off x="609600" y="274638"/>
            <a:ext cx="10972800" cy="639762"/>
          </a:xfrm>
          <a:solidFill>
            <a:srgbClr val="FFC000"/>
          </a:solidFill>
        </p:spPr>
        <p:txBody>
          <a:bodyPr>
            <a:normAutofit fontScale="90000"/>
          </a:bodyPr>
          <a:lstStyle/>
          <a:p>
            <a:r>
              <a:rPr lang="ru-RU" dirty="0" smtClean="0"/>
              <a:t>«Современная школа»</a:t>
            </a:r>
            <a:endParaRPr lang="ru-RU" dirty="0"/>
          </a:p>
        </p:txBody>
      </p:sp>
      <p:sp>
        <p:nvSpPr>
          <p:cNvPr id="9" name="Содержимое 2"/>
          <p:cNvSpPr txBox="1">
            <a:spLocks/>
          </p:cNvSpPr>
          <p:nvPr/>
        </p:nvSpPr>
        <p:spPr>
          <a:xfrm>
            <a:off x="7721600" y="5943600"/>
            <a:ext cx="4064000" cy="685800"/>
          </a:xfrm>
          <a:prstGeom prst="rect">
            <a:avLst/>
          </a:prstGeom>
        </p:spPr>
        <p:txBody>
          <a:bodyPr>
            <a:normAutofit/>
          </a:bodyPr>
          <a:lstStyle/>
          <a:p>
            <a:pPr marL="365760" marR="0" lvl="0" indent="-283464" algn="l" defTabSz="914400" rtl="0" eaLnBrk="1" fontAlgn="auto" latinLnBrk="0" hangingPunct="1">
              <a:lnSpc>
                <a:spcPct val="100000"/>
              </a:lnSpc>
              <a:spcBef>
                <a:spcPts val="600"/>
              </a:spcBef>
              <a:spcAft>
                <a:spcPts val="0"/>
              </a:spcAft>
              <a:buClr>
                <a:schemeClr val="accent1"/>
              </a:buClr>
              <a:buSzPct val="80000"/>
              <a:buFont typeface="Wingdings 2"/>
              <a:buChar char=""/>
              <a:tabLst/>
              <a:defRPr/>
            </a:pPr>
            <a:r>
              <a:rPr kumimoji="0" lang="ru-RU" sz="3200" b="0" i="0" u="none" strike="noStrike" kern="1200" cap="none" spc="0" normalizeH="0" baseline="0" noProof="0" dirty="0" smtClean="0">
                <a:ln>
                  <a:noFill/>
                </a:ln>
                <a:solidFill>
                  <a:schemeClr val="tx1"/>
                </a:solidFill>
                <a:effectLst/>
                <a:uLnTx/>
                <a:uFillTx/>
                <a:latin typeface="+mn-lt"/>
                <a:ea typeface="+mn-ea"/>
                <a:cs typeface="+mn-cs"/>
              </a:rPr>
              <a:t>Кабинет биологии</a:t>
            </a:r>
            <a:endParaRPr kumimoji="0" lang="ru-RU"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Содержимое 2"/>
          <p:cNvSpPr txBox="1">
            <a:spLocks/>
          </p:cNvSpPr>
          <p:nvPr/>
        </p:nvSpPr>
        <p:spPr>
          <a:xfrm>
            <a:off x="4368800" y="6019800"/>
            <a:ext cx="3759200" cy="685800"/>
          </a:xfrm>
          <a:prstGeom prst="rect">
            <a:avLst/>
          </a:prstGeom>
        </p:spPr>
        <p:txBody>
          <a:bodyPr>
            <a:normAutofit/>
          </a:bodyPr>
          <a:lstStyle/>
          <a:p>
            <a:pPr marL="365760" marR="0" lvl="0" indent="-283464" algn="l" defTabSz="914400" rtl="0" eaLnBrk="1" fontAlgn="auto" latinLnBrk="0" hangingPunct="1">
              <a:lnSpc>
                <a:spcPct val="100000"/>
              </a:lnSpc>
              <a:spcBef>
                <a:spcPts val="600"/>
              </a:spcBef>
              <a:spcAft>
                <a:spcPts val="0"/>
              </a:spcAft>
              <a:buClr>
                <a:schemeClr val="accent1"/>
              </a:buClr>
              <a:buSzPct val="80000"/>
              <a:buFont typeface="Wingdings 2"/>
              <a:buChar char=""/>
              <a:tabLst/>
              <a:defRPr/>
            </a:pPr>
            <a:r>
              <a:rPr kumimoji="0" lang="ru-RU" sz="3200" b="0" i="0" u="none" strike="noStrike" kern="1200" cap="none" spc="0" normalizeH="0" baseline="0" noProof="0" dirty="0" smtClean="0">
                <a:ln>
                  <a:noFill/>
                </a:ln>
                <a:solidFill>
                  <a:schemeClr val="tx1"/>
                </a:solidFill>
                <a:effectLst/>
                <a:uLnTx/>
                <a:uFillTx/>
                <a:latin typeface="+mn-lt"/>
                <a:ea typeface="+mn-ea"/>
                <a:cs typeface="+mn-cs"/>
              </a:rPr>
              <a:t>Кабинет физики</a:t>
            </a:r>
            <a:endParaRPr kumimoji="0" lang="ru-RU" sz="3200" b="0" i="0" u="none" strike="noStrike" kern="1200" cap="none" spc="0" normalizeH="0" baseline="0" noProof="0" dirty="0">
              <a:ln>
                <a:noFill/>
              </a:ln>
              <a:solidFill>
                <a:schemeClr val="tx1"/>
              </a:solidFill>
              <a:effectLst/>
              <a:uLnTx/>
              <a:uFillTx/>
              <a:latin typeface="+mn-lt"/>
              <a:ea typeface="+mn-ea"/>
              <a:cs typeface="+mn-cs"/>
            </a:endParaRPr>
          </a:p>
        </p:txBody>
      </p:sp>
      <p:grpSp>
        <p:nvGrpSpPr>
          <p:cNvPr id="2" name="Группа 12"/>
          <p:cNvGrpSpPr/>
          <p:nvPr/>
        </p:nvGrpSpPr>
        <p:grpSpPr>
          <a:xfrm>
            <a:off x="203200" y="838201"/>
            <a:ext cx="11745687" cy="4890373"/>
            <a:chOff x="152400" y="228600"/>
            <a:chExt cx="8809265" cy="5474298"/>
          </a:xfrm>
        </p:grpSpPr>
        <p:pic>
          <p:nvPicPr>
            <p:cNvPr id="72706" name="Picture 2" descr="https://uprlsk.edusite.ru/images/tr20-21_.png"/>
            <p:cNvPicPr>
              <a:picLocks noChangeAspect="1" noChangeArrowheads="1"/>
            </p:cNvPicPr>
            <p:nvPr/>
          </p:nvPicPr>
          <p:blipFill>
            <a:blip r:embed="rId2" cstate="print"/>
            <a:srcRect/>
            <a:stretch>
              <a:fillRect/>
            </a:stretch>
          </p:blipFill>
          <p:spPr bwMode="auto">
            <a:xfrm>
              <a:off x="152400" y="228600"/>
              <a:ext cx="8686800" cy="5474298"/>
            </a:xfrm>
            <a:prstGeom prst="rect">
              <a:avLst/>
            </a:prstGeom>
            <a:noFill/>
          </p:spPr>
        </p:pic>
        <p:pic>
          <p:nvPicPr>
            <p:cNvPr id="12" name="Picture 10" descr="Картинки по запросу &quot;логотип проекта Цифровая образовательная среда&quot;"/>
            <p:cNvPicPr>
              <a:picLocks noChangeAspect="1" noChangeArrowheads="1"/>
            </p:cNvPicPr>
            <p:nvPr/>
          </p:nvPicPr>
          <p:blipFill>
            <a:blip r:embed="rId3" cstate="print">
              <a:lum bright="-20000" contrast="40000"/>
            </a:blip>
            <a:srcRect r="12805"/>
            <a:stretch>
              <a:fillRect/>
            </a:stretch>
          </p:blipFill>
          <p:spPr bwMode="auto">
            <a:xfrm>
              <a:off x="6934200" y="304800"/>
              <a:ext cx="2027465" cy="1182688"/>
            </a:xfrm>
            <a:prstGeom prst="rect">
              <a:avLst/>
            </a:prstGeom>
            <a:noFill/>
            <a:ln w="9525">
              <a:solidFill>
                <a:srgbClr val="00B0F0"/>
              </a:solidFill>
              <a:miter lim="800000"/>
              <a:headEnd/>
              <a:tailEnd/>
            </a:ln>
          </p:spPr>
        </p:pic>
      </p:grpSp>
      <p:pic>
        <p:nvPicPr>
          <p:cNvPr id="13" name="Picture 2"/>
          <p:cNvPicPr>
            <a:picLocks noChangeAspect="1" noChangeArrowheads="1"/>
          </p:cNvPicPr>
          <p:nvPr/>
        </p:nvPicPr>
        <p:blipFill>
          <a:blip r:embed="rId4"/>
          <a:srcRect t="19164"/>
          <a:stretch>
            <a:fillRect/>
          </a:stretch>
        </p:blipFill>
        <p:spPr bwMode="auto">
          <a:xfrm>
            <a:off x="7924801" y="4267201"/>
            <a:ext cx="3240044" cy="1706563"/>
          </a:xfrm>
          <a:prstGeom prst="rect">
            <a:avLst/>
          </a:prstGeom>
          <a:ln>
            <a:noFill/>
          </a:ln>
          <a:effectLst>
            <a:outerShdw blurRad="292100" dist="139700" dir="2700000" algn="tl" rotWithShape="0">
              <a:srgbClr val="333333">
                <a:alpha val="65000"/>
              </a:srgbClr>
            </a:outerShdw>
          </a:effectLst>
        </p:spPr>
      </p:pic>
      <p:pic>
        <p:nvPicPr>
          <p:cNvPr id="14" name="Picture 3"/>
          <p:cNvPicPr>
            <a:picLocks noChangeAspect="1" noChangeArrowheads="1"/>
          </p:cNvPicPr>
          <p:nvPr/>
        </p:nvPicPr>
        <p:blipFill>
          <a:blip r:embed="rId5"/>
          <a:srcRect t="21887" b="10768"/>
          <a:stretch>
            <a:fillRect/>
          </a:stretch>
        </p:blipFill>
        <p:spPr bwMode="auto">
          <a:xfrm>
            <a:off x="914400" y="4267200"/>
            <a:ext cx="3352800" cy="1710558"/>
          </a:xfrm>
          <a:prstGeom prst="rect">
            <a:avLst/>
          </a:prstGeom>
          <a:ln>
            <a:noFill/>
          </a:ln>
          <a:effectLst>
            <a:outerShdw blurRad="292100" dist="139700" dir="2700000" algn="tl" rotWithShape="0">
              <a:srgbClr val="333333">
                <a:alpha val="65000"/>
              </a:srgbClr>
            </a:outerShdw>
          </a:effectLst>
        </p:spPr>
      </p:pic>
      <p:pic>
        <p:nvPicPr>
          <p:cNvPr id="15" name="Picture 4"/>
          <p:cNvPicPr>
            <a:picLocks noChangeAspect="1" noChangeArrowheads="1"/>
          </p:cNvPicPr>
          <p:nvPr/>
        </p:nvPicPr>
        <p:blipFill>
          <a:blip r:embed="rId6" cstate="print"/>
          <a:srcRect/>
          <a:stretch>
            <a:fillRect/>
          </a:stretch>
        </p:blipFill>
        <p:spPr bwMode="auto">
          <a:xfrm>
            <a:off x="4368800" y="4267201"/>
            <a:ext cx="3454400" cy="1733549"/>
          </a:xfrm>
          <a:prstGeom prst="rect">
            <a:avLst/>
          </a:prstGeom>
          <a:ln>
            <a:noFill/>
          </a:ln>
          <a:effectLst>
            <a:outerShdw blurRad="292100" dist="139700" dir="2700000" algn="tl" rotWithShape="0">
              <a:srgbClr val="333333">
                <a:alpha val="65000"/>
              </a:srgbClr>
            </a:outerShdw>
          </a:effectLst>
        </p:spPr>
      </p:pic>
      <p:pic>
        <p:nvPicPr>
          <p:cNvPr id="16" name="Содержимое 20"/>
          <p:cNvPicPr>
            <a:picLocks noChangeAspect="1"/>
          </p:cNvPicPr>
          <p:nvPr/>
        </p:nvPicPr>
        <p:blipFill>
          <a:blip r:embed="rId7" cstate="print">
            <a:extLst>
              <a:ext uri="{28A0092B-C50C-407E-A947-70E740481C1C}">
                <a14:useLocalDpi xmlns="" xmlns:a14="http://schemas.microsoft.com/office/drawing/2010/main" val="0"/>
              </a:ext>
            </a:extLst>
          </a:blip>
          <a:stretch>
            <a:fillRect/>
          </a:stretch>
        </p:blipFill>
        <p:spPr>
          <a:xfrm>
            <a:off x="304800" y="152400"/>
            <a:ext cx="1333509" cy="845902"/>
          </a:xfrm>
          <a:prstGeom prst="rect">
            <a:avLst/>
          </a:prstGeom>
          <a:solidFill>
            <a:srgbClr val="FFC000"/>
          </a:solidFill>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274638"/>
            <a:ext cx="11379200" cy="792162"/>
          </a:xfrm>
          <a:solidFill>
            <a:srgbClr val="FFC000"/>
          </a:solidFill>
        </p:spPr>
        <p:txBody>
          <a:bodyPr>
            <a:normAutofit/>
          </a:bodyPr>
          <a:lstStyle/>
          <a:p>
            <a:pPr algn="ctr"/>
            <a:r>
              <a:rPr lang="ru-RU" dirty="0" smtClean="0"/>
              <a:t>«Успех каждого ребенка»</a:t>
            </a:r>
            <a:endParaRPr lang="ru-RU" dirty="0"/>
          </a:p>
        </p:txBody>
      </p:sp>
      <p:sp>
        <p:nvSpPr>
          <p:cNvPr id="75778" name="AutoShape 2" descr="https://static-sl.insales.ru/images/products/1/1947/409364379/%D0%BC%D0%BE%D0%BA%D0%B0%D0%BF-%D0%BE%D0%B1%D0%BE%D0%B8_%D1%81%D0%B8%D1%80%D0%B5%D0%BD%D0%B5%D0%B2%D1%8B%D0%B5_%D1%81_%D0%B7%D0%B0%D1%89%D0%B8%D1%82%D0%BE%D0%B9.jpg"/>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5780" name="AutoShape 4" descr="https://static-sl.insales.ru/images/products/1/1947/409364379/%D0%BC%D0%BE%D0%BA%D0%B0%D0%BF-%D0%BE%D0%B1%D0%BE%D0%B8_%D1%81%D0%B8%D1%80%D0%B5%D0%BD%D0%B5%D0%B2%D1%8B%D0%B5_%D1%81_%D0%B7%D0%B0%D1%89%D0%B8%D1%82%D0%BE%D0%B9.jpg"/>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5782" name="AutoShape 6" descr="https://static-sl.insales.ru/images/products/1/1947/409364379/%D0%BC%D0%BE%D0%BA%D0%B0%D0%BF-%D0%BE%D0%B1%D0%BE%D0%B8_%D1%81%D0%B8%D1%80%D0%B5%D0%BD%D0%B5%D0%B2%D1%8B%D0%B5_%D1%81_%D0%B7%D0%B0%D1%89%D0%B8%D1%82%D0%BE%D0%B9.jpg"/>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5784" name="AutoShape 8" descr="https://static-sl.insales.ru/images/products/1/1947/409364379/%D0%BC%D0%BE%D0%BA%D0%B0%D0%BF-%D0%BE%D0%B1%D0%BE%D0%B8_%D1%81%D0%B8%D1%80%D0%B5%D0%BD%D0%B5%D0%B2%D1%8B%D0%B5_%D1%81_%D0%B7%D0%B0%D1%89%D0%B8%D1%82%D0%BE%D0%B9.jpg"/>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5786" name="AutoShape 10" descr="https://static-sl.insales.ru/images/products/1/1947/409364379/%D0%BC%D0%BE%D0%BA%D0%B0%D0%BF-%D0%BE%D0%B1%D0%BE%D0%B8_%D1%81%D0%B8%D1%80%D0%B5%D0%BD%D0%B5%D0%B2%D1%8B%D0%B5_%D1%81_%D0%B7%D0%B0%D1%89%D0%B8%D1%82%D0%BE%D0%B9.jpg"/>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5789" name="AutoShape 13" descr="https://it-ozat.kz/wp-content/uploads/sites/1/nggallery/d0bcd0b0d182d0b5d180d0b8d0b0d0bbd18cd0bdd0be-d182d0b5d185d0bdd0b8d187d0b5d181d0bad0bed0b9-d0b1d0b0d0b7d18b-d188d0bad0bed0bbd18b/DSC_0275.JPG"/>
          <p:cNvSpPr>
            <a:spLocks noChangeAspect="1" noChangeArrowheads="1"/>
          </p:cNvSpPr>
          <p:nvPr/>
        </p:nvSpPr>
        <p:spPr bwMode="auto">
          <a:xfrm>
            <a:off x="207433" y="-144463"/>
            <a:ext cx="4064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1" name="Picture 2"/>
          <p:cNvPicPr>
            <a:picLocks noChangeAspect="1" noChangeArrowheads="1"/>
          </p:cNvPicPr>
          <p:nvPr/>
        </p:nvPicPr>
        <p:blipFill>
          <a:blip r:embed="rId2" cstate="print"/>
          <a:srcRect/>
          <a:stretch>
            <a:fillRect/>
          </a:stretch>
        </p:blipFill>
        <p:spPr bwMode="auto">
          <a:xfrm>
            <a:off x="4368800" y="1143000"/>
            <a:ext cx="3522133" cy="1981200"/>
          </a:xfrm>
          <a:prstGeom prst="rect">
            <a:avLst/>
          </a:prstGeom>
          <a:ln>
            <a:noFill/>
          </a:ln>
          <a:effectLst>
            <a:outerShdw blurRad="292100" dist="139700" dir="2700000" algn="tl" rotWithShape="0">
              <a:srgbClr val="333333">
                <a:alpha val="65000"/>
              </a:srgbClr>
            </a:outerShdw>
          </a:effectLst>
        </p:spPr>
      </p:pic>
      <p:pic>
        <p:nvPicPr>
          <p:cNvPr id="12" name="Picture 3"/>
          <p:cNvPicPr>
            <a:picLocks noChangeAspect="1" noChangeArrowheads="1"/>
          </p:cNvPicPr>
          <p:nvPr/>
        </p:nvPicPr>
        <p:blipFill>
          <a:blip r:embed="rId3" cstate="print"/>
          <a:srcRect/>
          <a:stretch>
            <a:fillRect/>
          </a:stretch>
        </p:blipFill>
        <p:spPr bwMode="auto">
          <a:xfrm>
            <a:off x="8128000" y="1143000"/>
            <a:ext cx="3556000" cy="1981200"/>
          </a:xfrm>
          <a:prstGeom prst="rect">
            <a:avLst/>
          </a:prstGeom>
          <a:ln>
            <a:noFill/>
          </a:ln>
          <a:effectLst>
            <a:outerShdw blurRad="292100" dist="139700" dir="2700000" algn="tl" rotWithShape="0">
              <a:srgbClr val="333333">
                <a:alpha val="65000"/>
              </a:srgbClr>
            </a:outerShdw>
          </a:effectLst>
        </p:spPr>
      </p:pic>
      <p:sp>
        <p:nvSpPr>
          <p:cNvPr id="14" name="TextBox 13"/>
          <p:cNvSpPr txBox="1"/>
          <p:nvPr/>
        </p:nvSpPr>
        <p:spPr>
          <a:xfrm>
            <a:off x="406400" y="3200400"/>
            <a:ext cx="11176000" cy="707886"/>
          </a:xfrm>
          <a:prstGeom prst="rect">
            <a:avLst/>
          </a:prstGeom>
          <a:noFill/>
        </p:spPr>
        <p:txBody>
          <a:bodyPr wrap="square" rtlCol="0">
            <a:spAutoFit/>
          </a:bodyPr>
          <a:lstStyle/>
          <a:p>
            <a:pPr algn="ctr"/>
            <a:r>
              <a:rPr lang="ru-RU" sz="2000" b="1" dirty="0" smtClean="0"/>
              <a:t>Ремонт спортивного зала и раздевалок</a:t>
            </a:r>
          </a:p>
          <a:p>
            <a:pPr algn="ctr"/>
            <a:r>
              <a:rPr lang="ru-RU" sz="2000" b="1" dirty="0" smtClean="0"/>
              <a:t> в МОУ «Горевская средняя школа»</a:t>
            </a:r>
            <a:endParaRPr lang="ru-RU" sz="2000" b="1" dirty="0"/>
          </a:p>
        </p:txBody>
      </p:sp>
      <p:sp>
        <p:nvSpPr>
          <p:cNvPr id="15" name="TextBox 14"/>
          <p:cNvSpPr txBox="1"/>
          <p:nvPr/>
        </p:nvSpPr>
        <p:spPr>
          <a:xfrm>
            <a:off x="609600" y="6019800"/>
            <a:ext cx="11176000" cy="707886"/>
          </a:xfrm>
          <a:prstGeom prst="rect">
            <a:avLst/>
          </a:prstGeom>
          <a:noFill/>
        </p:spPr>
        <p:txBody>
          <a:bodyPr wrap="square" rtlCol="0">
            <a:spAutoFit/>
          </a:bodyPr>
          <a:lstStyle/>
          <a:p>
            <a:pPr algn="ctr"/>
            <a:r>
              <a:rPr lang="ru-RU" sz="2000" b="1" dirty="0" smtClean="0"/>
              <a:t>Приобретение современного оборудования для создания дополнительных мест в МОУ ДО «РЦВР»</a:t>
            </a:r>
            <a:endParaRPr lang="ru-RU" sz="2000" b="1" dirty="0"/>
          </a:p>
        </p:txBody>
      </p:sp>
      <p:pic>
        <p:nvPicPr>
          <p:cNvPr id="16" name="Picture 4"/>
          <p:cNvPicPr>
            <a:picLocks noChangeAspect="1" noChangeArrowheads="1"/>
          </p:cNvPicPr>
          <p:nvPr/>
        </p:nvPicPr>
        <p:blipFill>
          <a:blip r:embed="rId4" cstate="print"/>
          <a:srcRect l="13046" t="15873" r="2431" b="14285"/>
          <a:stretch>
            <a:fillRect/>
          </a:stretch>
        </p:blipFill>
        <p:spPr bwMode="auto">
          <a:xfrm>
            <a:off x="304801" y="1143000"/>
            <a:ext cx="3907367" cy="1981200"/>
          </a:xfrm>
          <a:prstGeom prst="rect">
            <a:avLst/>
          </a:prstGeom>
          <a:ln>
            <a:noFill/>
          </a:ln>
          <a:effectLst>
            <a:outerShdw blurRad="292100" dist="139700" dir="2700000" algn="tl" rotWithShape="0">
              <a:srgbClr val="333333">
                <a:alpha val="65000"/>
              </a:srgbClr>
            </a:outerShdw>
          </a:effectLst>
        </p:spPr>
      </p:pic>
      <p:pic>
        <p:nvPicPr>
          <p:cNvPr id="18" name="Picture 3" descr="C:\Users\Admin\Desktop\для подготовки презентации\доп.места РЦВР\73384f870618eeaed34474c4cbc55b4c.jpg"/>
          <p:cNvPicPr>
            <a:picLocks noGrp="1" noChangeAspect="1" noChangeArrowheads="1"/>
          </p:cNvPicPr>
          <p:nvPr>
            <p:ph idx="1"/>
          </p:nvPr>
        </p:nvPicPr>
        <p:blipFill>
          <a:blip r:embed="rId5" cstate="print"/>
          <a:srcRect/>
          <a:stretch>
            <a:fillRect/>
          </a:stretch>
        </p:blipFill>
        <p:spPr bwMode="auto">
          <a:xfrm>
            <a:off x="6197600" y="4267200"/>
            <a:ext cx="2743200" cy="1524000"/>
          </a:xfrm>
          <a:prstGeom prst="rect">
            <a:avLst/>
          </a:prstGeom>
          <a:ln>
            <a:noFill/>
          </a:ln>
          <a:effectLst>
            <a:outerShdw blurRad="292100" dist="139700" dir="2700000" algn="tl" rotWithShape="0">
              <a:srgbClr val="333333">
                <a:alpha val="65000"/>
              </a:srgbClr>
            </a:outerShdw>
          </a:effectLst>
        </p:spPr>
      </p:pic>
      <p:pic>
        <p:nvPicPr>
          <p:cNvPr id="19" name="Picture 12" descr="C:\Users\Admin\Desktop\для подготовки презентации\доп.места РЦВР\ac320219-33ef-4fbc-97a3-d3c80c3388d3.jpeg"/>
          <p:cNvPicPr>
            <a:picLocks noChangeAspect="1" noChangeArrowheads="1"/>
          </p:cNvPicPr>
          <p:nvPr/>
        </p:nvPicPr>
        <p:blipFill>
          <a:blip r:embed="rId6" cstate="print"/>
          <a:srcRect/>
          <a:stretch>
            <a:fillRect/>
          </a:stretch>
        </p:blipFill>
        <p:spPr bwMode="auto">
          <a:xfrm>
            <a:off x="406400" y="4267200"/>
            <a:ext cx="2709333" cy="1524000"/>
          </a:xfrm>
          <a:prstGeom prst="rect">
            <a:avLst/>
          </a:prstGeom>
          <a:ln>
            <a:noFill/>
          </a:ln>
          <a:effectLst>
            <a:outerShdw blurRad="292100" dist="139700" dir="2700000" algn="tl" rotWithShape="0">
              <a:srgbClr val="333333">
                <a:alpha val="65000"/>
              </a:srgbClr>
            </a:outerShdw>
          </a:effectLst>
        </p:spPr>
      </p:pic>
      <p:pic>
        <p:nvPicPr>
          <p:cNvPr id="20" name="Picture 16" descr="C:\Users\Admin\Desktop\для подготовки презентации\доп.места РЦВР\pogudx7eq5rl6d3jh.jpg"/>
          <p:cNvPicPr>
            <a:picLocks noChangeAspect="1" noChangeArrowheads="1"/>
          </p:cNvPicPr>
          <p:nvPr/>
        </p:nvPicPr>
        <p:blipFill>
          <a:blip r:embed="rId7" cstate="print"/>
          <a:srcRect t="6734" r="11838"/>
          <a:stretch>
            <a:fillRect/>
          </a:stretch>
        </p:blipFill>
        <p:spPr bwMode="auto">
          <a:xfrm>
            <a:off x="9144001" y="4267200"/>
            <a:ext cx="2635553" cy="1524000"/>
          </a:xfrm>
          <a:prstGeom prst="rect">
            <a:avLst/>
          </a:prstGeom>
          <a:ln>
            <a:noFill/>
          </a:ln>
          <a:effectLst>
            <a:outerShdw blurRad="292100" dist="139700" dir="2700000" algn="tl" rotWithShape="0">
              <a:srgbClr val="333333">
                <a:alpha val="65000"/>
              </a:srgbClr>
            </a:outerShdw>
          </a:effectLst>
        </p:spPr>
      </p:pic>
      <p:pic>
        <p:nvPicPr>
          <p:cNvPr id="21" name="Picture 17" descr="C:\Users\Admin\Desktop\для подготовки презентации\доп.места РЦВР\PAP_STORYzaly_kasli_2015_166-1024x799.jpg"/>
          <p:cNvPicPr>
            <a:picLocks noChangeAspect="1" noChangeArrowheads="1"/>
          </p:cNvPicPr>
          <p:nvPr/>
        </p:nvPicPr>
        <p:blipFill>
          <a:blip r:embed="rId8" cstate="print"/>
          <a:srcRect/>
          <a:stretch>
            <a:fillRect/>
          </a:stretch>
        </p:blipFill>
        <p:spPr bwMode="auto">
          <a:xfrm>
            <a:off x="3352800" y="4267200"/>
            <a:ext cx="2641600" cy="1524000"/>
          </a:xfrm>
          <a:prstGeom prst="rect">
            <a:avLst/>
          </a:prstGeom>
          <a:ln>
            <a:noFill/>
          </a:ln>
          <a:effectLst>
            <a:outerShdw blurRad="292100" dist="139700" dir="2700000" algn="tl" rotWithShape="0">
              <a:srgbClr val="333333">
                <a:alpha val="65000"/>
              </a:srgbClr>
            </a:outerShdw>
          </a:effectLst>
        </p:spPr>
      </p:pic>
      <p:pic>
        <p:nvPicPr>
          <p:cNvPr id="22" name="Рисунок 21"/>
          <p:cNvPicPr>
            <a:picLocks noChangeAspect="1"/>
          </p:cNvPicPr>
          <p:nvPr/>
        </p:nvPicPr>
        <p:blipFill>
          <a:blip r:embed="rId9" cstate="print">
            <a:extLst>
              <a:ext uri="{28A0092B-C50C-407E-A947-70E740481C1C}">
                <a14:useLocalDpi xmlns="" xmlns:a14="http://schemas.microsoft.com/office/drawing/2010/main" val="0"/>
              </a:ext>
            </a:extLst>
          </a:blip>
          <a:stretch>
            <a:fillRect/>
          </a:stretch>
        </p:blipFill>
        <p:spPr>
          <a:xfrm>
            <a:off x="304800" y="228600"/>
            <a:ext cx="1333509" cy="879515"/>
          </a:xfrm>
          <a:prstGeom prst="rect">
            <a:avLst/>
          </a:prstGeom>
          <a:solidFill>
            <a:srgbClr val="FFC000"/>
          </a:solidFill>
        </p:spPr>
      </p:pic>
      <p:pic>
        <p:nvPicPr>
          <p:cNvPr id="23" name="Picture 10" descr="Картинки по запросу &quot;логотип проекта Цифровая образовательная среда&quot;"/>
          <p:cNvPicPr>
            <a:picLocks noChangeAspect="1" noChangeArrowheads="1"/>
          </p:cNvPicPr>
          <p:nvPr/>
        </p:nvPicPr>
        <p:blipFill>
          <a:blip r:embed="rId10" cstate="print">
            <a:lum bright="-20000" contrast="40000"/>
          </a:blip>
          <a:srcRect l="13631" r="12805"/>
          <a:stretch>
            <a:fillRect/>
          </a:stretch>
        </p:blipFill>
        <p:spPr bwMode="auto">
          <a:xfrm>
            <a:off x="10160000" y="304800"/>
            <a:ext cx="1644880" cy="762000"/>
          </a:xfrm>
          <a:prstGeom prst="rect">
            <a:avLst/>
          </a:prstGeom>
          <a:noFill/>
          <a:ln w="9525">
            <a:solidFill>
              <a:srgbClr val="00B0F0"/>
            </a:solidFill>
            <a:miter lim="800000"/>
            <a:headEnd/>
            <a:tailEnd/>
          </a:ln>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8"/>
          <p:cNvPicPr>
            <a:picLocks noGrp="1" noChangeAspect="1" noChangeArrowheads="1"/>
          </p:cNvPicPr>
          <p:nvPr>
            <p:ph idx="1"/>
          </p:nvPr>
        </p:nvPicPr>
        <p:blipFill>
          <a:blip r:embed="rId2" cstate="print"/>
          <a:srcRect t="21542" b="20694"/>
          <a:stretch>
            <a:fillRect/>
          </a:stretch>
        </p:blipFill>
        <p:spPr>
          <a:xfrm>
            <a:off x="476251" y="285751"/>
            <a:ext cx="5619749" cy="3255963"/>
          </a:xfrm>
          <a:prstGeom prst="rect">
            <a:avLst/>
          </a:prstGeom>
          <a:ln>
            <a:noFill/>
          </a:ln>
          <a:effectLst>
            <a:outerShdw blurRad="292100" dist="139700" dir="2700000" algn="tl" rotWithShape="0">
              <a:srgbClr val="333333">
                <a:alpha val="65000"/>
              </a:srgbClr>
            </a:outerShdw>
          </a:effectLst>
        </p:spPr>
      </p:pic>
      <p:pic>
        <p:nvPicPr>
          <p:cNvPr id="20483" name="Picture 2"/>
          <p:cNvPicPr>
            <a:picLocks noChangeAspect="1" noChangeArrowheads="1"/>
          </p:cNvPicPr>
          <p:nvPr/>
        </p:nvPicPr>
        <p:blipFill>
          <a:blip r:embed="rId3" cstate="print"/>
          <a:srcRect/>
          <a:stretch>
            <a:fillRect/>
          </a:stretch>
        </p:blipFill>
        <p:spPr bwMode="auto">
          <a:xfrm>
            <a:off x="6477000" y="1857375"/>
            <a:ext cx="5334000" cy="4718050"/>
          </a:xfrm>
          <a:prstGeom prst="rect">
            <a:avLst/>
          </a:prstGeom>
          <a:ln>
            <a:noFill/>
          </a:ln>
          <a:effectLst>
            <a:outerShdw blurRad="292100" dist="139700" dir="2700000" algn="tl" rotWithShape="0">
              <a:srgbClr val="333333">
                <a:alpha val="65000"/>
              </a:srgbClr>
            </a:outerShdw>
          </a:effectLst>
        </p:spPr>
      </p:pic>
      <p:pic>
        <p:nvPicPr>
          <p:cNvPr id="20484" name="Picture 3"/>
          <p:cNvPicPr>
            <a:picLocks noChangeAspect="1" noChangeArrowheads="1"/>
          </p:cNvPicPr>
          <p:nvPr/>
        </p:nvPicPr>
        <p:blipFill>
          <a:blip r:embed="rId4" cstate="print"/>
          <a:srcRect t="14590" r="31140" b="47527"/>
          <a:stretch>
            <a:fillRect/>
          </a:stretch>
        </p:blipFill>
        <p:spPr bwMode="auto">
          <a:xfrm>
            <a:off x="476251" y="3643313"/>
            <a:ext cx="5619749" cy="2995612"/>
          </a:xfrm>
          <a:prstGeom prst="rect">
            <a:avLst/>
          </a:prstGeom>
          <a:ln>
            <a:noFill/>
          </a:ln>
          <a:effectLst>
            <a:outerShdw blurRad="292100" dist="139700" dir="2700000" algn="tl" rotWithShape="0">
              <a:srgbClr val="333333">
                <a:alpha val="65000"/>
              </a:srgbClr>
            </a:outerShdw>
          </a:effectLst>
        </p:spPr>
      </p:pic>
      <p:pic>
        <p:nvPicPr>
          <p:cNvPr id="20485" name="Picture 10" descr="Картинки по запросу &quot;логотип проекта Цифровая образовательная среда&quot;"/>
          <p:cNvPicPr>
            <a:picLocks noChangeAspect="1" noChangeArrowheads="1"/>
          </p:cNvPicPr>
          <p:nvPr/>
        </p:nvPicPr>
        <p:blipFill>
          <a:blip r:embed="rId5" cstate="print">
            <a:lum bright="-20000" contrast="20000"/>
          </a:blip>
          <a:srcRect r="12805"/>
          <a:stretch>
            <a:fillRect/>
          </a:stretch>
        </p:blipFill>
        <p:spPr bwMode="auto">
          <a:xfrm>
            <a:off x="6477001" y="285751"/>
            <a:ext cx="3238500" cy="1439863"/>
          </a:xfrm>
          <a:prstGeom prst="rect">
            <a:avLst/>
          </a:prstGeom>
          <a:noFill/>
          <a:ln w="9525">
            <a:solidFill>
              <a:srgbClr val="00B0F0"/>
            </a:solidFill>
            <a:miter lim="800000"/>
            <a:headEnd/>
            <a:tailEnd/>
          </a:ln>
        </p:spPr>
      </p:pic>
      <p:pic>
        <p:nvPicPr>
          <p:cNvPr id="20486" name="Picture 4"/>
          <p:cNvPicPr>
            <a:picLocks noChangeAspect="1" noChangeArrowheads="1"/>
          </p:cNvPicPr>
          <p:nvPr/>
        </p:nvPicPr>
        <p:blipFill>
          <a:blip r:embed="rId6" cstate="print">
            <a:lum bright="-20000" contrast="30000"/>
          </a:blip>
          <a:srcRect l="50226" r="8476" b="15385"/>
          <a:stretch>
            <a:fillRect/>
          </a:stretch>
        </p:blipFill>
        <p:spPr bwMode="auto">
          <a:xfrm>
            <a:off x="9620251" y="285751"/>
            <a:ext cx="2190749" cy="1465263"/>
          </a:xfrm>
          <a:prstGeom prst="rect">
            <a:avLst/>
          </a:prstGeom>
          <a:noFill/>
          <a:ln w="9525">
            <a:solidFill>
              <a:srgbClr val="00B0F0"/>
            </a:solid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7421" y="177422"/>
            <a:ext cx="8420669" cy="5509200"/>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ГБПОУ СТИСП</a:t>
            </a:r>
            <a:br>
              <a:rPr lang="ru-RU" sz="1600" b="1" dirty="0" smtClean="0">
                <a:latin typeface="Times New Roman" pitchFamily="18" charset="0"/>
                <a:cs typeface="Times New Roman" pitchFamily="18" charset="0"/>
              </a:rPr>
            </a:br>
            <a:r>
              <a:rPr lang="ru-RU" sz="1600" b="1" dirty="0" smtClean="0">
                <a:latin typeface="Times New Roman" pitchFamily="18" charset="0"/>
                <a:cs typeface="Times New Roman" pitchFamily="18" charset="0"/>
              </a:rPr>
              <a:t>УПЦ «Ковернино»</a:t>
            </a:r>
          </a:p>
          <a:p>
            <a:r>
              <a:rPr lang="ru-RU" sz="1600" dirty="0" smtClean="0">
                <a:latin typeface="Times New Roman" pitchFamily="18" charset="0"/>
                <a:cs typeface="Times New Roman" pitchFamily="18" charset="0"/>
              </a:rPr>
              <a:t> </a:t>
            </a:r>
          </a:p>
          <a:p>
            <a:r>
              <a:rPr lang="ru-RU" sz="1600" dirty="0" smtClean="0">
                <a:latin typeface="Times New Roman" pitchFamily="18" charset="0"/>
                <a:cs typeface="Times New Roman" pitchFamily="18" charset="0"/>
              </a:rPr>
              <a:t>Адрес: п. Ковернино, ул. 50 лет ВЛКСМ, </a:t>
            </a:r>
            <a:r>
              <a:rPr lang="ru-RU" sz="1600" dirty="0" err="1" smtClean="0">
                <a:latin typeface="Times New Roman" pitchFamily="18" charset="0"/>
                <a:cs typeface="Times New Roman" pitchFamily="18" charset="0"/>
              </a:rPr>
              <a:t>д</a:t>
            </a:r>
            <a:r>
              <a:rPr lang="ru-RU" sz="1600" dirty="0" smtClean="0">
                <a:latin typeface="Times New Roman" pitchFamily="18" charset="0"/>
                <a:cs typeface="Times New Roman" pitchFamily="18" charset="0"/>
              </a:rPr>
              <a:t> 22 а.</a:t>
            </a:r>
          </a:p>
          <a:p>
            <a:r>
              <a:rPr lang="ru-RU" sz="1600" dirty="0" smtClean="0">
                <a:latin typeface="Times New Roman" pitchFamily="18" charset="0"/>
                <a:cs typeface="Times New Roman" pitchFamily="18" charset="0"/>
              </a:rPr>
              <a:t>Телефон: 8(831)57 2-30-71</a:t>
            </a:r>
          </a:p>
          <a:p>
            <a:r>
              <a:rPr lang="en-US" sz="1600" dirty="0" smtClean="0">
                <a:latin typeface="Times New Roman" pitchFamily="18" charset="0"/>
                <a:cs typeface="Times New Roman" pitchFamily="18" charset="0"/>
              </a:rPr>
              <a:t/>
            </a:r>
            <a:br>
              <a:rPr lang="en-US"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e-mail: </a:t>
            </a:r>
            <a:r>
              <a:rPr lang="en-US" sz="1600" u="sng" dirty="0" smtClean="0">
                <a:latin typeface="Times New Roman" pitchFamily="18" charset="0"/>
                <a:cs typeface="Times New Roman" pitchFamily="18" charset="0"/>
                <a:hlinkClick r:id="rId3"/>
              </a:rPr>
              <a:t>upc.kovernino@mail.ru</a:t>
            </a:r>
            <a:endParaRPr lang="ru-RU" sz="16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https://vk.com/club_upc_kovernino</a:t>
            </a:r>
            <a:endParaRPr lang="ru-RU" sz="1600" dirty="0" smtClean="0">
              <a:latin typeface="Times New Roman" pitchFamily="18" charset="0"/>
              <a:cs typeface="Times New Roman" pitchFamily="18" charset="0"/>
            </a:endParaRPr>
          </a:p>
          <a:p>
            <a:pPr algn="just"/>
            <a:endParaRPr lang="ru-RU" sz="16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В  УПЦ «Ковернино» обучается 185 человек.</a:t>
            </a:r>
          </a:p>
          <a:p>
            <a:r>
              <a:rPr lang="ru-RU" sz="1600" b="1" dirty="0" smtClean="0">
                <a:latin typeface="Times New Roman" pitchFamily="18" charset="0"/>
                <a:cs typeface="Times New Roman" pitchFamily="18" charset="0"/>
              </a:rPr>
              <a:t>Направления подготовки (очная и заочная формы обучения):</a:t>
            </a:r>
            <a:br>
              <a:rPr lang="ru-RU" sz="1600" b="1"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Механизация сельского хозяйства</a:t>
            </a:r>
          </a:p>
          <a:p>
            <a:r>
              <a:rPr lang="ru-RU" sz="1600" dirty="0" smtClean="0">
                <a:latin typeface="Times New Roman" pitchFamily="18" charset="0"/>
                <a:cs typeface="Times New Roman" pitchFamily="18" charset="0"/>
              </a:rPr>
              <a:t>- Эксплуатация и ремонт сельскохозяйственного оборудования</a:t>
            </a:r>
          </a:p>
          <a:p>
            <a:r>
              <a:rPr lang="ru-RU" sz="1600" dirty="0" smtClean="0">
                <a:latin typeface="Times New Roman" pitchFamily="18" charset="0"/>
                <a:cs typeface="Times New Roman" pitchFamily="18" charset="0"/>
              </a:rPr>
              <a:t>- Мастер по ремонту и обслуживанию автомобилей</a:t>
            </a:r>
          </a:p>
          <a:p>
            <a:r>
              <a:rPr lang="ru-RU" sz="1600" dirty="0" smtClean="0">
                <a:latin typeface="Times New Roman" pitchFamily="18" charset="0"/>
                <a:cs typeface="Times New Roman" pitchFamily="18" charset="0"/>
              </a:rPr>
              <a:t>- Автомеханик</a:t>
            </a:r>
          </a:p>
          <a:p>
            <a:r>
              <a:rPr lang="ru-RU" sz="1600" dirty="0" smtClean="0">
                <a:latin typeface="Times New Roman" pitchFamily="18" charset="0"/>
                <a:cs typeface="Times New Roman" pitchFamily="18" charset="0"/>
              </a:rPr>
              <a:t>- Маляр</a:t>
            </a:r>
          </a:p>
          <a:p>
            <a:r>
              <a:rPr lang="ru-RU" sz="1600" dirty="0" smtClean="0">
                <a:latin typeface="Times New Roman" pitchFamily="18" charset="0"/>
                <a:cs typeface="Times New Roman" pitchFamily="18" charset="0"/>
              </a:rPr>
              <a:t> Также осуществляется </a:t>
            </a:r>
            <a:r>
              <a:rPr lang="ru-RU" sz="1600" b="1" dirty="0" smtClean="0">
                <a:latin typeface="Times New Roman" pitchFamily="18" charset="0"/>
                <a:cs typeface="Times New Roman" pitchFamily="18" charset="0"/>
              </a:rPr>
              <a:t>образовательная внебюджетная деятельность </a:t>
            </a:r>
          </a:p>
          <a:p>
            <a:r>
              <a:rPr lang="ru-RU" sz="1600" b="1" dirty="0" smtClean="0">
                <a:latin typeface="Times New Roman" pitchFamily="18" charset="0"/>
                <a:cs typeface="Times New Roman" pitchFamily="18" charset="0"/>
              </a:rPr>
              <a:t>по следующим направлениям:</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 Электросварщик.</a:t>
            </a:r>
          </a:p>
          <a:p>
            <a:r>
              <a:rPr lang="ru-RU" sz="1600" dirty="0" smtClean="0">
                <a:latin typeface="Times New Roman" pitchFamily="18" charset="0"/>
                <a:cs typeface="Times New Roman" pitchFamily="18" charset="0"/>
              </a:rPr>
              <a:t>- Повар.</a:t>
            </a:r>
          </a:p>
          <a:p>
            <a:pPr>
              <a:buFontTx/>
              <a:buChar char="-"/>
            </a:pPr>
            <a:r>
              <a:rPr lang="ru-RU" sz="1600" dirty="0" smtClean="0">
                <a:latin typeface="Times New Roman" pitchFamily="18" charset="0"/>
                <a:cs typeface="Times New Roman" pitchFamily="18" charset="0"/>
              </a:rPr>
              <a:t>Водитель категории «С» (трактора всех типов)</a:t>
            </a:r>
          </a:p>
          <a:p>
            <a:pPr algn="just"/>
            <a:r>
              <a:rPr lang="ru-RU" sz="1600" dirty="0" smtClean="0">
                <a:latin typeface="Times New Roman" pitchFamily="18" charset="0"/>
                <a:cs typeface="Times New Roman" pitchFamily="18" charset="0"/>
              </a:rPr>
              <a:t> </a:t>
            </a:r>
            <a:endParaRPr lang="ru-RU" sz="1600" dirty="0">
              <a:latin typeface="Times New Roman" pitchFamily="18" charset="0"/>
              <a:cs typeface="Times New Roman" pitchFamily="18" charset="0"/>
            </a:endParaRPr>
          </a:p>
        </p:txBody>
      </p:sp>
      <p:pic>
        <p:nvPicPr>
          <p:cNvPr id="6" name="Рисунок 5" descr="училище вид 017"/>
          <p:cNvPicPr/>
          <p:nvPr/>
        </p:nvPicPr>
        <p:blipFill>
          <a:blip r:embed="rId4" cstate="print"/>
          <a:srcRect b="14999"/>
          <a:stretch>
            <a:fillRect/>
          </a:stretch>
        </p:blipFill>
        <p:spPr bwMode="auto">
          <a:xfrm>
            <a:off x="9663065" y="238872"/>
            <a:ext cx="2269627" cy="1576280"/>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9853684" y="1965279"/>
            <a:ext cx="2019867" cy="276999"/>
          </a:xfrm>
          <a:prstGeom prst="rect">
            <a:avLst/>
          </a:prstGeom>
          <a:noFill/>
        </p:spPr>
        <p:txBody>
          <a:bodyPr wrap="square" rtlCol="0">
            <a:spAutoFit/>
          </a:bodyPr>
          <a:lstStyle/>
          <a:p>
            <a:r>
              <a:rPr lang="ru-RU" sz="1200" dirty="0" smtClean="0">
                <a:latin typeface="Times New Roman" pitchFamily="18" charset="0"/>
                <a:cs typeface="Times New Roman" pitchFamily="18" charset="0"/>
              </a:rPr>
              <a:t>Административное здание</a:t>
            </a:r>
            <a:endParaRPr lang="ru-RU" sz="1200" dirty="0">
              <a:latin typeface="Times New Roman" pitchFamily="18" charset="0"/>
              <a:cs typeface="Times New Roman" pitchFamily="18" charset="0"/>
            </a:endParaRPr>
          </a:p>
        </p:txBody>
      </p:sp>
      <p:sp>
        <p:nvSpPr>
          <p:cNvPr id="49154" name="Rectangle 2"/>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9153" name="Object 1"/>
          <p:cNvGraphicFramePr>
            <a:graphicFrameLocks noChangeAspect="1"/>
          </p:cNvGraphicFramePr>
          <p:nvPr/>
        </p:nvGraphicFramePr>
        <p:xfrm>
          <a:off x="6919414" y="2415653"/>
          <a:ext cx="2579427" cy="1937737"/>
        </p:xfrm>
        <a:graphic>
          <a:graphicData uri="http://schemas.openxmlformats.org/presentationml/2006/ole">
            <p:oleObj spid="_x0000_s49153" name="Слайд" r:id="rId5" imgW="4570610" imgH="3427643" progId="PowerPoint.Slide.12">
              <p:embed/>
            </p:oleObj>
          </a:graphicData>
        </a:graphic>
      </p:graphicFrame>
      <p:pic>
        <p:nvPicPr>
          <p:cNvPr id="10" name="Рисунок 9" descr="IMG_4236"/>
          <p:cNvPicPr/>
          <p:nvPr/>
        </p:nvPicPr>
        <p:blipFill>
          <a:blip r:embed="rId6" cstate="print"/>
          <a:srcRect t="6354"/>
          <a:stretch>
            <a:fillRect/>
          </a:stretch>
        </p:blipFill>
        <p:spPr>
          <a:xfrm>
            <a:off x="9744502" y="2343751"/>
            <a:ext cx="2273527" cy="1354794"/>
          </a:xfrm>
          <a:prstGeom prst="rect">
            <a:avLst/>
          </a:prstGeom>
          <a:ln>
            <a:noFill/>
          </a:ln>
          <a:effectLst>
            <a:outerShdw blurRad="292100" dist="139700" dir="2700000" algn="tl" rotWithShape="0">
              <a:srgbClr val="333333">
                <a:alpha val="65000"/>
              </a:srgbClr>
            </a:outerShdw>
          </a:effectLst>
        </p:spPr>
      </p:pic>
      <p:sp>
        <p:nvSpPr>
          <p:cNvPr id="11" name="TextBox 10"/>
          <p:cNvSpPr txBox="1"/>
          <p:nvPr/>
        </p:nvSpPr>
        <p:spPr>
          <a:xfrm>
            <a:off x="10044753" y="3916909"/>
            <a:ext cx="1856095" cy="276999"/>
          </a:xfrm>
          <a:prstGeom prst="rect">
            <a:avLst/>
          </a:prstGeom>
          <a:noFill/>
        </p:spPr>
        <p:txBody>
          <a:bodyPr wrap="square" rtlCol="0">
            <a:spAutoFit/>
          </a:bodyPr>
          <a:lstStyle/>
          <a:p>
            <a:r>
              <a:rPr lang="ru-RU" sz="1200" dirty="0" smtClean="0">
                <a:latin typeface="Times New Roman" pitchFamily="18" charset="0"/>
                <a:cs typeface="Times New Roman" pitchFamily="18" charset="0"/>
              </a:rPr>
              <a:t>Здание теплой стоянки</a:t>
            </a:r>
            <a:endParaRPr lang="ru-RU" sz="1200" dirty="0">
              <a:latin typeface="Times New Roman" pitchFamily="18" charset="0"/>
              <a:cs typeface="Times New Roman" pitchFamily="18" charset="0"/>
            </a:endParaRPr>
          </a:p>
        </p:txBody>
      </p:sp>
      <p:pic>
        <p:nvPicPr>
          <p:cNvPr id="13" name="Рисунок 12" descr="https://sun9-69.userapi.com/c621513/v621513618/23bdf/6pwylk3a5Lw.jpg"/>
          <p:cNvPicPr/>
          <p:nvPr/>
        </p:nvPicPr>
        <p:blipFill>
          <a:blip r:embed="rId7" cstate="print"/>
          <a:srcRect/>
          <a:stretch>
            <a:fillRect/>
          </a:stretch>
        </p:blipFill>
        <p:spPr bwMode="auto">
          <a:xfrm>
            <a:off x="7096838" y="276947"/>
            <a:ext cx="2093345" cy="1415376"/>
          </a:xfrm>
          <a:prstGeom prst="rect">
            <a:avLst/>
          </a:prstGeom>
          <a:ln>
            <a:noFill/>
          </a:ln>
          <a:effectLst>
            <a:outerShdw blurRad="292100" dist="139700" dir="2700000" algn="tl" rotWithShape="0">
              <a:srgbClr val="333333">
                <a:alpha val="65000"/>
              </a:srgbClr>
            </a:outerShdw>
          </a:effectLst>
        </p:spPr>
      </p:pic>
      <p:pic>
        <p:nvPicPr>
          <p:cNvPr id="49156" name="Picture 4"/>
          <p:cNvPicPr>
            <a:picLocks noChangeAspect="1" noChangeArrowheads="1"/>
          </p:cNvPicPr>
          <p:nvPr/>
        </p:nvPicPr>
        <p:blipFill>
          <a:blip r:embed="rId8"/>
          <a:srcRect/>
          <a:stretch>
            <a:fillRect/>
          </a:stretch>
        </p:blipFill>
        <p:spPr bwMode="auto">
          <a:xfrm>
            <a:off x="9487146" y="4320680"/>
            <a:ext cx="2391359" cy="179351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350137" y="302359"/>
            <a:ext cx="7061176" cy="6247864"/>
          </a:xfrm>
          <a:prstGeom prst="rect">
            <a:avLst/>
          </a:prstGeom>
          <a:solidFill>
            <a:schemeClr val="bg1"/>
          </a:solidFill>
        </p:spPr>
        <p:txBody>
          <a:bodyPr wrap="square" rtlCol="0">
            <a:spAutoFit/>
          </a:bodyPr>
          <a:lstStyle/>
          <a:p>
            <a:pPr algn="just"/>
            <a:r>
              <a:rPr lang="ru-RU" sz="1600" b="1" dirty="0" smtClean="0">
                <a:latin typeface="Times New Roman" pitchFamily="18" charset="0"/>
                <a:cs typeface="Times New Roman" pitchFamily="18" charset="0"/>
              </a:rPr>
              <a:t>Здравоохранение</a:t>
            </a:r>
          </a:p>
          <a:p>
            <a:pPr algn="just"/>
            <a:r>
              <a:rPr lang="ru-RU" sz="1600" dirty="0" smtClean="0">
                <a:latin typeface="Times New Roman" pitchFamily="18" charset="0"/>
                <a:cs typeface="Times New Roman" pitchFamily="18" charset="0"/>
              </a:rPr>
              <a:t>В системе здравоохранения округа функционируют: </a:t>
            </a:r>
            <a:r>
              <a:rPr lang="ru-RU" sz="1600" dirty="0" err="1" smtClean="0">
                <a:latin typeface="Times New Roman" pitchFamily="18" charset="0"/>
                <a:cs typeface="Times New Roman" pitchFamily="18" charset="0"/>
              </a:rPr>
              <a:t>Ковернинская</a:t>
            </a:r>
            <a:r>
              <a:rPr lang="ru-RU" sz="1600" dirty="0" smtClean="0">
                <a:latin typeface="Times New Roman" pitchFamily="18" charset="0"/>
                <a:cs typeface="Times New Roman" pitchFamily="18" charset="0"/>
              </a:rPr>
              <a:t> центральная районная больница, 3 врачебные амбулатории, 1 участковая больница и 15 фельдшерско-акушерских пунктов.  В данной сфере работают 202 человека, в том числе: 21 врач, 101 человек среднего медицинского персонала, 31 человек младшего медицинского персонала, 49 – прочий персонал.  </a:t>
            </a:r>
          </a:p>
          <a:p>
            <a:pPr algn="just"/>
            <a:r>
              <a:rPr lang="ru-RU" sz="1600" dirty="0" smtClean="0">
                <a:latin typeface="Times New Roman" pitchFamily="18" charset="0"/>
                <a:cs typeface="Times New Roman" pitchFamily="18" charset="0"/>
              </a:rPr>
              <a:t>Ежегодно проводится профилактика и раннее выявление нарушений состояния здоровья  подростков и взрослого населения через проведение профилактических осмотров и диспансеризации. </a:t>
            </a:r>
          </a:p>
          <a:p>
            <a:pPr algn="just"/>
            <a:r>
              <a:rPr lang="ru-RU" sz="1600" dirty="0" smtClean="0">
                <a:latin typeface="Times New Roman" pitchFamily="18" charset="0"/>
                <a:cs typeface="Times New Roman" pitchFamily="18" charset="0"/>
              </a:rPr>
              <a:t>Под диспансерным наблюдением состоят 4 участника ВОВ (100%), 157 воины-интернационалисты. Охват комплексными медицинскими осмотрами составляет 100%.</a:t>
            </a:r>
          </a:p>
          <a:p>
            <a:pPr algn="just"/>
            <a:r>
              <a:rPr lang="ru-RU" sz="1600" dirty="0" smtClean="0">
                <a:latin typeface="Times New Roman" pitchFamily="18" charset="0"/>
                <a:cs typeface="Times New Roman" pitchFamily="18" charset="0"/>
              </a:rPr>
              <a:t>При поликлинике ГБУЗ НО «</a:t>
            </a:r>
            <a:r>
              <a:rPr lang="ru-RU" sz="1600" dirty="0" err="1" smtClean="0">
                <a:latin typeface="Times New Roman" pitchFamily="18" charset="0"/>
                <a:cs typeface="Times New Roman" pitchFamily="18" charset="0"/>
              </a:rPr>
              <a:t>Ковернинская</a:t>
            </a:r>
            <a:r>
              <a:rPr lang="ru-RU" sz="1600" dirty="0" smtClean="0">
                <a:latin typeface="Times New Roman" pitchFamily="18" charset="0"/>
                <a:cs typeface="Times New Roman" pitchFamily="18" charset="0"/>
              </a:rPr>
              <a:t> ЦРБ» работают 10 школ здоровья, в которых за отчетный период прошло обучение 360 пациентов. </a:t>
            </a:r>
          </a:p>
          <a:p>
            <a:pPr algn="just"/>
            <a:r>
              <a:rPr lang="ru-RU" sz="1600" dirty="0" smtClean="0">
                <a:latin typeface="Times New Roman" pitchFamily="18" charset="0"/>
                <a:cs typeface="Times New Roman" pitchFamily="18" charset="0"/>
              </a:rPr>
              <a:t>На регулярной основе проводятся подворные обходы совместно с сотрудниками МВД и органами социальной защиты населения.</a:t>
            </a:r>
          </a:p>
          <a:p>
            <a:pPr algn="just"/>
            <a:r>
              <a:rPr lang="ru-RU" sz="1600" dirty="0" smtClean="0">
                <a:latin typeface="Times New Roman" pitchFamily="18" charset="0"/>
                <a:cs typeface="Times New Roman" pitchFamily="18" charset="0"/>
              </a:rPr>
              <a:t>Продолжает работу проект «Доступная медицина», инициатором которой выступил глава региона Глеб Никитин, в рамках национального проекта «Здоровье». Регулярно округ посещает мобильный «Поезд здоровья». </a:t>
            </a:r>
          </a:p>
          <a:p>
            <a:pPr algn="just"/>
            <a:r>
              <a:rPr lang="ru-RU" sz="1600" dirty="0" smtClean="0">
                <a:latin typeface="Times New Roman" pitchFamily="18" charset="0"/>
                <a:cs typeface="Times New Roman" pitchFamily="18" charset="0"/>
              </a:rPr>
              <a:t>В рамках Национального  проекта «Здравоохранение» реализуется региональный проект «Развитие системы оказания первичной медико-санитарной помощи».</a:t>
            </a:r>
          </a:p>
          <a:p>
            <a:pPr algn="just"/>
            <a:r>
              <a:rPr lang="ru-RU" sz="1600" dirty="0" smtClean="0">
                <a:latin typeface="Times New Roman" pitchFamily="18" charset="0"/>
                <a:cs typeface="Times New Roman" pitchFamily="18" charset="0"/>
              </a:rPr>
              <a:t>В округе принята муниципальная программа поддержки специалистов в сфере здравоохранения.</a:t>
            </a:r>
            <a:endParaRPr lang="ru-RU" sz="1600" dirty="0">
              <a:latin typeface="Times New Roman" pitchFamily="18" charset="0"/>
              <a:cs typeface="Times New Roman" pitchFamily="18" charset="0"/>
            </a:endParaRPr>
          </a:p>
        </p:txBody>
      </p:sp>
      <p:pic>
        <p:nvPicPr>
          <p:cNvPr id="6" name="Рисунок 5"/>
          <p:cNvPicPr/>
          <p:nvPr/>
        </p:nvPicPr>
        <p:blipFill>
          <a:blip r:embed="rId2" cstate="print"/>
          <a:srcRect/>
          <a:stretch>
            <a:fillRect/>
          </a:stretch>
        </p:blipFill>
        <p:spPr bwMode="auto">
          <a:xfrm>
            <a:off x="8119243" y="340609"/>
            <a:ext cx="3318893" cy="1976923"/>
          </a:xfrm>
          <a:prstGeom prst="rect">
            <a:avLst/>
          </a:prstGeom>
          <a:ln>
            <a:noFill/>
          </a:ln>
          <a:effectLst>
            <a:outerShdw blurRad="292100" dist="139700" dir="2700000" algn="tl" rotWithShape="0">
              <a:srgbClr val="333333">
                <a:alpha val="65000"/>
              </a:srgbClr>
            </a:outerShdw>
          </a:effectLst>
        </p:spPr>
      </p:pic>
      <p:sp>
        <p:nvSpPr>
          <p:cNvPr id="9" name="TextBox 8"/>
          <p:cNvSpPr txBox="1"/>
          <p:nvPr/>
        </p:nvSpPr>
        <p:spPr>
          <a:xfrm>
            <a:off x="8623741" y="2554018"/>
            <a:ext cx="2230995" cy="276999"/>
          </a:xfrm>
          <a:prstGeom prst="rect">
            <a:avLst/>
          </a:prstGeom>
          <a:noFill/>
        </p:spPr>
        <p:txBody>
          <a:bodyPr wrap="none" rtlCol="0">
            <a:spAutoFit/>
          </a:bodyPr>
          <a:lstStyle/>
          <a:p>
            <a:pPr algn="ctr"/>
            <a:r>
              <a:rPr lang="ru-RU" sz="1200" dirty="0" smtClean="0">
                <a:latin typeface="Times New Roman" pitchFamily="18" charset="0"/>
                <a:cs typeface="Times New Roman" pitchFamily="18" charset="0"/>
              </a:rPr>
              <a:t>ГБУЗ НО «</a:t>
            </a:r>
            <a:r>
              <a:rPr lang="ru-RU" sz="1200" dirty="0" err="1" smtClean="0">
                <a:latin typeface="Times New Roman" pitchFamily="18" charset="0"/>
                <a:cs typeface="Times New Roman" pitchFamily="18" charset="0"/>
              </a:rPr>
              <a:t>Ковернинская</a:t>
            </a:r>
            <a:r>
              <a:rPr lang="ru-RU" sz="1200" dirty="0" smtClean="0">
                <a:latin typeface="Times New Roman" pitchFamily="18" charset="0"/>
                <a:cs typeface="Times New Roman" pitchFamily="18" charset="0"/>
              </a:rPr>
              <a:t> ЦРБ»</a:t>
            </a:r>
            <a:endParaRPr lang="ru-RU" sz="1200" dirty="0">
              <a:latin typeface="Times New Roman" pitchFamily="18" charset="0"/>
              <a:cs typeface="Times New Roman" pitchFamily="18" charset="0"/>
            </a:endParaRPr>
          </a:p>
        </p:txBody>
      </p:sp>
      <p:sp>
        <p:nvSpPr>
          <p:cNvPr id="10" name="TextBox 9"/>
          <p:cNvSpPr txBox="1"/>
          <p:nvPr/>
        </p:nvSpPr>
        <p:spPr>
          <a:xfrm>
            <a:off x="8390762" y="5678656"/>
            <a:ext cx="3153103"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Мобильный «Поезд здоровья»</a:t>
            </a:r>
            <a:endParaRPr lang="ru-RU" sz="1200" dirty="0">
              <a:latin typeface="Times New Roman" pitchFamily="18" charset="0"/>
              <a:cs typeface="Times New Roman" pitchFamily="18" charset="0"/>
            </a:endParaRPr>
          </a:p>
        </p:txBody>
      </p:sp>
      <p:pic>
        <p:nvPicPr>
          <p:cNvPr id="8" name="Рисунок 7" descr="C:\Users\Sidorova\AppData\Local\Microsoft\Windows\Temporary Internet Files\Content.Word\поезд здоровья.jpg"/>
          <p:cNvPicPr/>
          <p:nvPr/>
        </p:nvPicPr>
        <p:blipFill>
          <a:blip r:embed="rId3"/>
          <a:srcRect/>
          <a:stretch>
            <a:fillRect/>
          </a:stretch>
        </p:blipFill>
        <p:spPr bwMode="auto">
          <a:xfrm>
            <a:off x="8485373" y="3367974"/>
            <a:ext cx="2866654" cy="190005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8372" y="283779"/>
            <a:ext cx="7094483" cy="830997"/>
          </a:xfrm>
          <a:prstGeom prst="rect">
            <a:avLst/>
          </a:prstGeom>
          <a:noFill/>
        </p:spPr>
        <p:txBody>
          <a:bodyPr wrap="square" rtlCol="0">
            <a:spAutoFit/>
          </a:bodyPr>
          <a:lstStyle/>
          <a:p>
            <a:pPr algn="just"/>
            <a:r>
              <a:rPr lang="ru-RU" sz="1600" dirty="0" smtClean="0">
                <a:latin typeface="Times New Roman" pitchFamily="18" charset="0"/>
                <a:cs typeface="Times New Roman" pitchFamily="18" charset="0"/>
              </a:rPr>
              <a:t>Кроме того, на территории округа функционирует  учреждение «</a:t>
            </a:r>
            <a:r>
              <a:rPr lang="ru-RU" sz="1600" dirty="0" err="1" smtClean="0">
                <a:latin typeface="Times New Roman" pitchFamily="18" charset="0"/>
                <a:cs typeface="Times New Roman" pitchFamily="18" charset="0"/>
              </a:rPr>
              <a:t>Экомед</a:t>
            </a:r>
            <a:r>
              <a:rPr lang="ru-RU" sz="1600" dirty="0" smtClean="0">
                <a:latin typeface="Times New Roman" pitchFamily="18" charset="0"/>
                <a:cs typeface="Times New Roman" pitchFamily="18" charset="0"/>
              </a:rPr>
              <a:t>», которое предоставляет для населения платные медицинские услуги. Так же имеется 5 частных стоматологических клиник.</a:t>
            </a:r>
            <a:endParaRPr lang="ru-RU" sz="1600" dirty="0"/>
          </a:p>
        </p:txBody>
      </p:sp>
      <p:pic>
        <p:nvPicPr>
          <p:cNvPr id="3" name="Picture 3" descr="D:\Отчет Главы\Отчет Главы 2016\2134235 тцфвк пфыкп.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954353" y="426401"/>
            <a:ext cx="3412587" cy="25532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6700347" y="4603531"/>
            <a:ext cx="4445876" cy="369332"/>
          </a:xfrm>
          <a:prstGeom prst="rect">
            <a:avLst/>
          </a:prstGeom>
          <a:noFill/>
        </p:spPr>
        <p:txBody>
          <a:bodyPr wrap="square" rtlCol="0">
            <a:spAutoFit/>
          </a:bodyPr>
          <a:lstStyle/>
          <a:p>
            <a:endParaRPr lang="ru-RU" dirty="0"/>
          </a:p>
        </p:txBody>
      </p:sp>
      <p:sp>
        <p:nvSpPr>
          <p:cNvPr id="5" name="TextBox 4"/>
          <p:cNvSpPr txBox="1"/>
          <p:nvPr/>
        </p:nvSpPr>
        <p:spPr>
          <a:xfrm>
            <a:off x="7583215" y="3231936"/>
            <a:ext cx="4193628" cy="276999"/>
          </a:xfrm>
          <a:prstGeom prst="rect">
            <a:avLst/>
          </a:prstGeom>
          <a:noFill/>
        </p:spPr>
        <p:txBody>
          <a:bodyPr wrap="square" rtlCol="0">
            <a:spAutoFit/>
          </a:bodyPr>
          <a:lstStyle/>
          <a:p>
            <a:pPr algn="ctr"/>
            <a:r>
              <a:rPr lang="ru-RU" sz="1200" i="1" dirty="0" smtClean="0">
                <a:latin typeface="Times New Roman" pitchFamily="18" charset="0"/>
                <a:cs typeface="Times New Roman" pitchFamily="18" charset="0"/>
              </a:rPr>
              <a:t>Медицинский центр «</a:t>
            </a:r>
            <a:r>
              <a:rPr lang="ru-RU" sz="1200" i="1" dirty="0" err="1" smtClean="0">
                <a:latin typeface="Times New Roman" pitchFamily="18" charset="0"/>
                <a:cs typeface="Times New Roman" pitchFamily="18" charset="0"/>
              </a:rPr>
              <a:t>ЭкоМед</a:t>
            </a:r>
            <a:r>
              <a:rPr lang="ru-RU" sz="1200" i="1" dirty="0" smtClean="0">
                <a:latin typeface="Times New Roman" pitchFamily="18" charset="0"/>
                <a:cs typeface="Times New Roman" pitchFamily="18" charset="0"/>
              </a:rPr>
              <a:t>» в р.п.Ковернино</a:t>
            </a:r>
            <a:endParaRPr lang="ru-RU" sz="1200" i="1" dirty="0">
              <a:latin typeface="Times New Roman" pitchFamily="18" charset="0"/>
              <a:cs typeface="Times New Roman" pitchFamily="18" charset="0"/>
            </a:endParaRPr>
          </a:p>
        </p:txBody>
      </p:sp>
      <p:pic>
        <p:nvPicPr>
          <p:cNvPr id="58370" name="Picture 2"/>
          <p:cNvPicPr>
            <a:picLocks noChangeAspect="1" noChangeArrowheads="1"/>
          </p:cNvPicPr>
          <p:nvPr/>
        </p:nvPicPr>
        <p:blipFill>
          <a:blip r:embed="rId3"/>
          <a:srcRect/>
          <a:stretch>
            <a:fillRect/>
          </a:stretch>
        </p:blipFill>
        <p:spPr bwMode="auto">
          <a:xfrm>
            <a:off x="337530" y="1885964"/>
            <a:ext cx="3101706" cy="3101706"/>
          </a:xfrm>
          <a:prstGeom prst="rect">
            <a:avLst/>
          </a:prstGeom>
          <a:ln>
            <a:noFill/>
          </a:ln>
          <a:effectLst>
            <a:outerShdw blurRad="292100" dist="139700" dir="2700000" algn="tl" rotWithShape="0">
              <a:srgbClr val="333333">
                <a:alpha val="65000"/>
              </a:srgbClr>
            </a:outerShdw>
          </a:effectLst>
        </p:spPr>
      </p:pic>
      <p:sp>
        <p:nvSpPr>
          <p:cNvPr id="9" name="TextBox 8"/>
          <p:cNvSpPr txBox="1"/>
          <p:nvPr/>
        </p:nvSpPr>
        <p:spPr>
          <a:xfrm>
            <a:off x="516824" y="5355666"/>
            <a:ext cx="2136289" cy="276999"/>
          </a:xfrm>
          <a:prstGeom prst="rect">
            <a:avLst/>
          </a:prstGeom>
          <a:noFill/>
        </p:spPr>
        <p:txBody>
          <a:bodyPr wrap="none" rtlCol="0">
            <a:spAutoFit/>
          </a:bodyPr>
          <a:lstStyle/>
          <a:p>
            <a:pPr algn="ctr"/>
            <a:r>
              <a:rPr lang="ru-RU" sz="1200" i="1" dirty="0" smtClean="0">
                <a:latin typeface="Times New Roman" pitchFamily="18" charset="0"/>
                <a:cs typeface="Times New Roman" pitchFamily="18" charset="0"/>
              </a:rPr>
              <a:t>Стоматология  «Бриллиант»</a:t>
            </a:r>
            <a:endParaRPr lang="ru-RU" sz="1200" i="1" dirty="0">
              <a:latin typeface="Times New Roman" pitchFamily="18" charset="0"/>
              <a:cs typeface="Times New Roman" pitchFamily="18" charset="0"/>
            </a:endParaRPr>
          </a:p>
        </p:txBody>
      </p:sp>
      <p:sp>
        <p:nvSpPr>
          <p:cNvPr id="11" name="TextBox 10"/>
          <p:cNvSpPr txBox="1"/>
          <p:nvPr/>
        </p:nvSpPr>
        <p:spPr>
          <a:xfrm>
            <a:off x="4411995" y="5284033"/>
            <a:ext cx="3153103" cy="276999"/>
          </a:xfrm>
          <a:prstGeom prst="rect">
            <a:avLst/>
          </a:prstGeom>
          <a:noFill/>
        </p:spPr>
        <p:txBody>
          <a:bodyPr wrap="square" rtlCol="0">
            <a:spAutoFit/>
          </a:bodyPr>
          <a:lstStyle/>
          <a:p>
            <a:pPr algn="ctr"/>
            <a:r>
              <a:rPr lang="ru-RU" sz="1200" i="1" dirty="0" smtClean="0">
                <a:latin typeface="Times New Roman" pitchFamily="18" charset="0"/>
                <a:cs typeface="Times New Roman" pitchFamily="18" charset="0"/>
              </a:rPr>
              <a:t>Стоматология «</a:t>
            </a:r>
            <a:r>
              <a:rPr lang="ru-RU" sz="1200" i="1" dirty="0" err="1" smtClean="0">
                <a:latin typeface="Times New Roman" pitchFamily="18" charset="0"/>
                <a:cs typeface="Times New Roman" pitchFamily="18" charset="0"/>
              </a:rPr>
              <a:t>Аполлония</a:t>
            </a:r>
            <a:r>
              <a:rPr lang="ru-RU" sz="1200" i="1" dirty="0" smtClean="0">
                <a:latin typeface="Times New Roman" pitchFamily="18" charset="0"/>
                <a:cs typeface="Times New Roman" pitchFamily="18" charset="0"/>
              </a:rPr>
              <a:t>»</a:t>
            </a:r>
            <a:endParaRPr lang="ru-RU" sz="1200" i="1" dirty="0">
              <a:latin typeface="Times New Roman" pitchFamily="18" charset="0"/>
              <a:cs typeface="Times New Roman" pitchFamily="18" charset="0"/>
            </a:endParaRPr>
          </a:p>
        </p:txBody>
      </p:sp>
      <p:pic>
        <p:nvPicPr>
          <p:cNvPr id="12" name="Picture 5"/>
          <p:cNvPicPr>
            <a:picLocks noChangeAspect="1" noChangeArrowheads="1"/>
          </p:cNvPicPr>
          <p:nvPr/>
        </p:nvPicPr>
        <p:blipFill>
          <a:blip r:embed="rId4"/>
          <a:srcRect/>
          <a:stretch>
            <a:fillRect/>
          </a:stretch>
        </p:blipFill>
        <p:spPr bwMode="auto">
          <a:xfrm>
            <a:off x="4014285" y="1897039"/>
            <a:ext cx="3502926" cy="3002507"/>
          </a:xfrm>
          <a:prstGeom prst="rect">
            <a:avLst/>
          </a:prstGeom>
          <a:ln>
            <a:noFill/>
          </a:ln>
          <a:effectLst>
            <a:outerShdw blurRad="292100" dist="139700" dir="2700000" algn="tl" rotWithShape="0">
              <a:srgbClr val="333333">
                <a:alpha val="65000"/>
              </a:srgbClr>
            </a:outerShdw>
          </a:effectLst>
        </p:spPr>
      </p:pic>
      <p:pic>
        <p:nvPicPr>
          <p:cNvPr id="103425" name="Picture 1"/>
          <p:cNvPicPr>
            <a:picLocks noChangeAspect="1" noChangeArrowheads="1"/>
          </p:cNvPicPr>
          <p:nvPr/>
        </p:nvPicPr>
        <p:blipFill>
          <a:blip r:embed="rId5"/>
          <a:srcRect/>
          <a:stretch>
            <a:fillRect/>
          </a:stretch>
        </p:blipFill>
        <p:spPr bwMode="auto">
          <a:xfrm>
            <a:off x="8338782" y="3686878"/>
            <a:ext cx="2914617" cy="2161028"/>
          </a:xfrm>
          <a:prstGeom prst="rect">
            <a:avLst/>
          </a:prstGeom>
          <a:ln>
            <a:noFill/>
          </a:ln>
          <a:effectLst>
            <a:outerShdw blurRad="292100" dist="139700" dir="2700000" algn="tl" rotWithShape="0">
              <a:srgbClr val="333333">
                <a:alpha val="65000"/>
              </a:srgbClr>
            </a:outerShdw>
          </a:effectLst>
        </p:spPr>
      </p:pic>
      <p:sp>
        <p:nvSpPr>
          <p:cNvPr id="13" name="TextBox 12"/>
          <p:cNvSpPr txBox="1"/>
          <p:nvPr/>
        </p:nvSpPr>
        <p:spPr>
          <a:xfrm>
            <a:off x="8730746" y="5922722"/>
            <a:ext cx="2389632" cy="276999"/>
          </a:xfrm>
          <a:prstGeom prst="rect">
            <a:avLst/>
          </a:prstGeom>
          <a:noFill/>
        </p:spPr>
        <p:txBody>
          <a:bodyPr wrap="square" rtlCol="0">
            <a:spAutoFit/>
          </a:bodyPr>
          <a:lstStyle/>
          <a:p>
            <a:r>
              <a:rPr lang="ru-RU" sz="1200" i="1" dirty="0" smtClean="0">
                <a:latin typeface="Times New Roman" pitchFamily="18" charset="0"/>
                <a:cs typeface="Times New Roman" pitchFamily="18" charset="0"/>
              </a:rPr>
              <a:t>Стоматология ООО «Улыбка»</a:t>
            </a:r>
            <a:endParaRPr lang="ru-RU" sz="1200" i="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ppt_x</p:attrName>
                                        </p:attrNameLst>
                                      </p:cBhvr>
                                      <p:tavLst>
                                        <p:tav tm="0">
                                          <p:val>
                                            <p:strVal val="#ppt_x-.2"/>
                                          </p:val>
                                        </p:tav>
                                        <p:tav tm="100000">
                                          <p:val>
                                            <p:strVal val="#ppt_x"/>
                                          </p:val>
                                        </p:tav>
                                      </p:tavLst>
                                    </p:anim>
                                    <p:anim calcmode="lin" valueType="num">
                                      <p:cBhvr>
                                        <p:cTn id="8"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9"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70332" y="307489"/>
            <a:ext cx="7842189" cy="6550511"/>
          </a:xfrm>
          <a:prstGeom prst="rect">
            <a:avLst/>
          </a:prstGeom>
          <a:solidFill>
            <a:schemeClr val="bg1"/>
          </a:solidFill>
        </p:spPr>
        <p:txBody>
          <a:bodyPr wrap="square" rtlCol="0">
            <a:spAutoFit/>
          </a:bodyPr>
          <a:lstStyle/>
          <a:p>
            <a:pPr marL="171450" indent="-171450" algn="just" defTabSz="914400">
              <a:spcBef>
                <a:spcPts val="1200"/>
              </a:spcBef>
              <a:spcAft>
                <a:spcPts val="200"/>
              </a:spcAft>
              <a:buClr>
                <a:schemeClr val="accent1"/>
              </a:buClr>
              <a:buSzPct val="100000"/>
            </a:pPr>
            <a:r>
              <a:rPr lang="ru-RU" sz="1600" b="1" dirty="0" smtClean="0">
                <a:latin typeface="Times New Roman" pitchFamily="18" charset="0"/>
                <a:cs typeface="Times New Roman" pitchFamily="18" charset="0"/>
              </a:rPr>
              <a:t>Культурно-развлекательные учреждения и мероприятия</a:t>
            </a:r>
            <a:endParaRPr lang="en-US" sz="1600" b="1" dirty="0" smtClean="0">
              <a:latin typeface="Times New Roman" pitchFamily="18" charset="0"/>
              <a:cs typeface="Times New Roman" pitchFamily="18" charset="0"/>
            </a:endParaRPr>
          </a:p>
          <a:p>
            <a:pPr algn="just"/>
            <a:r>
              <a:rPr lang="ru-RU" sz="1600" b="1" dirty="0" smtClean="0">
                <a:latin typeface="Times New Roman" pitchFamily="18" charset="0"/>
                <a:cs typeface="Times New Roman" pitchFamily="18" charset="0"/>
              </a:rPr>
              <a:t>Киноконцертный зал «Мир» - </a:t>
            </a:r>
            <a:r>
              <a:rPr lang="ru-RU" sz="1600" dirty="0" smtClean="0">
                <a:latin typeface="Times New Roman" pitchFamily="18" charset="0"/>
                <a:cs typeface="Times New Roman" pitchFamily="18" charset="0"/>
              </a:rPr>
              <a:t>старейший и единственный муниципальный кинотеатр как поселка, так и округа,</a:t>
            </a:r>
            <a:r>
              <a:rPr lang="ru-RU" sz="1600" b="1"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основан в 1930 году. Киноконцертный зал расположен в центральной исторической части р.п. Ковернино. Его удобное месторасположение привлекательно для населения и гостей округа. Киноконцертный зал «Мир» активно работает по прокату российских художественных и анимационных фильмов. Кроме проката он несёт значительную социальную нагрузку. ККЗ «Мир» организует киносеансы на льготной и бесплатной основе, проводит тематические мероприятия для детей, в т. ч. из неблагополучных семей, ветеранов, пенсионеров и других социальных категорий граждан поселка Ковернино. Организует систематические выездные киносеансы по всему </a:t>
            </a:r>
            <a:r>
              <a:rPr lang="ru-RU" sz="1600" dirty="0" err="1" smtClean="0">
                <a:latin typeface="Times New Roman" pitchFamily="18" charset="0"/>
                <a:cs typeface="Times New Roman" pitchFamily="18" charset="0"/>
              </a:rPr>
              <a:t>Ковернинскому</a:t>
            </a:r>
            <a:r>
              <a:rPr lang="ru-RU" sz="1600" dirty="0" smtClean="0">
                <a:latin typeface="Times New Roman" pitchFamily="18" charset="0"/>
                <a:cs typeface="Times New Roman" pitchFamily="18" charset="0"/>
              </a:rPr>
              <a:t>  округу. </a:t>
            </a:r>
          </a:p>
          <a:p>
            <a:pPr algn="just"/>
            <a:r>
              <a:rPr lang="ru-RU" sz="1600" dirty="0" smtClean="0">
                <a:latin typeface="Times New Roman" pitchFamily="18" charset="0"/>
                <a:cs typeface="Times New Roman" pitchFamily="18" charset="0"/>
              </a:rPr>
              <a:t>В 2017 году была успешно реализована федеральная  программа кинофикации малых городов России.  26 октября 2017 года состоялось открытие обновлённого кинозала, где у </a:t>
            </a:r>
            <a:r>
              <a:rPr lang="ru-RU" sz="1600" dirty="0" err="1" smtClean="0">
                <a:latin typeface="Times New Roman" pitchFamily="18" charset="0"/>
                <a:cs typeface="Times New Roman" pitchFamily="18" charset="0"/>
              </a:rPr>
              <a:t>ковернинцев</a:t>
            </a:r>
            <a:r>
              <a:rPr lang="ru-RU" sz="1600" dirty="0" smtClean="0">
                <a:latin typeface="Times New Roman" pitchFamily="18" charset="0"/>
                <a:cs typeface="Times New Roman" pitchFamily="18" charset="0"/>
              </a:rPr>
              <a:t> и гостей округа появилась возможность смотреть фильмы 3D формата. </a:t>
            </a:r>
          </a:p>
          <a:p>
            <a:pPr algn="just"/>
            <a:r>
              <a:rPr lang="ru-RU" sz="1600" dirty="0" smtClean="0">
                <a:latin typeface="Times New Roman" pitchFamily="18" charset="0"/>
                <a:cs typeface="Times New Roman" pitchFamily="18" charset="0"/>
              </a:rPr>
              <a:t>ККЗ  «Мир» - многофункциональный киноконцертный зал. </a:t>
            </a:r>
          </a:p>
          <a:p>
            <a:pPr algn="just"/>
            <a:r>
              <a:rPr lang="ru-RU" sz="1600" dirty="0" smtClean="0">
                <a:latin typeface="Times New Roman" pitchFamily="18" charset="0"/>
                <a:cs typeface="Times New Roman" pitchFamily="18" charset="0"/>
              </a:rPr>
              <a:t>При монтаже оборудования пришлось учитывать универсальность  зала, ведь это не только современный 3D кинотеатр, но и главная сценическая площадка на 207 посадочных мест для проведения всех торжественных мероприятий, праздничных концертов, творческих конкурсов. </a:t>
            </a:r>
          </a:p>
          <a:p>
            <a:pPr algn="just"/>
            <a:r>
              <a:rPr lang="ru-RU" sz="1600" dirty="0" smtClean="0">
                <a:latin typeface="Times New Roman" pitchFamily="18" charset="0"/>
                <a:cs typeface="Times New Roman" pitchFamily="18" charset="0"/>
              </a:rPr>
              <a:t>В 2021 году кинотеатр подключится к президентскому проекту «Пушкинская карта».</a:t>
            </a:r>
          </a:p>
          <a:p>
            <a:pPr algn="just"/>
            <a:endParaRPr lang="ru-RU" sz="1400" dirty="0" smtClean="0">
              <a:latin typeface="Times New Roman" pitchFamily="18" charset="0"/>
              <a:cs typeface="Times New Roman" pitchFamily="18" charset="0"/>
            </a:endParaRPr>
          </a:p>
          <a:p>
            <a:pPr algn="just"/>
            <a:endParaRPr lang="ru-RU" sz="1400" dirty="0" smtClean="0">
              <a:latin typeface="Times New Roman" pitchFamily="18" charset="0"/>
              <a:cs typeface="Times New Roman" pitchFamily="18" charset="0"/>
            </a:endParaRPr>
          </a:p>
          <a:p>
            <a:pPr algn="just"/>
            <a:endParaRPr lang="ru-RU" sz="1400" dirty="0" smtClean="0"/>
          </a:p>
          <a:p>
            <a:endParaRPr lang="ru-RU" sz="1400" dirty="0" smtClean="0"/>
          </a:p>
          <a:p>
            <a:r>
              <a:rPr lang="ru-RU" sz="1400" dirty="0" smtClean="0"/>
              <a:t> </a:t>
            </a:r>
          </a:p>
          <a:p>
            <a:endParaRPr lang="ru-RU" sz="1400" dirty="0" smtClean="0"/>
          </a:p>
          <a:p>
            <a:endParaRPr lang="ru-RU" sz="1400" dirty="0"/>
          </a:p>
        </p:txBody>
      </p:sp>
      <p:pic>
        <p:nvPicPr>
          <p:cNvPr id="7" name="Рисунок 6" descr="C:\Documents and Settings\Admin\Local Settings\Temporary Internet Files\Content.Word\icon.jpg"/>
          <p:cNvPicPr/>
          <p:nvPr/>
        </p:nvPicPr>
        <p:blipFill>
          <a:blip r:embed="rId2" cstate="print"/>
          <a:srcRect/>
          <a:stretch>
            <a:fillRect/>
          </a:stretch>
        </p:blipFill>
        <p:spPr bwMode="auto">
          <a:xfrm>
            <a:off x="8771747" y="378066"/>
            <a:ext cx="2822049" cy="2034059"/>
          </a:xfrm>
          <a:prstGeom prst="rect">
            <a:avLst/>
          </a:prstGeom>
          <a:ln>
            <a:noFill/>
          </a:ln>
          <a:effectLst>
            <a:outerShdw blurRad="292100" dist="139700" dir="2700000" algn="tl" rotWithShape="0">
              <a:srgbClr val="333333">
                <a:alpha val="65000"/>
              </a:srgbClr>
            </a:outerShdw>
          </a:effectLst>
        </p:spPr>
      </p:pic>
      <p:sp>
        <p:nvSpPr>
          <p:cNvPr id="10" name="TextBox 9"/>
          <p:cNvSpPr txBox="1"/>
          <p:nvPr/>
        </p:nvSpPr>
        <p:spPr>
          <a:xfrm>
            <a:off x="9341635" y="5399501"/>
            <a:ext cx="2047034" cy="276999"/>
          </a:xfrm>
          <a:prstGeom prst="rect">
            <a:avLst/>
          </a:prstGeom>
          <a:noFill/>
        </p:spPr>
        <p:txBody>
          <a:bodyPr wrap="none" rtlCol="0">
            <a:spAutoFit/>
          </a:bodyPr>
          <a:lstStyle/>
          <a:p>
            <a:pPr algn="ctr"/>
            <a:r>
              <a:rPr lang="ru-RU" sz="1200" b="1" dirty="0" smtClean="0">
                <a:latin typeface="Times New Roman" pitchFamily="18" charset="0"/>
                <a:cs typeface="Times New Roman" pitchFamily="18" charset="0"/>
              </a:rPr>
              <a:t>ККЗ «Мир» р.п.Ковернино</a:t>
            </a:r>
            <a:endParaRPr lang="ru-RU" sz="1200" b="1" dirty="0">
              <a:latin typeface="Times New Roman" pitchFamily="18" charset="0"/>
              <a:cs typeface="Times New Roman" pitchFamily="18" charset="0"/>
            </a:endParaRPr>
          </a:p>
        </p:txBody>
      </p:sp>
      <p:pic>
        <p:nvPicPr>
          <p:cNvPr id="12" name="Рисунок 11" descr="C:\диск D\ККЗ фед программа\документы в фед программу ноябрь 2016 г\Ковернино ККЗ МИр фото установленной аппаратуры\DSC_0740.JPG"/>
          <p:cNvPicPr/>
          <p:nvPr/>
        </p:nvPicPr>
        <p:blipFill>
          <a:blip r:embed="rId3" cstate="print"/>
          <a:srcRect/>
          <a:stretch>
            <a:fillRect/>
          </a:stretch>
        </p:blipFill>
        <p:spPr bwMode="auto">
          <a:xfrm>
            <a:off x="8775511" y="2997742"/>
            <a:ext cx="2790180" cy="190180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1343" y="261228"/>
            <a:ext cx="11551633" cy="5201424"/>
          </a:xfrm>
          <a:prstGeom prst="rect">
            <a:avLst/>
          </a:prstGeom>
          <a:noFill/>
        </p:spPr>
        <p:txBody>
          <a:bodyPr wrap="square" rtlCol="0">
            <a:spAutoFit/>
          </a:bodyPr>
          <a:lstStyle/>
          <a:p>
            <a:pPr algn="just"/>
            <a:r>
              <a:rPr lang="ru-RU" sz="1600" b="1" dirty="0" smtClean="0">
                <a:latin typeface="Times New Roman" pitchFamily="18" charset="0"/>
                <a:cs typeface="Times New Roman" pitchFamily="18" charset="0"/>
              </a:rPr>
              <a:t>Ежегодно в </a:t>
            </a:r>
            <a:r>
              <a:rPr lang="ru-RU" sz="1600" b="1" dirty="0" err="1" smtClean="0">
                <a:latin typeface="Times New Roman" pitchFamily="18" charset="0"/>
                <a:cs typeface="Times New Roman" pitchFamily="18" charset="0"/>
              </a:rPr>
              <a:t>Ковернинском</a:t>
            </a:r>
            <a:r>
              <a:rPr lang="ru-RU" sz="1600" b="1" dirty="0" smtClean="0">
                <a:latin typeface="Times New Roman" pitchFamily="18" charset="0"/>
                <a:cs typeface="Times New Roman" pitchFamily="18" charset="0"/>
              </a:rPr>
              <a:t> округе проводится ряд фестивалей: </a:t>
            </a:r>
          </a:p>
          <a:p>
            <a:pPr algn="just"/>
            <a:endParaRPr lang="ru-RU" sz="1600" b="1" dirty="0" smtClean="0">
              <a:latin typeface="Times New Roman" pitchFamily="18" charset="0"/>
              <a:cs typeface="Times New Roman" pitchFamily="18" charset="0"/>
            </a:endParaRPr>
          </a:p>
          <a:p>
            <a:pPr algn="just"/>
            <a:r>
              <a:rPr lang="ru-RU" sz="1600" b="1" dirty="0" smtClean="0">
                <a:latin typeface="Times New Roman" pitchFamily="18" charset="0"/>
                <a:cs typeface="Times New Roman" pitchFamily="18" charset="0"/>
              </a:rPr>
              <a:t>1. Районный фестиваль снежных скульптур</a:t>
            </a:r>
            <a:r>
              <a:rPr lang="ru-RU" sz="1600" dirty="0" smtClean="0">
                <a:latin typeface="Times New Roman" pitchFamily="18" charset="0"/>
                <a:cs typeface="Times New Roman" pitchFamily="18" charset="0"/>
              </a:rPr>
              <a:t> </a:t>
            </a:r>
            <a:r>
              <a:rPr lang="ru-RU" sz="1600" b="1" dirty="0" smtClean="0">
                <a:latin typeface="Times New Roman" pitchFamily="18" charset="0"/>
                <a:cs typeface="Times New Roman" pitchFamily="18" charset="0"/>
              </a:rPr>
              <a:t> «Зимние забавы» </a:t>
            </a:r>
            <a:endParaRPr lang="ru-RU" sz="16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Команды организаций и </a:t>
            </a:r>
          </a:p>
          <a:p>
            <a:pPr algn="just"/>
            <a:r>
              <a:rPr lang="ru-RU" sz="1600" dirty="0" smtClean="0">
                <a:latin typeface="Times New Roman" pitchFamily="18" charset="0"/>
                <a:cs typeface="Times New Roman" pitchFamily="18" charset="0"/>
              </a:rPr>
              <a:t>образовательных  учреждений </a:t>
            </a:r>
          </a:p>
          <a:p>
            <a:pPr algn="just"/>
            <a:r>
              <a:rPr lang="ru-RU" sz="1600" dirty="0" smtClean="0">
                <a:latin typeface="Times New Roman" pitchFamily="18" charset="0"/>
                <a:cs typeface="Times New Roman" pitchFamily="18" charset="0"/>
              </a:rPr>
              <a:t>совместно с детьми и молодежью</a:t>
            </a:r>
          </a:p>
          <a:p>
            <a:pPr algn="just"/>
            <a:r>
              <a:rPr lang="ru-RU" sz="1600" dirty="0" smtClean="0">
                <a:latin typeface="Times New Roman" pitchFamily="18" charset="0"/>
                <a:cs typeface="Times New Roman" pitchFamily="18" charset="0"/>
              </a:rPr>
              <a:t> лепят и раскрашивают </a:t>
            </a:r>
          </a:p>
          <a:p>
            <a:pPr algn="just"/>
            <a:r>
              <a:rPr lang="ru-RU" sz="1600" dirty="0" smtClean="0">
                <a:latin typeface="Times New Roman" pitchFamily="18" charset="0"/>
                <a:cs typeface="Times New Roman" pitchFamily="18" charset="0"/>
              </a:rPr>
              <a:t>разнообразные фигуры и  </a:t>
            </a:r>
          </a:p>
          <a:p>
            <a:pPr algn="just"/>
            <a:r>
              <a:rPr lang="ru-RU" sz="1600" dirty="0" smtClean="0">
                <a:latin typeface="Times New Roman" pitchFamily="18" charset="0"/>
                <a:cs typeface="Times New Roman" pitchFamily="18" charset="0"/>
              </a:rPr>
              <a:t>композиции из снега под </a:t>
            </a:r>
          </a:p>
          <a:p>
            <a:pPr algn="just"/>
            <a:r>
              <a:rPr lang="ru-RU" sz="1600" dirty="0" smtClean="0">
                <a:latin typeface="Times New Roman" pitchFamily="18" charset="0"/>
                <a:cs typeface="Times New Roman" pitchFamily="18" charset="0"/>
              </a:rPr>
              <a:t>музыкальное оформление,</a:t>
            </a:r>
          </a:p>
          <a:p>
            <a:pPr algn="just"/>
            <a:r>
              <a:rPr lang="ru-RU" sz="1600" dirty="0" smtClean="0">
                <a:latin typeface="Times New Roman" pitchFamily="18" charset="0"/>
                <a:cs typeface="Times New Roman" pitchFamily="18" charset="0"/>
              </a:rPr>
              <a:t>горячий чай с выпечкой и </a:t>
            </a:r>
          </a:p>
          <a:p>
            <a:pPr algn="just"/>
            <a:r>
              <a:rPr lang="ru-RU" sz="1600" dirty="0" smtClean="0">
                <a:latin typeface="Times New Roman" pitchFamily="18" charset="0"/>
                <a:cs typeface="Times New Roman" pitchFamily="18" charset="0"/>
              </a:rPr>
              <a:t>веселым настроением. </a:t>
            </a:r>
          </a:p>
          <a:p>
            <a:pPr algn="just"/>
            <a:endParaRPr lang="ru-RU" sz="1600" dirty="0" smtClean="0">
              <a:latin typeface="Times New Roman" pitchFamily="18" charset="0"/>
              <a:cs typeface="Times New Roman" pitchFamily="18" charset="0"/>
            </a:endParaRPr>
          </a:p>
          <a:p>
            <a:pPr algn="just"/>
            <a:r>
              <a:rPr lang="ru-RU" sz="1600" b="1" dirty="0" smtClean="0">
                <a:latin typeface="Times New Roman" pitchFamily="18" charset="0"/>
                <a:cs typeface="Times New Roman" pitchFamily="18" charset="0"/>
              </a:rPr>
              <a:t>3.Районный фестиваль танца «</a:t>
            </a:r>
            <a:r>
              <a:rPr lang="ru-RU" sz="1600" b="1" dirty="0" err="1" smtClean="0">
                <a:latin typeface="Times New Roman" pitchFamily="18" charset="0"/>
                <a:cs typeface="Times New Roman" pitchFamily="18" charset="0"/>
              </a:rPr>
              <a:t>Ковернинский</a:t>
            </a:r>
            <a:r>
              <a:rPr lang="ru-RU" sz="1600" b="1" dirty="0" smtClean="0">
                <a:latin typeface="Times New Roman" pitchFamily="18" charset="0"/>
                <a:cs typeface="Times New Roman" pitchFamily="18" charset="0"/>
              </a:rPr>
              <a:t> перепляс» </a:t>
            </a:r>
            <a:endParaRPr lang="ru-RU" sz="1600" dirty="0" smtClean="0">
              <a:latin typeface="Times New Roman" pitchFamily="18" charset="0"/>
              <a:cs typeface="Times New Roman" pitchFamily="18" charset="0"/>
            </a:endParaRPr>
          </a:p>
          <a:p>
            <a:pPr algn="just"/>
            <a:endParaRPr lang="ru-RU" sz="1200" b="1" dirty="0" smtClean="0">
              <a:latin typeface="Times New Roman" pitchFamily="18" charset="0"/>
              <a:cs typeface="Times New Roman" pitchFamily="18" charset="0"/>
            </a:endParaRPr>
          </a:p>
          <a:p>
            <a:pPr algn="just"/>
            <a:endParaRPr lang="ru-RU" sz="1200" b="1" dirty="0" smtClean="0">
              <a:latin typeface="Times New Roman" pitchFamily="18" charset="0"/>
              <a:cs typeface="Times New Roman" pitchFamily="18" charset="0"/>
            </a:endParaRPr>
          </a:p>
          <a:p>
            <a:pPr algn="just"/>
            <a:endParaRPr lang="ru-RU" sz="1200" b="1" dirty="0" smtClean="0">
              <a:latin typeface="Times New Roman" pitchFamily="18" charset="0"/>
              <a:cs typeface="Times New Roman" pitchFamily="18" charset="0"/>
            </a:endParaRPr>
          </a:p>
          <a:p>
            <a:pPr algn="just"/>
            <a:endParaRPr lang="ru-RU" sz="1200" b="1" dirty="0" smtClean="0">
              <a:latin typeface="Times New Roman" pitchFamily="18" charset="0"/>
              <a:cs typeface="Times New Roman" pitchFamily="18" charset="0"/>
            </a:endParaRPr>
          </a:p>
          <a:p>
            <a:pPr algn="just"/>
            <a:endParaRPr lang="ru-RU" sz="1200" dirty="0" smtClean="0">
              <a:latin typeface="Times New Roman" pitchFamily="18" charset="0"/>
              <a:cs typeface="Times New Roman" pitchFamily="18" charset="0"/>
            </a:endParaRPr>
          </a:p>
          <a:p>
            <a:pPr algn="just"/>
            <a:endParaRPr lang="ru-RU" sz="1200" dirty="0" smtClean="0">
              <a:latin typeface="Times New Roman" pitchFamily="18" charset="0"/>
              <a:cs typeface="Times New Roman" pitchFamily="18" charset="0"/>
            </a:endParaRPr>
          </a:p>
          <a:p>
            <a:pPr algn="just"/>
            <a:r>
              <a:rPr lang="ru-RU" sz="1200" dirty="0" smtClean="0">
                <a:latin typeface="Times New Roman" pitchFamily="18" charset="0"/>
                <a:cs typeface="Times New Roman" pitchFamily="18" charset="0"/>
              </a:rPr>
              <a:t> </a:t>
            </a:r>
            <a:br>
              <a:rPr lang="ru-RU" sz="1200" dirty="0" smtClean="0">
                <a:latin typeface="Times New Roman" pitchFamily="18" charset="0"/>
                <a:cs typeface="Times New Roman" pitchFamily="18" charset="0"/>
              </a:rPr>
            </a:br>
            <a:endParaRPr lang="ru-RU" sz="1200" dirty="0" smtClean="0">
              <a:latin typeface="Times New Roman" pitchFamily="18" charset="0"/>
              <a:cs typeface="Times New Roman" pitchFamily="18" charset="0"/>
            </a:endParaRPr>
          </a:p>
          <a:p>
            <a:pPr algn="just"/>
            <a:endParaRPr lang="ru-RU" sz="1200" dirty="0">
              <a:latin typeface="Times New Roman" pitchFamily="18" charset="0"/>
              <a:cs typeface="Times New Roman" pitchFamily="18" charset="0"/>
            </a:endParaRPr>
          </a:p>
        </p:txBody>
      </p:sp>
      <p:pic>
        <p:nvPicPr>
          <p:cNvPr id="73732" name="Picture 4" descr="C:\Users\user\Desktop\ФОТО ОКК\DSC_0316.jpg"/>
          <p:cNvPicPr>
            <a:picLocks noChangeAspect="1" noChangeArrowheads="1"/>
          </p:cNvPicPr>
          <p:nvPr/>
        </p:nvPicPr>
        <p:blipFill>
          <a:blip r:embed="rId2"/>
          <a:srcRect/>
          <a:stretch>
            <a:fillRect/>
          </a:stretch>
        </p:blipFill>
        <p:spPr bwMode="auto">
          <a:xfrm>
            <a:off x="7485481" y="4383884"/>
            <a:ext cx="3284061" cy="1771256"/>
          </a:xfrm>
          <a:prstGeom prst="rect">
            <a:avLst/>
          </a:prstGeom>
          <a:ln>
            <a:noFill/>
          </a:ln>
          <a:effectLst>
            <a:outerShdw blurRad="292100" dist="139700" dir="2700000" algn="tl" rotWithShape="0">
              <a:srgbClr val="333333">
                <a:alpha val="65000"/>
              </a:srgbClr>
            </a:outerShdw>
          </a:effectLst>
        </p:spPr>
      </p:pic>
      <p:sp>
        <p:nvSpPr>
          <p:cNvPr id="13" name="Прямоугольник 12"/>
          <p:cNvSpPr/>
          <p:nvPr/>
        </p:nvSpPr>
        <p:spPr>
          <a:xfrm>
            <a:off x="6141493" y="336216"/>
            <a:ext cx="5851816" cy="2492990"/>
          </a:xfrm>
          <a:prstGeom prst="rect">
            <a:avLst/>
          </a:prstGeom>
        </p:spPr>
        <p:txBody>
          <a:bodyPr wrap="square">
            <a:spAutoFit/>
          </a:bodyPr>
          <a:lstStyle/>
          <a:p>
            <a:pPr algn="just"/>
            <a:endParaRPr lang="ru-RU" sz="1400" dirty="0" smtClean="0">
              <a:latin typeface="Times New Roman" pitchFamily="18" charset="0"/>
              <a:cs typeface="Times New Roman" pitchFamily="18" charset="0"/>
            </a:endParaRPr>
          </a:p>
          <a:p>
            <a:pPr algn="just"/>
            <a:r>
              <a:rPr lang="ru-RU" sz="1600" b="1" dirty="0" smtClean="0">
                <a:latin typeface="Times New Roman" pitchFamily="18" charset="0"/>
                <a:cs typeface="Times New Roman" pitchFamily="18" charset="0"/>
              </a:rPr>
              <a:t>2. Районный фестиваль зеленых щей «Хороши зелены щи - лучше блюда не ищи», </a:t>
            </a:r>
            <a:r>
              <a:rPr lang="ru-RU" sz="1600" dirty="0" smtClean="0">
                <a:latin typeface="Times New Roman" pitchFamily="18" charset="0"/>
                <a:cs typeface="Times New Roman" pitchFamily="18" charset="0"/>
              </a:rPr>
              <a:t>в котором принимают участие команды Центра досуга  р.п. Ковернино и сельских домов культуры, которые с азартом презентуют свои столы номерами художественной самодеятельности. На фестивале можно  попробовать множество блюд из зеленых щей по различным рецептам, в том числе: с мясом, сушеными грибами, картофелем. </a:t>
            </a:r>
          </a:p>
          <a:p>
            <a:pPr algn="just"/>
            <a:r>
              <a:rPr lang="ru-RU" sz="1400" dirty="0" smtClean="0">
                <a:latin typeface="Times New Roman" pitchFamily="18" charset="0"/>
                <a:cs typeface="Times New Roman" pitchFamily="18" charset="0"/>
              </a:rPr>
              <a:t> </a:t>
            </a:r>
          </a:p>
        </p:txBody>
      </p:sp>
      <p:sp>
        <p:nvSpPr>
          <p:cNvPr id="15" name="TextBox 14"/>
          <p:cNvSpPr txBox="1"/>
          <p:nvPr/>
        </p:nvSpPr>
        <p:spPr>
          <a:xfrm>
            <a:off x="6433753" y="3945925"/>
            <a:ext cx="4860324" cy="584775"/>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4. Районный фестиваль «Пасхальный перезвон» (весна)</a:t>
            </a:r>
          </a:p>
        </p:txBody>
      </p:sp>
      <p:pic>
        <p:nvPicPr>
          <p:cNvPr id="9" name="Рисунок 8" descr="C:\Users\Sidorova\AppData\Local\Microsoft\Windows\Temporary Internet Files\Content.Word\зимние забавы.jpg"/>
          <p:cNvPicPr/>
          <p:nvPr/>
        </p:nvPicPr>
        <p:blipFill>
          <a:blip r:embed="rId3"/>
          <a:srcRect/>
          <a:stretch>
            <a:fillRect/>
          </a:stretch>
        </p:blipFill>
        <p:spPr bwMode="auto">
          <a:xfrm>
            <a:off x="3479123" y="1224599"/>
            <a:ext cx="2340429" cy="1761135"/>
          </a:xfrm>
          <a:prstGeom prst="rect">
            <a:avLst/>
          </a:prstGeom>
          <a:ln>
            <a:noFill/>
          </a:ln>
          <a:effectLst>
            <a:outerShdw blurRad="292100" dist="139700" dir="2700000" algn="tl" rotWithShape="0">
              <a:srgbClr val="333333">
                <a:alpha val="65000"/>
              </a:srgbClr>
            </a:outerShdw>
          </a:effectLst>
        </p:spPr>
      </p:pic>
      <p:pic>
        <p:nvPicPr>
          <p:cNvPr id="10" name="Рисунок 9" descr="C:\Users\Sidorova\AppData\Local\Microsoft\Windows\Temporary Internet Files\Content.Word\щи.jpg"/>
          <p:cNvPicPr/>
          <p:nvPr/>
        </p:nvPicPr>
        <p:blipFill>
          <a:blip r:embed="rId4"/>
          <a:srcRect/>
          <a:stretch>
            <a:fillRect/>
          </a:stretch>
        </p:blipFill>
        <p:spPr bwMode="auto">
          <a:xfrm>
            <a:off x="9710751" y="2319419"/>
            <a:ext cx="2050975" cy="1536774"/>
          </a:xfrm>
          <a:prstGeom prst="rect">
            <a:avLst/>
          </a:prstGeom>
          <a:ln>
            <a:noFill/>
          </a:ln>
          <a:effectLst>
            <a:outerShdw blurRad="292100" dist="139700" dir="2700000" algn="tl" rotWithShape="0">
              <a:srgbClr val="333333">
                <a:alpha val="65000"/>
              </a:srgbClr>
            </a:outerShdw>
          </a:effectLst>
        </p:spPr>
      </p:pic>
      <p:pic>
        <p:nvPicPr>
          <p:cNvPr id="11" name="Рисунок 10" descr="C:\Users\Sidorova\AppData\Local\Microsoft\Windows\Temporary Internet Files\Content.Word\перепляс.jpg"/>
          <p:cNvPicPr/>
          <p:nvPr/>
        </p:nvPicPr>
        <p:blipFill>
          <a:blip r:embed="rId5"/>
          <a:srcRect/>
          <a:stretch>
            <a:fillRect/>
          </a:stretch>
        </p:blipFill>
        <p:spPr bwMode="auto">
          <a:xfrm>
            <a:off x="381426" y="3824527"/>
            <a:ext cx="2484604" cy="2071305"/>
          </a:xfrm>
          <a:prstGeom prst="rect">
            <a:avLst/>
          </a:prstGeom>
          <a:ln>
            <a:noFill/>
          </a:ln>
          <a:effectLst>
            <a:outerShdw blurRad="292100" dist="139700" dir="2700000" algn="tl" rotWithShape="0">
              <a:srgbClr val="333333">
                <a:alpha val="65000"/>
              </a:srgbClr>
            </a:outerShdw>
          </a:effectLst>
        </p:spPr>
      </p:pic>
      <p:pic>
        <p:nvPicPr>
          <p:cNvPr id="12" name="Рисунок 11" descr="C:\Documents and Settings\Admin\Мои документы\Downloads\i.jpg"/>
          <p:cNvPicPr/>
          <p:nvPr/>
        </p:nvPicPr>
        <p:blipFill>
          <a:blip r:embed="rId6" cstate="print"/>
          <a:srcRect t="14519" b="22107"/>
          <a:stretch>
            <a:fillRect/>
          </a:stretch>
        </p:blipFill>
        <p:spPr bwMode="auto">
          <a:xfrm>
            <a:off x="3166281" y="3955149"/>
            <a:ext cx="2577864" cy="192703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899059" y="858660"/>
            <a:ext cx="6096000" cy="1815882"/>
          </a:xfrm>
          <a:prstGeom prst="rect">
            <a:avLst/>
          </a:prstGeom>
        </p:spPr>
        <p:txBody>
          <a:bodyPr>
            <a:spAutoFit/>
          </a:bodyPr>
          <a:lstStyle/>
          <a:p>
            <a:pPr algn="just"/>
            <a:r>
              <a:rPr lang="ru-RU" sz="1600" b="1" dirty="0" smtClean="0">
                <a:latin typeface="Times New Roman" pitchFamily="18" charset="0"/>
                <a:cs typeface="Times New Roman" pitchFamily="18" charset="0"/>
              </a:rPr>
              <a:t>6. Районный фестиваль «Кладовая земли </a:t>
            </a:r>
            <a:r>
              <a:rPr lang="ru-RU" sz="1600" b="1" dirty="0" err="1" smtClean="0">
                <a:latin typeface="Times New Roman" pitchFamily="18" charset="0"/>
                <a:cs typeface="Times New Roman" pitchFamily="18" charset="0"/>
              </a:rPr>
              <a:t>Ковернинской</a:t>
            </a:r>
            <a:r>
              <a:rPr lang="ru-RU" sz="1600" b="1"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в рамках празднования Дня Ковернинского округа.</a:t>
            </a:r>
          </a:p>
          <a:p>
            <a:pPr algn="just"/>
            <a:r>
              <a:rPr lang="ru-RU" sz="1600" dirty="0" smtClean="0">
                <a:latin typeface="Times New Roman" pitchFamily="18" charset="0"/>
                <a:cs typeface="Times New Roman" pitchFamily="18" charset="0"/>
              </a:rPr>
              <a:t> На фестивале делегации поселка Ковернино и сельских поселений представляют столы со всевозможными яствами. Каждый может абсолютно бесплатно попробовать тот или иной кулинарный шедевр домохозяек. Защита столов изобилует разнообразием номеров художественной самодеятельности.</a:t>
            </a:r>
          </a:p>
        </p:txBody>
      </p:sp>
      <p:pic>
        <p:nvPicPr>
          <p:cNvPr id="5" name="Рисунок 4" descr="C:\диск D\фото мероприятия\2019 год\ФОТОРЕПОРТАЖ 90 лет Ковернинскому району 24 августа 2019\DSC00573.JPG"/>
          <p:cNvPicPr/>
          <p:nvPr/>
        </p:nvPicPr>
        <p:blipFill>
          <a:blip r:embed="rId2" cstate="print"/>
          <a:srcRect/>
          <a:stretch>
            <a:fillRect/>
          </a:stretch>
        </p:blipFill>
        <p:spPr bwMode="auto">
          <a:xfrm>
            <a:off x="8717884" y="2925477"/>
            <a:ext cx="3269767" cy="2295550"/>
          </a:xfrm>
          <a:prstGeom prst="rect">
            <a:avLst/>
          </a:prstGeom>
          <a:ln>
            <a:noFill/>
          </a:ln>
          <a:effectLst>
            <a:outerShdw blurRad="292100" dist="139700" dir="2700000" algn="tl" rotWithShape="0">
              <a:srgbClr val="333333">
                <a:alpha val="65000"/>
              </a:srgbClr>
            </a:outerShdw>
          </a:effectLst>
        </p:spPr>
      </p:pic>
      <p:sp>
        <p:nvSpPr>
          <p:cNvPr id="6" name="Прямоугольник 5"/>
          <p:cNvSpPr/>
          <p:nvPr/>
        </p:nvSpPr>
        <p:spPr>
          <a:xfrm>
            <a:off x="191527" y="847426"/>
            <a:ext cx="5021055" cy="338554"/>
          </a:xfrm>
          <a:prstGeom prst="rect">
            <a:avLst/>
          </a:prstGeom>
        </p:spPr>
        <p:txBody>
          <a:bodyPr wrap="none">
            <a:spAutoFit/>
          </a:bodyPr>
          <a:lstStyle/>
          <a:p>
            <a:pPr algn="r"/>
            <a:r>
              <a:rPr lang="ru-RU" sz="1600" b="1" dirty="0" smtClean="0">
                <a:latin typeface="Times New Roman" pitchFamily="18" charset="0"/>
                <a:cs typeface="Times New Roman" pitchFamily="18" charset="0"/>
              </a:rPr>
              <a:t>5.Фестиваль пирога «Добро пожаловать на пирог!»</a:t>
            </a:r>
            <a:r>
              <a:rPr lang="ru-RU" sz="1600" dirty="0" smtClean="0">
                <a:latin typeface="Times New Roman" pitchFamily="18" charset="0"/>
                <a:cs typeface="Times New Roman" pitchFamily="18" charset="0"/>
              </a:rPr>
              <a:t> </a:t>
            </a:r>
            <a:endParaRPr lang="ru-RU" sz="1600" b="1" dirty="0" smtClean="0">
              <a:latin typeface="Times New Roman" pitchFamily="18" charset="0"/>
              <a:cs typeface="Times New Roman" pitchFamily="18" charset="0"/>
            </a:endParaRPr>
          </a:p>
        </p:txBody>
      </p:sp>
      <p:pic>
        <p:nvPicPr>
          <p:cNvPr id="7" name="Рисунок 6" descr="C:\Documents and Settings\Admin\Local Settings\Temporary Internet Files\Content.Word\DSC_0209.jpg"/>
          <p:cNvPicPr/>
          <p:nvPr/>
        </p:nvPicPr>
        <p:blipFill>
          <a:blip r:embed="rId3" cstate="print"/>
          <a:srcRect/>
          <a:stretch>
            <a:fillRect/>
          </a:stretch>
        </p:blipFill>
        <p:spPr bwMode="auto">
          <a:xfrm>
            <a:off x="389925" y="1353775"/>
            <a:ext cx="2271388" cy="1826153"/>
          </a:xfrm>
          <a:prstGeom prst="rect">
            <a:avLst/>
          </a:prstGeom>
          <a:ln>
            <a:noFill/>
          </a:ln>
          <a:effectLst>
            <a:outerShdw blurRad="292100" dist="139700" dir="2700000" algn="tl" rotWithShape="0">
              <a:srgbClr val="333333">
                <a:alpha val="65000"/>
              </a:srgbClr>
            </a:outerShdw>
          </a:effectLst>
        </p:spPr>
      </p:pic>
      <p:pic>
        <p:nvPicPr>
          <p:cNvPr id="9" name="Рисунок 8" descr="D:\СИДОРОВА 2016\ИНВЕСТИЦИОННАЯ ДЕЯТЕЛЬНОСТЬ\Инвестиционный паспорт\2020\фотографии\культура.jpg"/>
          <p:cNvPicPr/>
          <p:nvPr/>
        </p:nvPicPr>
        <p:blipFill>
          <a:blip r:embed="rId4"/>
          <a:srcRect/>
          <a:stretch>
            <a:fillRect/>
          </a:stretch>
        </p:blipFill>
        <p:spPr bwMode="auto">
          <a:xfrm>
            <a:off x="5609230" y="2906973"/>
            <a:ext cx="3042882" cy="2334146"/>
          </a:xfrm>
          <a:prstGeom prst="rect">
            <a:avLst/>
          </a:prstGeom>
          <a:ln>
            <a:noFill/>
          </a:ln>
          <a:effectLst>
            <a:outerShdw blurRad="292100" dist="139700" dir="2700000" algn="tl" rotWithShape="0">
              <a:srgbClr val="333333">
                <a:alpha val="65000"/>
              </a:srgbClr>
            </a:outerShdw>
          </a:effectLst>
        </p:spPr>
      </p:pic>
      <p:pic>
        <p:nvPicPr>
          <p:cNvPr id="8" name="Рисунок 7" descr="C:\Users\Sidorova\AppData\Local\Microsoft\Windows\Temporary Internet Files\Content.Word\пирог.jpg"/>
          <p:cNvPicPr/>
          <p:nvPr/>
        </p:nvPicPr>
        <p:blipFill>
          <a:blip r:embed="rId5"/>
          <a:srcRect/>
          <a:stretch>
            <a:fillRect/>
          </a:stretch>
        </p:blipFill>
        <p:spPr bwMode="auto">
          <a:xfrm>
            <a:off x="3357349" y="1396400"/>
            <a:ext cx="2142699" cy="171529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2997" y="283780"/>
            <a:ext cx="4360903" cy="7340471"/>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Конкурс «Ковернино мастеровое»</a:t>
            </a:r>
            <a:r>
              <a:rPr lang="ru-RU" sz="1600" dirty="0" smtClean="0">
                <a:latin typeface="Times New Roman" pitchFamily="18" charset="0"/>
                <a:cs typeface="Times New Roman" pitchFamily="18" charset="0"/>
              </a:rPr>
              <a:t> - ежегодный конкурс мастеров организаций народных художественных промыслов и ремесел, учащихся, студентов учебных заведений Ковернинского округа всех возрастных категорий. Конкурс «Ковернино мастеровое» проводится при поддержке Фонда развития народных художественных промыслов Нижегородской области в соответствии с  положением областного конкурса «Нижегородские кудесники». На конкурс принимаются работы по широкому диапазону избранной автором темы, соответствующей девизу «Богат талантами народ. Россия есть, Россия будет!»</a:t>
            </a:r>
          </a:p>
          <a:p>
            <a:r>
              <a:rPr lang="ru-RU" sz="1600" b="1" dirty="0" smtClean="0">
                <a:latin typeface="Times New Roman" pitchFamily="18" charset="0"/>
                <a:cs typeface="Times New Roman" pitchFamily="18" charset="0"/>
              </a:rPr>
              <a:t>Районная краеведческая конференция</a:t>
            </a:r>
            <a:r>
              <a:rPr lang="ru-RU" sz="1600" dirty="0" smtClean="0">
                <a:latin typeface="Times New Roman" pitchFamily="18" charset="0"/>
                <a:cs typeface="Times New Roman" pitchFamily="18" charset="0"/>
              </a:rPr>
              <a:t> проводится  ежегодно на основании распоряжения Главы Администрации Ковернинского района от 17.04.2001г. №235-р «Об установлении районного Дня краеведения»  для учащейся молодёжи  и жителей Ковернинского округа. В конференции могут принимать участие все желающие, представившие материал по выбранной теме (история и природа родного края, исторические события, жизнь и деятельность земляков и др.</a:t>
            </a:r>
          </a:p>
          <a:p>
            <a:endParaRPr lang="ru-RU" sz="1300" dirty="0" smtClean="0"/>
          </a:p>
          <a:p>
            <a:endParaRPr lang="ru-RU" sz="1300" dirty="0" smtClean="0">
              <a:latin typeface="Times New Roman" pitchFamily="18" charset="0"/>
              <a:cs typeface="Times New Roman" pitchFamily="18" charset="0"/>
            </a:endParaRPr>
          </a:p>
          <a:p>
            <a:endParaRPr lang="ru-RU" sz="1300" dirty="0"/>
          </a:p>
        </p:txBody>
      </p:sp>
      <p:pic>
        <p:nvPicPr>
          <p:cNvPr id="6" name="Рисунок 5" descr="b3c4cc69bd7e76cf7a048b20d91d901e"/>
          <p:cNvPicPr/>
          <p:nvPr/>
        </p:nvPicPr>
        <p:blipFill>
          <a:blip r:embed="rId2" cstate="print"/>
          <a:srcRect/>
          <a:stretch>
            <a:fillRect/>
          </a:stretch>
        </p:blipFill>
        <p:spPr bwMode="auto">
          <a:xfrm>
            <a:off x="8194248" y="260273"/>
            <a:ext cx="2785877" cy="1864426"/>
          </a:xfrm>
          <a:prstGeom prst="rect">
            <a:avLst/>
          </a:prstGeom>
          <a:ln>
            <a:noFill/>
          </a:ln>
          <a:effectLst>
            <a:outerShdw blurRad="292100" dist="139700" dir="2700000" algn="tl" rotWithShape="0">
              <a:srgbClr val="333333">
                <a:alpha val="65000"/>
              </a:srgbClr>
            </a:outerShdw>
          </a:effectLst>
        </p:spPr>
      </p:pic>
      <p:pic>
        <p:nvPicPr>
          <p:cNvPr id="116737" name="Picture 1"/>
          <p:cNvPicPr>
            <a:picLocks noChangeAspect="1" noChangeArrowheads="1"/>
          </p:cNvPicPr>
          <p:nvPr/>
        </p:nvPicPr>
        <p:blipFill>
          <a:blip r:embed="rId3"/>
          <a:srcRect/>
          <a:stretch>
            <a:fillRect/>
          </a:stretch>
        </p:blipFill>
        <p:spPr bwMode="auto">
          <a:xfrm>
            <a:off x="4956425" y="279400"/>
            <a:ext cx="2566737" cy="3302000"/>
          </a:xfrm>
          <a:prstGeom prst="rect">
            <a:avLst/>
          </a:prstGeom>
          <a:ln>
            <a:noFill/>
          </a:ln>
          <a:effectLst>
            <a:outerShdw blurRad="292100" dist="139700" dir="2700000" algn="tl" rotWithShape="0">
              <a:srgbClr val="333333">
                <a:alpha val="65000"/>
              </a:srgbClr>
            </a:outerShdw>
          </a:effectLst>
        </p:spPr>
      </p:pic>
      <p:pic>
        <p:nvPicPr>
          <p:cNvPr id="116738" name="Picture 2"/>
          <p:cNvPicPr>
            <a:picLocks noChangeAspect="1" noChangeArrowheads="1"/>
          </p:cNvPicPr>
          <p:nvPr/>
        </p:nvPicPr>
        <p:blipFill>
          <a:blip r:embed="rId4"/>
          <a:srcRect/>
          <a:stretch>
            <a:fillRect/>
          </a:stretch>
        </p:blipFill>
        <p:spPr bwMode="auto">
          <a:xfrm>
            <a:off x="8495156" y="2369824"/>
            <a:ext cx="3464453" cy="2598340"/>
          </a:xfrm>
          <a:prstGeom prst="rect">
            <a:avLst/>
          </a:prstGeom>
          <a:ln>
            <a:noFill/>
          </a:ln>
          <a:effectLst>
            <a:outerShdw blurRad="292100" dist="139700" dir="2700000" algn="tl" rotWithShape="0">
              <a:srgbClr val="333333">
                <a:alpha val="65000"/>
              </a:srgbClr>
            </a:outerShdw>
          </a:effectLst>
        </p:spPr>
      </p:pic>
      <p:pic>
        <p:nvPicPr>
          <p:cNvPr id="116739" name="Picture 3"/>
          <p:cNvPicPr>
            <a:picLocks noChangeAspect="1" noChangeArrowheads="1"/>
          </p:cNvPicPr>
          <p:nvPr/>
        </p:nvPicPr>
        <p:blipFill>
          <a:blip r:embed="rId5"/>
          <a:srcRect/>
          <a:stretch>
            <a:fillRect/>
          </a:stretch>
        </p:blipFill>
        <p:spPr bwMode="auto">
          <a:xfrm>
            <a:off x="4605930" y="3864615"/>
            <a:ext cx="3471863" cy="260389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8014" y="315310"/>
            <a:ext cx="8159295" cy="1508105"/>
          </a:xfrm>
          <a:prstGeom prst="rect">
            <a:avLst/>
          </a:prstGeom>
          <a:noFill/>
        </p:spPr>
        <p:txBody>
          <a:bodyPr wrap="square" rtlCol="0">
            <a:spAutoFit/>
          </a:bodyPr>
          <a:lstStyle/>
          <a:p>
            <a:r>
              <a:rPr lang="ru-RU" sz="1600" dirty="0" smtClean="0">
                <a:latin typeface="Times New Roman" pitchFamily="18" charset="0"/>
                <a:cs typeface="Times New Roman" pitchFamily="18" charset="0"/>
              </a:rPr>
              <a:t>Одним из наиболее значимых мероприятий начала весны являются </a:t>
            </a:r>
            <a:r>
              <a:rPr lang="ru-RU" sz="1600" b="1" dirty="0" smtClean="0">
                <a:latin typeface="Times New Roman" pitchFamily="18" charset="0"/>
                <a:cs typeface="Times New Roman" pitchFamily="18" charset="0"/>
              </a:rPr>
              <a:t>проводы русской зимы «Масленица»</a:t>
            </a:r>
            <a:r>
              <a:rPr lang="ru-RU" sz="1600" dirty="0" smtClean="0">
                <a:latin typeface="Times New Roman" pitchFamily="18" charset="0"/>
                <a:cs typeface="Times New Roman" pitchFamily="18" charset="0"/>
              </a:rPr>
              <a:t>. Программа праздника основана на русских традициях, насыщена национальным фольклором, интересными зимними забавами, развлечениями и театрализованными представлениями с традиционными блинами, шашлыком, чаем из самовара. Кульминацией народных гуляний является сжигание чучела.</a:t>
            </a:r>
          </a:p>
          <a:p>
            <a:endParaRPr lang="ru-RU" sz="1200" dirty="0" smtClean="0">
              <a:latin typeface="Times New Roman" pitchFamily="18" charset="0"/>
              <a:cs typeface="Times New Roman" pitchFamily="18" charset="0"/>
            </a:endParaRPr>
          </a:p>
        </p:txBody>
      </p:sp>
      <p:pic>
        <p:nvPicPr>
          <p:cNvPr id="3" name="Рисунок 2" descr="C:\Documents and Settings\Admin\Local Settings\Temporary Internet Files\Content.Word\icon (1).jpg"/>
          <p:cNvPicPr/>
          <p:nvPr/>
        </p:nvPicPr>
        <p:blipFill>
          <a:blip r:embed="rId2" cstate="print"/>
          <a:srcRect/>
          <a:stretch>
            <a:fillRect/>
          </a:stretch>
        </p:blipFill>
        <p:spPr bwMode="auto">
          <a:xfrm>
            <a:off x="8534400" y="111679"/>
            <a:ext cx="2784051" cy="1972494"/>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4025900" y="2236573"/>
            <a:ext cx="7345064" cy="1569660"/>
          </a:xfrm>
          <a:prstGeom prst="rect">
            <a:avLst/>
          </a:prstGeom>
          <a:noFill/>
        </p:spPr>
        <p:txBody>
          <a:bodyPr wrap="square" rtlCol="0">
            <a:spAutoFit/>
          </a:bodyPr>
          <a:lstStyle/>
          <a:p>
            <a:r>
              <a:rPr lang="ru-RU" sz="1600" dirty="0" smtClean="0">
                <a:latin typeface="Times New Roman" pitchFamily="18" charset="0"/>
                <a:cs typeface="Times New Roman" pitchFamily="18" charset="0"/>
              </a:rPr>
              <a:t>Творческие коллективы учреждений принимают активное участие в различных фестивалях и конкурсах. Коллективы, солисты, учащиеся художественной и музыкальных школ 30 раз стали лауреатами различных степеней международных, всероссийских конкурсов и неоднократно областных.</a:t>
            </a:r>
          </a:p>
          <a:p>
            <a:endParaRPr lang="ru-RU" sz="1400" b="1" dirty="0" smtClean="0"/>
          </a:p>
          <a:p>
            <a:endParaRPr lang="ru-RU" b="1" dirty="0"/>
          </a:p>
        </p:txBody>
      </p:sp>
      <p:sp>
        <p:nvSpPr>
          <p:cNvPr id="7" name="TextBox 6"/>
          <p:cNvSpPr txBox="1"/>
          <p:nvPr/>
        </p:nvSpPr>
        <p:spPr>
          <a:xfrm>
            <a:off x="274832" y="4069777"/>
            <a:ext cx="8765627" cy="2800767"/>
          </a:xfrm>
          <a:prstGeom prst="rect">
            <a:avLst/>
          </a:prstGeom>
          <a:noFill/>
        </p:spPr>
        <p:txBody>
          <a:bodyPr wrap="square" rtlCol="0">
            <a:spAutoFit/>
          </a:bodyPr>
          <a:lstStyle/>
          <a:p>
            <a:r>
              <a:rPr lang="ru-RU" sz="1600" dirty="0" smtClean="0">
                <a:latin typeface="Times New Roman" pitchFamily="18" charset="0"/>
                <a:cs typeface="Times New Roman" pitchFamily="18" charset="0"/>
              </a:rPr>
              <a:t>Самобытное мероприятие ежегодно проходит в июне месяце в д. </a:t>
            </a:r>
            <a:r>
              <a:rPr lang="ru-RU" sz="1600" dirty="0" err="1" smtClean="0">
                <a:latin typeface="Times New Roman" pitchFamily="18" charset="0"/>
                <a:cs typeface="Times New Roman" pitchFamily="18" charset="0"/>
              </a:rPr>
              <a:t>Семино</a:t>
            </a:r>
            <a:r>
              <a:rPr lang="ru-RU" sz="1600" dirty="0" smtClean="0">
                <a:latin typeface="Times New Roman" pitchFamily="18" charset="0"/>
                <a:cs typeface="Times New Roman" pitchFamily="18" charset="0"/>
              </a:rPr>
              <a:t>. </a:t>
            </a:r>
            <a:r>
              <a:rPr lang="ru-RU" sz="1600" b="1" dirty="0" smtClean="0">
                <a:latin typeface="Times New Roman" pitchFamily="18" charset="0"/>
                <a:cs typeface="Times New Roman" pitchFamily="18" charset="0"/>
              </a:rPr>
              <a:t>«Камешки» - праздник русской деревни</a:t>
            </a:r>
            <a:r>
              <a:rPr lang="ru-RU" sz="1600" dirty="0" smtClean="0">
                <a:latin typeface="Times New Roman" pitchFamily="18" charset="0"/>
                <a:cs typeface="Times New Roman" pitchFamily="18" charset="0"/>
              </a:rPr>
              <a:t>. Старинная народная традиция гласит, что если загадать на реке </a:t>
            </a:r>
            <a:r>
              <a:rPr lang="ru-RU" sz="1600" dirty="0" err="1" smtClean="0">
                <a:latin typeface="Times New Roman" pitchFamily="18" charset="0"/>
                <a:cs typeface="Times New Roman" pitchFamily="18" charset="0"/>
              </a:rPr>
              <a:t>Узола</a:t>
            </a:r>
            <a:r>
              <a:rPr lang="ru-RU" sz="1600" dirty="0" smtClean="0">
                <a:latin typeface="Times New Roman" pitchFamily="18" charset="0"/>
                <a:cs typeface="Times New Roman" pitchFamily="18" charset="0"/>
              </a:rPr>
              <a:t> желание и бросить цветной камешек в воду, то оно обязательно исполнится. Как гласит легенда, местный купец устраивал на реке гулянье, ставил 2-3 бочки вина и угощал им крестьян, которые собирали с полей камни в кучи. Так эти гулянья и стали называть «Камешки». По другой легенде: в округ приезжала графиня Панина – хозяйка местных земель. Она очень любила эти места, привозила с собой много гостей, устраивала гулянья на реке. Однажды, отсчитав от реки 10 шагов, она через плечо бросила камешек в воду и загадала желание. Через год оно сбылось. С тех пор стали отмечать это событие ежегодно. В настоящее время праздник обновился, имеет новый смысл, тесно связан с историческими корнями хохломского промысла, бытом и духовной жизнью народных умельцев, с традициями хохломских ярмарочных гуляний.</a:t>
            </a:r>
            <a:endParaRPr lang="ru-RU" sz="1600" dirty="0">
              <a:latin typeface="Times New Roman" pitchFamily="18" charset="0"/>
              <a:cs typeface="Times New Roman" pitchFamily="18" charset="0"/>
            </a:endParaRPr>
          </a:p>
        </p:txBody>
      </p:sp>
      <p:pic>
        <p:nvPicPr>
          <p:cNvPr id="8" name="Рисунок 7" descr="C:\Documents and Settings\Admin\Local Settings\Temporary Internet Files\Content.Word\Изображение.jpg"/>
          <p:cNvPicPr/>
          <p:nvPr/>
        </p:nvPicPr>
        <p:blipFill>
          <a:blip r:embed="rId3" cstate="print">
            <a:lum bright="-10000"/>
          </a:blip>
          <a:srcRect/>
          <a:stretch>
            <a:fillRect/>
          </a:stretch>
        </p:blipFill>
        <p:spPr bwMode="auto">
          <a:xfrm>
            <a:off x="9260344" y="4052282"/>
            <a:ext cx="2396341" cy="1759964"/>
          </a:xfrm>
          <a:prstGeom prst="rect">
            <a:avLst/>
          </a:prstGeom>
          <a:ln>
            <a:noFill/>
          </a:ln>
          <a:effectLst>
            <a:outerShdw blurRad="292100" dist="139700" dir="2700000" algn="tl" rotWithShape="0">
              <a:srgbClr val="333333">
                <a:alpha val="65000"/>
              </a:srgbClr>
            </a:outerShdw>
          </a:effectLst>
        </p:spPr>
      </p:pic>
      <p:pic>
        <p:nvPicPr>
          <p:cNvPr id="10" name="Рисунок 9" descr="образцовый ансамбль бального танца Эксперимент.jpg"/>
          <p:cNvPicPr>
            <a:picLocks noChangeAspect="1"/>
          </p:cNvPicPr>
          <p:nvPr/>
        </p:nvPicPr>
        <p:blipFill>
          <a:blip r:embed="rId4" cstate="print"/>
          <a:stretch>
            <a:fillRect/>
          </a:stretch>
        </p:blipFill>
        <p:spPr>
          <a:xfrm>
            <a:off x="313901" y="1950237"/>
            <a:ext cx="3643950" cy="193906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967542" y="116632"/>
            <a:ext cx="9697077" cy="523220"/>
          </a:xfrm>
          <a:prstGeom prst="rect">
            <a:avLst/>
          </a:prstGeom>
        </p:spPr>
        <p:txBody>
          <a:bodyPr wrap="square">
            <a:spAutoFit/>
          </a:bodyPr>
          <a:lstStyle/>
          <a:p>
            <a:pPr algn="ctr"/>
            <a:r>
              <a:rPr lang="ru-RU" sz="2800" b="1" smtClean="0">
                <a:ln w="1905"/>
                <a:solidFill>
                  <a:srgbClr val="C00000"/>
                </a:solidFill>
                <a:effectLst>
                  <a:innerShdw blurRad="69850" dist="43180" dir="5400000">
                    <a:srgbClr val="000000">
                      <a:alpha val="65000"/>
                    </a:srgbClr>
                  </a:innerShdw>
                </a:effectLst>
                <a:latin typeface="Times New Roman" pitchFamily="18" charset="0"/>
                <a:cs typeface="Times New Roman" pitchFamily="18" charset="0"/>
              </a:rPr>
              <a:t>Автобусный тур  «Заветный уголок»</a:t>
            </a:r>
          </a:p>
        </p:txBody>
      </p:sp>
      <p:pic>
        <p:nvPicPr>
          <p:cNvPr id="74754" name="Picture 2"/>
          <p:cNvPicPr>
            <a:picLocks noChangeAspect="1" noChangeArrowheads="1"/>
          </p:cNvPicPr>
          <p:nvPr/>
        </p:nvPicPr>
        <p:blipFill>
          <a:blip r:embed="rId2"/>
          <a:srcRect/>
          <a:stretch>
            <a:fillRect/>
          </a:stretch>
        </p:blipFill>
        <p:spPr bwMode="auto">
          <a:xfrm>
            <a:off x="321884" y="758612"/>
            <a:ext cx="3199238" cy="2135491"/>
          </a:xfrm>
          <a:prstGeom prst="rect">
            <a:avLst/>
          </a:prstGeom>
          <a:ln>
            <a:noFill/>
          </a:ln>
          <a:effectLst>
            <a:outerShdw blurRad="292100" dist="139700" dir="2700000" algn="tl" rotWithShape="0">
              <a:srgbClr val="333333">
                <a:alpha val="65000"/>
              </a:srgbClr>
            </a:outerShdw>
          </a:effectLst>
        </p:spPr>
      </p:pic>
      <p:pic>
        <p:nvPicPr>
          <p:cNvPr id="74755" name="Picture 3"/>
          <p:cNvPicPr>
            <a:picLocks noChangeAspect="1" noChangeArrowheads="1"/>
          </p:cNvPicPr>
          <p:nvPr/>
        </p:nvPicPr>
        <p:blipFill>
          <a:blip r:embed="rId3"/>
          <a:srcRect/>
          <a:stretch>
            <a:fillRect/>
          </a:stretch>
        </p:blipFill>
        <p:spPr bwMode="auto">
          <a:xfrm>
            <a:off x="4816011" y="772259"/>
            <a:ext cx="3004155" cy="2005273"/>
          </a:xfrm>
          <a:prstGeom prst="rect">
            <a:avLst/>
          </a:prstGeom>
          <a:ln>
            <a:noFill/>
          </a:ln>
          <a:effectLst>
            <a:outerShdw blurRad="292100" dist="139700" dir="2700000" algn="tl" rotWithShape="0">
              <a:srgbClr val="333333">
                <a:alpha val="65000"/>
              </a:srgbClr>
            </a:outerShdw>
          </a:effectLst>
        </p:spPr>
      </p:pic>
      <p:pic>
        <p:nvPicPr>
          <p:cNvPr id="74757" name="Picture 5"/>
          <p:cNvPicPr>
            <a:picLocks noChangeAspect="1" noChangeArrowheads="1"/>
          </p:cNvPicPr>
          <p:nvPr/>
        </p:nvPicPr>
        <p:blipFill>
          <a:blip r:embed="rId4"/>
          <a:srcRect/>
          <a:stretch>
            <a:fillRect/>
          </a:stretch>
        </p:blipFill>
        <p:spPr bwMode="auto">
          <a:xfrm>
            <a:off x="458360" y="3556404"/>
            <a:ext cx="3436516" cy="1984588"/>
          </a:xfrm>
          <a:prstGeom prst="rect">
            <a:avLst/>
          </a:prstGeom>
          <a:ln>
            <a:noFill/>
          </a:ln>
          <a:effectLst>
            <a:outerShdw blurRad="292100" dist="139700" dir="2700000" algn="tl" rotWithShape="0">
              <a:srgbClr val="333333">
                <a:alpha val="65000"/>
              </a:srgbClr>
            </a:outerShdw>
          </a:effectLst>
        </p:spPr>
      </p:pic>
      <p:pic>
        <p:nvPicPr>
          <p:cNvPr id="74758" name="Picture 6"/>
          <p:cNvPicPr>
            <a:picLocks noChangeAspect="1" noChangeArrowheads="1"/>
          </p:cNvPicPr>
          <p:nvPr/>
        </p:nvPicPr>
        <p:blipFill>
          <a:blip r:embed="rId5"/>
          <a:srcRect/>
          <a:stretch>
            <a:fillRect/>
          </a:stretch>
        </p:blipFill>
        <p:spPr bwMode="auto">
          <a:xfrm>
            <a:off x="8911988" y="785909"/>
            <a:ext cx="2921213" cy="1952946"/>
          </a:xfrm>
          <a:prstGeom prst="rect">
            <a:avLst/>
          </a:prstGeom>
          <a:ln>
            <a:noFill/>
          </a:ln>
          <a:effectLst>
            <a:outerShdw blurRad="292100" dist="139700" dir="2700000" algn="tl" rotWithShape="0">
              <a:srgbClr val="333333">
                <a:alpha val="65000"/>
              </a:srgbClr>
            </a:outerShdw>
          </a:effectLst>
        </p:spPr>
      </p:pic>
      <p:pic>
        <p:nvPicPr>
          <p:cNvPr id="74759" name="Picture 7"/>
          <p:cNvPicPr>
            <a:picLocks noChangeAspect="1" noChangeArrowheads="1"/>
          </p:cNvPicPr>
          <p:nvPr/>
        </p:nvPicPr>
        <p:blipFill>
          <a:blip r:embed="rId6"/>
          <a:srcRect/>
          <a:stretch>
            <a:fillRect/>
          </a:stretch>
        </p:blipFill>
        <p:spPr bwMode="auto">
          <a:xfrm>
            <a:off x="8526850" y="3228858"/>
            <a:ext cx="3210223" cy="2407668"/>
          </a:xfrm>
          <a:prstGeom prst="rect">
            <a:avLst/>
          </a:prstGeom>
          <a:ln>
            <a:noFill/>
          </a:ln>
          <a:effectLst>
            <a:outerShdw blurRad="292100" dist="139700" dir="2700000" algn="tl" rotWithShape="0">
              <a:srgbClr val="333333">
                <a:alpha val="65000"/>
              </a:srgbClr>
            </a:outerShdw>
          </a:effectLst>
        </p:spPr>
      </p:pic>
      <p:pic>
        <p:nvPicPr>
          <p:cNvPr id="74761" name="Picture 9"/>
          <p:cNvPicPr>
            <a:picLocks noChangeAspect="1" noChangeArrowheads="1"/>
          </p:cNvPicPr>
          <p:nvPr/>
        </p:nvPicPr>
        <p:blipFill>
          <a:blip r:embed="rId7"/>
          <a:srcRect/>
          <a:stretch>
            <a:fillRect/>
          </a:stretch>
        </p:blipFill>
        <p:spPr bwMode="auto">
          <a:xfrm>
            <a:off x="5221431" y="3365335"/>
            <a:ext cx="2394021" cy="2394021"/>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Documents and Settings\Admin\Local Settings\Temporary Internet Files\Content.Word\ЦД.JPG"/>
          <p:cNvPicPr/>
          <p:nvPr/>
        </p:nvPicPr>
        <p:blipFill>
          <a:blip r:embed="rId2" cstate="print"/>
          <a:srcRect/>
          <a:stretch>
            <a:fillRect/>
          </a:stretch>
        </p:blipFill>
        <p:spPr bwMode="auto">
          <a:xfrm>
            <a:off x="9029700" y="364962"/>
            <a:ext cx="2612994" cy="1387638"/>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757882" y="659030"/>
            <a:ext cx="7158681" cy="6186309"/>
          </a:xfrm>
          <a:prstGeom prst="rect">
            <a:avLst/>
          </a:prstGeom>
          <a:noFill/>
        </p:spPr>
        <p:txBody>
          <a:bodyPr wrap="square" rtlCol="0">
            <a:spAutoFit/>
          </a:bodyPr>
          <a:lstStyle/>
          <a:p>
            <a:pPr algn="just"/>
            <a:endParaRPr lang="ru-RU" sz="1400" dirty="0" smtClean="0">
              <a:latin typeface="Times New Roman" pitchFamily="18" charset="0"/>
              <a:cs typeface="Times New Roman" pitchFamily="18" charset="0"/>
            </a:endParaRPr>
          </a:p>
          <a:p>
            <a:pPr algn="just"/>
            <a:endParaRPr lang="ru-RU" sz="14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Концертные залы имеются в Центре досуга р.п. Ковернино и 11 сельских домах культуры, которые представлены </a:t>
            </a:r>
            <a:r>
              <a:rPr lang="ru-RU" sz="1600" b="1" dirty="0" smtClean="0">
                <a:latin typeface="Times New Roman" pitchFamily="18" charset="0"/>
                <a:cs typeface="Times New Roman" pitchFamily="18" charset="0"/>
              </a:rPr>
              <a:t>МУК «</a:t>
            </a:r>
            <a:r>
              <a:rPr lang="ru-RU" sz="1600" b="1" dirty="0" err="1" smtClean="0">
                <a:latin typeface="Times New Roman" pitchFamily="18" charset="0"/>
                <a:cs typeface="Times New Roman" pitchFamily="18" charset="0"/>
              </a:rPr>
              <a:t>Ковернинская</a:t>
            </a:r>
            <a:r>
              <a:rPr lang="ru-RU" sz="1600" b="1" dirty="0" smtClean="0">
                <a:latin typeface="Times New Roman" pitchFamily="18" charset="0"/>
                <a:cs typeface="Times New Roman" pitchFamily="18" charset="0"/>
              </a:rPr>
              <a:t> централизованная клубная система»</a:t>
            </a:r>
            <a:r>
              <a:rPr lang="ru-RU" sz="1600" dirty="0" smtClean="0">
                <a:latin typeface="Times New Roman" pitchFamily="18" charset="0"/>
                <a:cs typeface="Times New Roman" pitchFamily="18" charset="0"/>
              </a:rPr>
              <a:t> в следующих населенных пунктах: д. </a:t>
            </a:r>
            <a:r>
              <a:rPr lang="ru-RU" sz="1600" dirty="0" err="1" smtClean="0">
                <a:latin typeface="Times New Roman" pitchFamily="18" charset="0"/>
                <a:cs typeface="Times New Roman" pitchFamily="18" charset="0"/>
              </a:rPr>
              <a:t>Анисимово</a:t>
            </a:r>
            <a:r>
              <a:rPr lang="ru-RU" sz="1600" dirty="0" smtClean="0">
                <a:latin typeface="Times New Roman" pitchFamily="18" charset="0"/>
                <a:cs typeface="Times New Roman" pitchFamily="18" charset="0"/>
              </a:rPr>
              <a:t>, д. </a:t>
            </a:r>
            <a:r>
              <a:rPr lang="ru-RU" sz="1600" dirty="0" err="1" smtClean="0">
                <a:latin typeface="Times New Roman" pitchFamily="18" charset="0"/>
                <a:cs typeface="Times New Roman" pitchFamily="18" charset="0"/>
              </a:rPr>
              <a:t>Белбаж</a:t>
            </a:r>
            <a:r>
              <a:rPr lang="ru-RU" sz="1600" dirty="0" smtClean="0">
                <a:latin typeface="Times New Roman" pitchFamily="18" charset="0"/>
                <a:cs typeface="Times New Roman" pitchFamily="18" charset="0"/>
              </a:rPr>
              <a:t>, д. Большие Круты, д. Гавриловка, д. </a:t>
            </a:r>
            <a:r>
              <a:rPr lang="ru-RU" sz="1600" dirty="0" err="1" smtClean="0">
                <a:latin typeface="Times New Roman" pitchFamily="18" charset="0"/>
                <a:cs typeface="Times New Roman" pitchFamily="18" charset="0"/>
              </a:rPr>
              <a:t>Горево</a:t>
            </a:r>
            <a:r>
              <a:rPr lang="ru-RU" sz="1600" dirty="0" smtClean="0">
                <a:latin typeface="Times New Roman" pitchFamily="18" charset="0"/>
                <a:cs typeface="Times New Roman" pitchFamily="18" charset="0"/>
              </a:rPr>
              <a:t>, д. Каменное, д. Понурово, д. </a:t>
            </a:r>
            <a:r>
              <a:rPr lang="ru-RU" sz="1600" dirty="0" err="1" smtClean="0">
                <a:latin typeface="Times New Roman" pitchFamily="18" charset="0"/>
                <a:cs typeface="Times New Roman" pitchFamily="18" charset="0"/>
              </a:rPr>
              <a:t>Семино</a:t>
            </a:r>
            <a:r>
              <a:rPr lang="ru-RU" sz="1600" dirty="0" smtClean="0">
                <a:latin typeface="Times New Roman" pitchFamily="18" charset="0"/>
                <a:cs typeface="Times New Roman" pitchFamily="18" charset="0"/>
              </a:rPr>
              <a:t>, д. </a:t>
            </a:r>
            <a:r>
              <a:rPr lang="ru-RU" sz="1600" dirty="0" err="1" smtClean="0">
                <a:latin typeface="Times New Roman" pitchFamily="18" charset="0"/>
                <a:cs typeface="Times New Roman" pitchFamily="18" charset="0"/>
              </a:rPr>
              <a:t>Сухоноска</a:t>
            </a:r>
            <a:r>
              <a:rPr lang="ru-RU" sz="1600" dirty="0" smtClean="0">
                <a:latin typeface="Times New Roman" pitchFamily="18" charset="0"/>
                <a:cs typeface="Times New Roman" pitchFamily="18" charset="0"/>
              </a:rPr>
              <a:t>, д. Хохлома, д. </a:t>
            </a:r>
            <a:r>
              <a:rPr lang="ru-RU" sz="1600" dirty="0" err="1" smtClean="0">
                <a:latin typeface="Times New Roman" pitchFamily="18" charset="0"/>
                <a:cs typeface="Times New Roman" pitchFamily="18" charset="0"/>
              </a:rPr>
              <a:t>Шадрино</a:t>
            </a:r>
            <a:r>
              <a:rPr lang="ru-RU" sz="1600" dirty="0" smtClean="0">
                <a:latin typeface="Times New Roman" pitchFamily="18" charset="0"/>
                <a:cs typeface="Times New Roman" pitchFamily="18" charset="0"/>
              </a:rPr>
              <a:t>.</a:t>
            </a:r>
          </a:p>
          <a:p>
            <a:pPr algn="just"/>
            <a:endParaRPr lang="ru-RU" sz="1600" dirty="0" smtClean="0">
              <a:latin typeface="Times New Roman" pitchFamily="18" charset="0"/>
              <a:cs typeface="Times New Roman" pitchFamily="18" charset="0"/>
            </a:endParaRPr>
          </a:p>
          <a:p>
            <a:pPr algn="just"/>
            <a:r>
              <a:rPr lang="ru-RU" sz="1600" b="1" dirty="0" smtClean="0">
                <a:latin typeface="Times New Roman" pitchFamily="18" charset="0"/>
                <a:cs typeface="Times New Roman" pitchFamily="18" charset="0"/>
              </a:rPr>
              <a:t>МУК МВЦ «Отчина» расположен в центре   р.п. Ковернино. </a:t>
            </a:r>
          </a:p>
          <a:p>
            <a:pPr algn="just"/>
            <a:r>
              <a:rPr lang="ru-RU" sz="1600" b="1" dirty="0" smtClean="0">
                <a:latin typeface="Times New Roman" pitchFamily="18" charset="0"/>
                <a:cs typeface="Times New Roman" pitchFamily="18" charset="0"/>
              </a:rPr>
              <a:t>Дата открытия - 10 июня 1997 года.</a:t>
            </a:r>
            <a:endParaRPr lang="ru-RU" sz="16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Музейное собрание МУК МВЦ «Отчина» насчитывает более 3500 единиц хранения основного фонда и около 350 единиц хранения научно - вспомогательного фонда. Основной фонд музея составляют коллекции:  предметы прикладного искусства, быта и этнографии, предметы нумизматики, предметы археологии, документы, фотографии.</a:t>
            </a:r>
          </a:p>
          <a:p>
            <a:pPr algn="just"/>
            <a:r>
              <a:rPr lang="ru-RU" sz="1600" dirty="0" err="1" smtClean="0">
                <a:latin typeface="Times New Roman" pitchFamily="18" charset="0"/>
                <a:cs typeface="Times New Roman" pitchFamily="18" charset="0"/>
              </a:rPr>
              <a:t>Ковернинский</a:t>
            </a:r>
            <a:r>
              <a:rPr lang="ru-RU" sz="1600" dirty="0" smtClean="0">
                <a:latin typeface="Times New Roman" pitchFamily="18" charset="0"/>
                <a:cs typeface="Times New Roman" pitchFamily="18" charset="0"/>
              </a:rPr>
              <a:t> район богат талантливой художественной самодеятельностью и проведением разнообразных районных фестивалей. </a:t>
            </a:r>
          </a:p>
          <a:p>
            <a:pPr algn="just"/>
            <a:endParaRPr lang="ru-RU" sz="16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Частным инвестором </a:t>
            </a:r>
            <a:r>
              <a:rPr lang="ru-RU" sz="1600" b="1" dirty="0" smtClean="0">
                <a:latin typeface="Times New Roman" pitchFamily="18" charset="0"/>
                <a:cs typeface="Times New Roman" pitchFamily="18" charset="0"/>
              </a:rPr>
              <a:t>ООО «Промысел» ведется строительство музея истории хохломского промысла в </a:t>
            </a:r>
            <a:r>
              <a:rPr lang="ru-RU" sz="1600" b="1" dirty="0" err="1" smtClean="0">
                <a:latin typeface="Times New Roman" pitchFamily="18" charset="0"/>
                <a:cs typeface="Times New Roman" pitchFamily="18" charset="0"/>
              </a:rPr>
              <a:t>д.Семино</a:t>
            </a:r>
            <a:r>
              <a:rPr lang="ru-RU" sz="1600" b="1"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Музей будет открыт на территории самого предприятия, специализирующегося на производстве изделий с хохломской росписью, посетить которое можно с экскурсией. Ведется работа по сбору экспонатов столярного  производства для музея.</a:t>
            </a:r>
          </a:p>
          <a:p>
            <a:pPr algn="just"/>
            <a:endParaRPr lang="ru-RU" sz="1400" dirty="0" smtClean="0">
              <a:latin typeface="Times New Roman" pitchFamily="18" charset="0"/>
              <a:cs typeface="Times New Roman" pitchFamily="18" charset="0"/>
            </a:endParaRPr>
          </a:p>
          <a:p>
            <a:endParaRPr lang="ru-RU" dirty="0"/>
          </a:p>
        </p:txBody>
      </p:sp>
      <p:sp>
        <p:nvSpPr>
          <p:cNvPr id="4" name="TextBox 3"/>
          <p:cNvSpPr txBox="1"/>
          <p:nvPr/>
        </p:nvSpPr>
        <p:spPr>
          <a:xfrm>
            <a:off x="9131799" y="1892494"/>
            <a:ext cx="2301767" cy="276999"/>
          </a:xfrm>
          <a:prstGeom prst="rect">
            <a:avLst/>
          </a:prstGeom>
          <a:noFill/>
        </p:spPr>
        <p:txBody>
          <a:bodyPr wrap="square" rtlCol="0">
            <a:spAutoFit/>
          </a:bodyPr>
          <a:lstStyle/>
          <a:p>
            <a:pPr algn="ctr"/>
            <a:r>
              <a:rPr lang="ru-RU" sz="1200" b="1" dirty="0" smtClean="0">
                <a:latin typeface="Times New Roman" pitchFamily="18" charset="0"/>
                <a:cs typeface="Times New Roman" pitchFamily="18" charset="0"/>
              </a:rPr>
              <a:t>Центр досуга р.п.Ковернино</a:t>
            </a:r>
            <a:endParaRPr lang="ru-RU" sz="1200" b="1" dirty="0">
              <a:latin typeface="Times New Roman" pitchFamily="18" charset="0"/>
              <a:cs typeface="Times New Roman" pitchFamily="18" charset="0"/>
            </a:endParaRPr>
          </a:p>
        </p:txBody>
      </p:sp>
      <p:sp>
        <p:nvSpPr>
          <p:cNvPr id="6" name="TextBox 5"/>
          <p:cNvSpPr txBox="1"/>
          <p:nvPr/>
        </p:nvSpPr>
        <p:spPr>
          <a:xfrm>
            <a:off x="9112131" y="4085414"/>
            <a:ext cx="2361063" cy="461665"/>
          </a:xfrm>
          <a:prstGeom prst="rect">
            <a:avLst/>
          </a:prstGeom>
          <a:noFill/>
        </p:spPr>
        <p:txBody>
          <a:bodyPr wrap="square" rtlCol="0">
            <a:spAutoFit/>
          </a:bodyPr>
          <a:lstStyle/>
          <a:p>
            <a:pPr algn="ctr"/>
            <a:r>
              <a:rPr lang="ru-RU" sz="1200" b="1" dirty="0" smtClean="0">
                <a:latin typeface="Times New Roman" pitchFamily="18" charset="0"/>
                <a:cs typeface="Times New Roman" pitchFamily="18" charset="0"/>
              </a:rPr>
              <a:t>Музейно-выставочный центр </a:t>
            </a:r>
            <a:r>
              <a:rPr lang="ru-RU" sz="1200" b="1" smtClean="0">
                <a:latin typeface="Times New Roman" pitchFamily="18" charset="0"/>
                <a:cs typeface="Times New Roman" pitchFamily="18" charset="0"/>
              </a:rPr>
              <a:t>«Отчина»</a:t>
            </a:r>
            <a:endParaRPr lang="ru-RU" sz="1200" b="1" dirty="0"/>
          </a:p>
        </p:txBody>
      </p:sp>
      <p:pic>
        <p:nvPicPr>
          <p:cNvPr id="7" name="Рисунок 6" descr="C:\Users\Sidorova\AppData\Local\Microsoft\Windows\Temporary Internet Files\Content.Word\витрина.jpg"/>
          <p:cNvPicPr/>
          <p:nvPr/>
        </p:nvPicPr>
        <p:blipFill>
          <a:blip r:embed="rId3"/>
          <a:srcRect/>
          <a:stretch>
            <a:fillRect/>
          </a:stretch>
        </p:blipFill>
        <p:spPr bwMode="auto">
          <a:xfrm>
            <a:off x="9118599" y="2217387"/>
            <a:ext cx="2350985" cy="1656114"/>
          </a:xfrm>
          <a:prstGeom prst="rect">
            <a:avLst/>
          </a:prstGeom>
          <a:ln>
            <a:noFill/>
          </a:ln>
          <a:effectLst>
            <a:outerShdw blurRad="292100" dist="139700" dir="2700000" algn="tl" rotWithShape="0">
              <a:srgbClr val="333333">
                <a:alpha val="65000"/>
              </a:srgbClr>
            </a:outerShdw>
          </a:effectLst>
        </p:spPr>
      </p:pic>
      <p:pic>
        <p:nvPicPr>
          <p:cNvPr id="75778" name="Picture 2"/>
          <p:cNvPicPr>
            <a:picLocks noChangeAspect="1" noChangeArrowheads="1"/>
          </p:cNvPicPr>
          <p:nvPr/>
        </p:nvPicPr>
        <p:blipFill>
          <a:blip r:embed="rId4"/>
          <a:srcRect/>
          <a:stretch>
            <a:fillRect/>
          </a:stretch>
        </p:blipFill>
        <p:spPr bwMode="auto">
          <a:xfrm>
            <a:off x="9006947" y="4525963"/>
            <a:ext cx="2415116" cy="1811337"/>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a:xfrm>
            <a:off x="8432800" y="6400800"/>
            <a:ext cx="3568926" cy="276999"/>
          </a:xfrm>
          <a:prstGeom prst="rect">
            <a:avLst/>
          </a:prstGeom>
          <a:noFill/>
        </p:spPr>
        <p:txBody>
          <a:bodyPr wrap="none" rtlCol="0">
            <a:spAutoFit/>
          </a:bodyPr>
          <a:lstStyle/>
          <a:p>
            <a:r>
              <a:rPr lang="ru-RU" sz="1200" b="1" dirty="0" smtClean="0">
                <a:latin typeface="Times New Roman" pitchFamily="18" charset="0"/>
                <a:cs typeface="Times New Roman" pitchFamily="18" charset="0"/>
              </a:rPr>
              <a:t>Музей истории хохломского промысла </a:t>
            </a:r>
            <a:r>
              <a:rPr lang="ru-RU" sz="1200" b="1" dirty="0" err="1" smtClean="0">
                <a:latin typeface="Times New Roman" pitchFamily="18" charset="0"/>
                <a:cs typeface="Times New Roman" pitchFamily="18" charset="0"/>
              </a:rPr>
              <a:t>д.Семино</a:t>
            </a:r>
            <a:endParaRPr lang="ru-RU" sz="1200" b="1" dirty="0">
              <a:latin typeface="Times New Roman" pitchFamily="18" charset="0"/>
              <a:cs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27571" y="189792"/>
            <a:ext cx="3142784" cy="338554"/>
          </a:xfrm>
          <a:prstGeom prst="rect">
            <a:avLst/>
          </a:prstGeom>
          <a:noFill/>
        </p:spPr>
        <p:txBody>
          <a:bodyPr wrap="none" rtlCol="0">
            <a:spAutoFit/>
          </a:bodyPr>
          <a:lstStyle/>
          <a:p>
            <a:pPr algn="ctr"/>
            <a:r>
              <a:rPr lang="ru-RU" sz="1600" b="1" dirty="0" smtClean="0">
                <a:latin typeface="Times New Roman" pitchFamily="18" charset="0"/>
                <a:cs typeface="Times New Roman" pitchFamily="18" charset="0"/>
              </a:rPr>
              <a:t>Объекты культурного наследия</a:t>
            </a:r>
            <a:endParaRPr lang="ru-RU" sz="1600" b="1" dirty="0">
              <a:latin typeface="Times New Roman" pitchFamily="18" charset="0"/>
              <a:cs typeface="Times New Roman" pitchFamily="18" charset="0"/>
            </a:endParaRPr>
          </a:p>
        </p:txBody>
      </p:sp>
      <p:sp>
        <p:nvSpPr>
          <p:cNvPr id="3" name="TextBox 2"/>
          <p:cNvSpPr txBox="1"/>
          <p:nvPr/>
        </p:nvSpPr>
        <p:spPr>
          <a:xfrm>
            <a:off x="245747" y="618265"/>
            <a:ext cx="8810957" cy="2831544"/>
          </a:xfrm>
          <a:prstGeom prst="rect">
            <a:avLst/>
          </a:prstGeom>
          <a:noFill/>
        </p:spPr>
        <p:txBody>
          <a:bodyPr wrap="square" rtlCol="0">
            <a:spAutoFit/>
          </a:bodyPr>
          <a:lstStyle/>
          <a:p>
            <a:r>
              <a:rPr lang="ru-RU" sz="1300" b="1" dirty="0" smtClean="0">
                <a:latin typeface="Times New Roman" pitchFamily="18" charset="0"/>
                <a:cs typeface="Times New Roman" pitchFamily="18" charset="0"/>
              </a:rPr>
              <a:t>«</a:t>
            </a:r>
            <a:r>
              <a:rPr lang="ru-RU" sz="1600" b="1" dirty="0" smtClean="0">
                <a:latin typeface="Times New Roman" pitchFamily="18" charset="0"/>
                <a:cs typeface="Times New Roman" pitchFamily="18" charset="0"/>
              </a:rPr>
              <a:t>Жилой дом 2-я пол. </a:t>
            </a:r>
            <a:r>
              <a:rPr lang="en-US" sz="1600" b="1" dirty="0" smtClean="0">
                <a:latin typeface="Times New Roman" pitchFamily="18" charset="0"/>
                <a:cs typeface="Times New Roman" pitchFamily="18" charset="0"/>
              </a:rPr>
              <a:t>XIX</a:t>
            </a:r>
            <a:r>
              <a:rPr lang="ru-RU" sz="1600" b="1" dirty="0" smtClean="0">
                <a:latin typeface="Times New Roman" pitchFamily="18" charset="0"/>
                <a:cs typeface="Times New Roman" pitchFamily="18" charset="0"/>
              </a:rPr>
              <a:t> в.»</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Здание, расположенное по адресу р.п. Ковернино, ул. Коммунистов, д.44, является объектом культурного наследия (памятником  истории и культуры) регионального значения народов Российской Федерации по Нижегородской области «Жилой дом 2-я пол. </a:t>
            </a:r>
            <a:r>
              <a:rPr lang="en-US" sz="1600" dirty="0" smtClean="0">
                <a:latin typeface="Times New Roman" pitchFamily="18" charset="0"/>
                <a:cs typeface="Times New Roman" pitchFamily="18" charset="0"/>
              </a:rPr>
              <a:t>XIX</a:t>
            </a:r>
            <a:r>
              <a:rPr lang="ru-RU" sz="1600" dirty="0" smtClean="0">
                <a:latin typeface="Times New Roman" pitchFamily="18" charset="0"/>
                <a:cs typeface="Times New Roman" pitchFamily="18" charset="0"/>
              </a:rPr>
              <a:t> в.». </a:t>
            </a:r>
          </a:p>
          <a:p>
            <a:r>
              <a:rPr lang="ru-RU" sz="1600" dirty="0" smtClean="0">
                <a:latin typeface="Times New Roman" pitchFamily="18" charset="0"/>
                <a:cs typeface="Times New Roman" pitchFamily="18" charset="0"/>
              </a:rPr>
              <a:t>Здание принадлежало купцу Трофиму Павловичу </a:t>
            </a:r>
            <a:r>
              <a:rPr lang="ru-RU" sz="1600" dirty="0" err="1" smtClean="0">
                <a:latin typeface="Times New Roman" pitchFamily="18" charset="0"/>
                <a:cs typeface="Times New Roman" pitchFamily="18" charset="0"/>
              </a:rPr>
              <a:t>Сеземову</a:t>
            </a:r>
            <a:r>
              <a:rPr lang="ru-RU" sz="1600" dirty="0" smtClean="0">
                <a:latin typeface="Times New Roman" pitchFamily="18" charset="0"/>
                <a:cs typeface="Times New Roman" pitchFamily="18" charset="0"/>
              </a:rPr>
              <a:t>. До 1918 года в доме проживала его семья из 4-х человек. После революции в здание располагалось кредитное общество «Красный пахарь», в 1932 году отделение Сельхозбанка. С 2003 года собственником здания являлся Центральный банк РФ, в здании был расчетно-кассовый центр г. Городец. С 1997 года в здании находится муниципальное учреждение культуры музейно-выставочный центр «Отчина» Ковернинского муниципального района. </a:t>
            </a:r>
          </a:p>
          <a:p>
            <a:endParaRPr lang="ru-RU" dirty="0"/>
          </a:p>
        </p:txBody>
      </p:sp>
      <p:sp>
        <p:nvSpPr>
          <p:cNvPr id="5" name="TextBox 4"/>
          <p:cNvSpPr txBox="1"/>
          <p:nvPr/>
        </p:nvSpPr>
        <p:spPr>
          <a:xfrm>
            <a:off x="297424" y="3203536"/>
            <a:ext cx="8570793" cy="3323987"/>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«Дом, в котором  в 1918-1922 гг. находился уездный Совет рабочих и крестьянских депутатов»</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Здание, расположенное по адресу р.п. Ковернино, ул. Советская, д.18, является объектом культурного наследия (памятником  истории и культуры) регионального значения народов Российской Федерации по Нижегородской области «Дом, в котором  в 1918-1922 гг. находился уездный Совет рабочих и крестьянских депутатов». </a:t>
            </a:r>
          </a:p>
          <a:p>
            <a:r>
              <a:rPr lang="ru-RU" sz="1600" dirty="0" smtClean="0">
                <a:latin typeface="Times New Roman" pitchFamily="18" charset="0"/>
                <a:cs typeface="Times New Roman" pitchFamily="18" charset="0"/>
              </a:rPr>
              <a:t> В ноябре 1918 года состоялся первый уездный съезд Советов рабочих и крестьянских депутатов. Председателем исполкома был избран И.М. </a:t>
            </a:r>
            <a:r>
              <a:rPr lang="ru-RU" sz="1600" dirty="0" err="1" smtClean="0">
                <a:latin typeface="Times New Roman" pitchFamily="18" charset="0"/>
                <a:cs typeface="Times New Roman" pitchFamily="18" charset="0"/>
              </a:rPr>
              <a:t>Мумин</a:t>
            </a:r>
            <a:r>
              <a:rPr lang="ru-RU" sz="1600" dirty="0" smtClean="0">
                <a:latin typeface="Times New Roman" pitchFamily="18" charset="0"/>
                <a:cs typeface="Times New Roman" pitchFamily="18" charset="0"/>
              </a:rPr>
              <a:t>, бывший </a:t>
            </a:r>
            <a:r>
              <a:rPr lang="ru-RU" sz="1600" dirty="0" err="1" smtClean="0">
                <a:latin typeface="Times New Roman" pitchFamily="18" charset="0"/>
                <a:cs typeface="Times New Roman" pitchFamily="18" charset="0"/>
              </a:rPr>
              <a:t>путиловский</a:t>
            </a:r>
            <a:r>
              <a:rPr lang="ru-RU" sz="1600" dirty="0" smtClean="0">
                <a:latin typeface="Times New Roman" pitchFamily="18" charset="0"/>
                <a:cs typeface="Times New Roman" pitchFamily="18" charset="0"/>
              </a:rPr>
              <a:t> рабочий, который был направлен на работу в </a:t>
            </a:r>
            <a:r>
              <a:rPr lang="ru-RU" sz="1600" dirty="0" err="1" smtClean="0">
                <a:latin typeface="Times New Roman" pitchFamily="18" charset="0"/>
                <a:cs typeface="Times New Roman" pitchFamily="18" charset="0"/>
              </a:rPr>
              <a:t>Ковернинский</a:t>
            </a:r>
            <a:r>
              <a:rPr lang="ru-RU" sz="1600" dirty="0" smtClean="0">
                <a:latin typeface="Times New Roman" pitchFamily="18" charset="0"/>
                <a:cs typeface="Times New Roman" pitchFamily="18" charset="0"/>
              </a:rPr>
              <a:t> уезд. С 1920 года председателем становится М.В. Коптев, он же являлся первым редактором газеты «</a:t>
            </a:r>
            <a:r>
              <a:rPr lang="ru-RU" sz="1600" dirty="0" err="1" smtClean="0">
                <a:latin typeface="Times New Roman" pitchFamily="18" charset="0"/>
                <a:cs typeface="Times New Roman" pitchFamily="18" charset="0"/>
              </a:rPr>
              <a:t>Ковернинская</a:t>
            </a:r>
            <a:r>
              <a:rPr lang="ru-RU" sz="1600" dirty="0" smtClean="0">
                <a:latin typeface="Times New Roman" pitchFamily="18" charset="0"/>
                <a:cs typeface="Times New Roman" pitchFamily="18" charset="0"/>
              </a:rPr>
              <a:t> коммуна». В 1922 году  </a:t>
            </a:r>
            <a:r>
              <a:rPr lang="ru-RU" sz="1600" dirty="0" err="1" smtClean="0">
                <a:latin typeface="Times New Roman" pitchFamily="18" charset="0"/>
                <a:cs typeface="Times New Roman" pitchFamily="18" charset="0"/>
              </a:rPr>
              <a:t>Ковернинская</a:t>
            </a:r>
            <a:r>
              <a:rPr lang="ru-RU" sz="1600" dirty="0" smtClean="0">
                <a:latin typeface="Times New Roman" pitchFamily="18" charset="0"/>
                <a:cs typeface="Times New Roman" pitchFamily="18" charset="0"/>
              </a:rPr>
              <a:t> волость вошла в Семёновский уезд Нижегородской губернии.   В настоящее время здание не эксплуатируется.</a:t>
            </a:r>
          </a:p>
          <a:p>
            <a:endParaRPr lang="ru-RU" dirty="0"/>
          </a:p>
        </p:txBody>
      </p:sp>
      <p:pic>
        <p:nvPicPr>
          <p:cNvPr id="6" name="Рисунок 5" descr="12770106"/>
          <p:cNvPicPr/>
          <p:nvPr/>
        </p:nvPicPr>
        <p:blipFill>
          <a:blip r:embed="rId2" cstate="print"/>
          <a:srcRect l="8345" r="7024" b="5435"/>
          <a:stretch>
            <a:fillRect/>
          </a:stretch>
        </p:blipFill>
        <p:spPr bwMode="auto">
          <a:xfrm>
            <a:off x="9086335" y="3698893"/>
            <a:ext cx="2470371" cy="2248829"/>
          </a:xfrm>
          <a:prstGeom prst="rect">
            <a:avLst/>
          </a:prstGeom>
          <a:ln>
            <a:noFill/>
          </a:ln>
          <a:effectLst>
            <a:outerShdw blurRad="292100" dist="139700" dir="2700000" algn="tl" rotWithShape="0">
              <a:srgbClr val="333333">
                <a:alpha val="65000"/>
              </a:srgbClr>
            </a:outerShdw>
          </a:effectLst>
        </p:spPr>
      </p:pic>
      <p:pic>
        <p:nvPicPr>
          <p:cNvPr id="8" name="Рисунок 7" descr="C:\Documents and Settings\Admin\Рабочий стол\orig.jpg"/>
          <p:cNvPicPr/>
          <p:nvPr/>
        </p:nvPicPr>
        <p:blipFill>
          <a:blip r:embed="rId3" cstate="print"/>
          <a:srcRect/>
          <a:stretch>
            <a:fillRect/>
          </a:stretch>
        </p:blipFill>
        <p:spPr bwMode="auto">
          <a:xfrm>
            <a:off x="9118600" y="639805"/>
            <a:ext cx="2857500" cy="221769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03056" cy="3462486"/>
          </a:xfrm>
          <a:prstGeom prst="rect">
            <a:avLst/>
          </a:prstGeom>
          <a:noFill/>
        </p:spPr>
        <p:txBody>
          <a:bodyPr wrap="square" rtlCol="0">
            <a:spAutoFit/>
          </a:bodyPr>
          <a:lstStyle/>
          <a:p>
            <a:r>
              <a:rPr lang="ru-RU" sz="1600" b="1" dirty="0" err="1" smtClean="0">
                <a:latin typeface="Times New Roman" pitchFamily="18" charset="0"/>
                <a:cs typeface="Times New Roman" pitchFamily="18" charset="0"/>
              </a:rPr>
              <a:t>Высо́ковский</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Успе́нский</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монасты́рь</a:t>
            </a:r>
            <a:r>
              <a:rPr lang="ru-RU" sz="1600" b="1" dirty="0" smtClean="0">
                <a:latin typeface="Times New Roman" pitchFamily="18" charset="0"/>
                <a:cs typeface="Times New Roman" pitchFamily="18" charset="0"/>
              </a:rPr>
              <a:t>.</a:t>
            </a:r>
            <a:endParaRPr lang="ru-RU" sz="1600" dirty="0" smtClean="0">
              <a:latin typeface="Times New Roman" pitchFamily="18" charset="0"/>
              <a:cs typeface="Times New Roman" pitchFamily="18" charset="0"/>
            </a:endParaRPr>
          </a:p>
          <a:p>
            <a:r>
              <a:rPr lang="ru-RU" sz="1600" dirty="0" err="1" smtClean="0">
                <a:latin typeface="Times New Roman" pitchFamily="18" charset="0"/>
                <a:cs typeface="Times New Roman" pitchFamily="18" charset="0"/>
              </a:rPr>
              <a:t>Высоковский</a:t>
            </a:r>
            <a:r>
              <a:rPr lang="ru-RU" sz="1600" dirty="0" smtClean="0">
                <a:latin typeface="Times New Roman" pitchFamily="18" charset="0"/>
                <a:cs typeface="Times New Roman" pitchFamily="18" charset="0"/>
              </a:rPr>
              <a:t> Успенский мужской монастырь является объектом культурного наследия федерального значения (памятники истории и культуры), </a:t>
            </a:r>
            <a:r>
              <a:rPr lang="ru-RU" sz="1600" dirty="0" err="1" smtClean="0">
                <a:latin typeface="Times New Roman" pitchFamily="18" charset="0"/>
                <a:cs typeface="Times New Roman" pitchFamily="18" charset="0"/>
              </a:rPr>
              <a:t>асположен</a:t>
            </a:r>
            <a:r>
              <a:rPr lang="ru-RU" sz="1600" dirty="0" smtClean="0">
                <a:latin typeface="Times New Roman" pitchFamily="18" charset="0"/>
                <a:cs typeface="Times New Roman" pitchFamily="18" charset="0"/>
              </a:rPr>
              <a:t> в двух километрах от села Высоково Ковернинского округа, в 160 км от Нижнего Новгорода. </a:t>
            </a:r>
          </a:p>
          <a:p>
            <a:r>
              <a:rPr lang="ru-RU" sz="1600" dirty="0" smtClean="0">
                <a:latin typeface="Times New Roman" pitchFamily="18" charset="0"/>
                <a:cs typeface="Times New Roman" pitchFamily="18" charset="0"/>
              </a:rPr>
              <a:t>Монастырь основан в 1784 году как старообрядческий скит, с 1801 года — единоверческий скит, а с 1920 года — штатный монастырь. </a:t>
            </a:r>
          </a:p>
          <a:p>
            <a:r>
              <a:rPr lang="ru-RU" sz="1600" dirty="0" err="1" smtClean="0">
                <a:latin typeface="Times New Roman" pitchFamily="18" charset="0"/>
                <a:cs typeface="Times New Roman" pitchFamily="18" charset="0"/>
              </a:rPr>
              <a:t>Высоковский</a:t>
            </a:r>
            <a:r>
              <a:rPr lang="ru-RU" sz="1600" dirty="0" smtClean="0">
                <a:latin typeface="Times New Roman" pitchFamily="18" charset="0"/>
                <a:cs typeface="Times New Roman" pitchFamily="18" charset="0"/>
              </a:rPr>
              <a:t> Успенский монастырь является одним из немногочисленных сохранившихся монастырских комплексов с архитектурным ансамблем периода классицизма. Каменные постройки монастыря возведены в начале XIX века почти одновременно, что обеспечило единство и целостность крупного архитектурного ансамбля. Сейчас этот уникальный архитектурный комплекс восстанавливается. Открыт мужской монастырь. </a:t>
            </a:r>
          </a:p>
          <a:p>
            <a:r>
              <a:rPr lang="ru-RU" sz="1200" dirty="0" smtClean="0">
                <a:latin typeface="Times New Roman" pitchFamily="18" charset="0"/>
                <a:cs typeface="Times New Roman" pitchFamily="18" charset="0"/>
              </a:rPr>
              <a:t> </a:t>
            </a:r>
          </a:p>
          <a:p>
            <a:endParaRPr lang="ru-RU" sz="1300" dirty="0" smtClean="0">
              <a:latin typeface="Times New Roman" pitchFamily="18" charset="0"/>
              <a:cs typeface="Times New Roman" pitchFamily="18" charset="0"/>
            </a:endParaRPr>
          </a:p>
          <a:p>
            <a:endParaRPr lang="ru-RU" dirty="0"/>
          </a:p>
        </p:txBody>
      </p:sp>
      <p:pic>
        <p:nvPicPr>
          <p:cNvPr id="3" name="Рисунок 2" descr="img33_5"/>
          <p:cNvPicPr/>
          <p:nvPr/>
        </p:nvPicPr>
        <p:blipFill>
          <a:blip r:embed="rId2" cstate="print"/>
          <a:srcRect l="6572" r="5670" b="10464"/>
          <a:stretch>
            <a:fillRect/>
          </a:stretch>
        </p:blipFill>
        <p:spPr bwMode="auto">
          <a:xfrm>
            <a:off x="9251723" y="659171"/>
            <a:ext cx="2722880" cy="1852551"/>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163773" y="2782825"/>
            <a:ext cx="8666329" cy="3816429"/>
          </a:xfrm>
          <a:prstGeom prst="rect">
            <a:avLst/>
          </a:prstGeom>
          <a:noFill/>
        </p:spPr>
        <p:txBody>
          <a:bodyPr wrap="square" rtlCol="0">
            <a:spAutoFit/>
          </a:bodyPr>
          <a:lstStyle/>
          <a:p>
            <a:r>
              <a:rPr lang="ru-RU" sz="1600" b="1" dirty="0" err="1" smtClean="0">
                <a:latin typeface="Times New Roman" pitchFamily="18" charset="0"/>
                <a:cs typeface="Times New Roman" pitchFamily="18" charset="0"/>
              </a:rPr>
              <a:t>Белбажский</a:t>
            </a:r>
            <a:r>
              <a:rPr lang="ru-RU" sz="1600" b="1" dirty="0" smtClean="0">
                <a:latin typeface="Times New Roman" pitchFamily="18" charset="0"/>
                <a:cs typeface="Times New Roman" pitchFamily="18" charset="0"/>
              </a:rPr>
              <a:t> (Троицкий </a:t>
            </a:r>
            <a:r>
              <a:rPr lang="ru-RU" sz="1600" b="1" dirty="0" err="1" smtClean="0">
                <a:latin typeface="Times New Roman" pitchFamily="18" charset="0"/>
                <a:cs typeface="Times New Roman" pitchFamily="18" charset="0"/>
              </a:rPr>
              <a:t>Кержебельмашский</a:t>
            </a:r>
            <a:r>
              <a:rPr lang="ru-RU" sz="1600" b="1" dirty="0" smtClean="0">
                <a:latin typeface="Times New Roman" pitchFamily="18" charset="0"/>
                <a:cs typeface="Times New Roman" pitchFamily="18" charset="0"/>
              </a:rPr>
              <a:t> монастырь). </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Является объектом культурного наследия регионального значения (памятники истории и культуры).</a:t>
            </a:r>
          </a:p>
          <a:p>
            <a:r>
              <a:rPr lang="ru-RU" sz="1600" dirty="0" smtClean="0">
                <a:latin typeface="Times New Roman" pitchFamily="18" charset="0"/>
                <a:cs typeface="Times New Roman" pitchFamily="18" charset="0"/>
              </a:rPr>
              <a:t>«Комплекс Троицкого монастыря» основан в начале</a:t>
            </a:r>
            <a:r>
              <a:rPr lang="en-US" sz="1600" dirty="0" smtClean="0">
                <a:latin typeface="Times New Roman" pitchFamily="18" charset="0"/>
                <a:cs typeface="Times New Roman" pitchFamily="18" charset="0"/>
              </a:rPr>
              <a:t>XVIII</a:t>
            </a:r>
            <a:r>
              <a:rPr lang="ru-RU" sz="1600" dirty="0" smtClean="0">
                <a:latin typeface="Times New Roman" pitchFamily="18" charset="0"/>
                <a:cs typeface="Times New Roman" pitchFamily="18" charset="0"/>
              </a:rPr>
              <a:t> века в селе </a:t>
            </a:r>
            <a:r>
              <a:rPr lang="ru-RU" sz="1600" dirty="0" err="1" smtClean="0">
                <a:latin typeface="Times New Roman" pitchFamily="18" charset="0"/>
                <a:cs typeface="Times New Roman" pitchFamily="18" charset="0"/>
              </a:rPr>
              <a:t>Белбаж</a:t>
            </a:r>
            <a:r>
              <a:rPr lang="ru-RU" sz="1600" dirty="0" smtClean="0">
                <a:latin typeface="Times New Roman" pitchFamily="18" charset="0"/>
                <a:cs typeface="Times New Roman" pitchFamily="18" charset="0"/>
              </a:rPr>
              <a:t>. Монастырь был основан по указу императора Петра Первого в 1708 году и находился в </a:t>
            </a:r>
            <a:r>
              <a:rPr lang="ru-RU" sz="1600" dirty="0" err="1" smtClean="0">
                <a:latin typeface="Times New Roman" pitchFamily="18" charset="0"/>
                <a:cs typeface="Times New Roman" pitchFamily="18" charset="0"/>
              </a:rPr>
              <a:t>Макарьевском</a:t>
            </a:r>
            <a:r>
              <a:rPr lang="ru-RU" sz="1600" dirty="0" smtClean="0">
                <a:latin typeface="Times New Roman" pitchFamily="18" charset="0"/>
                <a:cs typeface="Times New Roman" pitchFamily="18" charset="0"/>
              </a:rPr>
              <a:t> уезде Костромской губернии на реке </a:t>
            </a:r>
            <a:r>
              <a:rPr lang="ru-RU" sz="1600" dirty="0" err="1" smtClean="0">
                <a:latin typeface="Times New Roman" pitchFamily="18" charset="0"/>
                <a:cs typeface="Times New Roman" pitchFamily="18" charset="0"/>
              </a:rPr>
              <a:t>Белбаж</a:t>
            </a:r>
            <a:r>
              <a:rPr lang="ru-RU" sz="1600" dirty="0" smtClean="0">
                <a:latin typeface="Times New Roman" pitchFamily="18" charset="0"/>
                <a:cs typeface="Times New Roman" pitchFamily="18" charset="0"/>
              </a:rPr>
              <a:t>, от которой получил своё название. В 1764 году монастырь был упразднён. </a:t>
            </a:r>
          </a:p>
          <a:p>
            <a:r>
              <a:rPr lang="ru-RU" sz="1600" dirty="0" smtClean="0">
                <a:latin typeface="Times New Roman" pitchFamily="18" charset="0"/>
                <a:cs typeface="Times New Roman" pitchFamily="18" charset="0"/>
              </a:rPr>
              <a:t>Позднее в упразднённом монастыре была основана </a:t>
            </a:r>
            <a:r>
              <a:rPr lang="ru-RU" sz="1600" dirty="0" err="1" smtClean="0">
                <a:latin typeface="Times New Roman" pitchFamily="18" charset="0"/>
                <a:cs typeface="Times New Roman" pitchFamily="18" charset="0"/>
              </a:rPr>
              <a:t>монашенская</a:t>
            </a:r>
            <a:r>
              <a:rPr lang="ru-RU" sz="1600" dirty="0" smtClean="0">
                <a:latin typeface="Times New Roman" pitchFamily="18" charset="0"/>
                <a:cs typeface="Times New Roman" pitchFamily="18" charset="0"/>
              </a:rPr>
              <a:t> женская обитель. При ней было три храма: Троицкий, Введенский, и в честь Нерукотворного образа Спасителя. Обитель была закрыта 19 апреля 1921 года. Многие монахини и священники были репрессированы. </a:t>
            </a:r>
          </a:p>
          <a:p>
            <a:r>
              <a:rPr lang="ru-RU" sz="1600" dirty="0" smtClean="0">
                <a:latin typeface="Times New Roman" pitchFamily="18" charset="0"/>
                <a:cs typeface="Times New Roman" pitchFamily="18" charset="0"/>
              </a:rPr>
              <a:t>С апреля 2009 года начинается возрождение обители как  скита Свято-Троицкого </a:t>
            </a:r>
            <a:r>
              <a:rPr lang="ru-RU" sz="1600" dirty="0" err="1" smtClean="0">
                <a:latin typeface="Times New Roman" pitchFamily="18" charset="0"/>
                <a:cs typeface="Times New Roman" pitchFamily="18" charset="0"/>
              </a:rPr>
              <a:t>Серафимо-Дивеевского</a:t>
            </a:r>
            <a:r>
              <a:rPr lang="ru-RU" sz="1600" dirty="0" smtClean="0">
                <a:latin typeface="Times New Roman" pitchFamily="18" charset="0"/>
                <a:cs typeface="Times New Roman" pitchFamily="18" charset="0"/>
              </a:rPr>
              <a:t> монастыря. На территории скита сохранились: Троицкий храм, церковь в честь Введения во храм Пресвятой Богородицы, трапезный храм в честь иконы «Спас Нерукотворный», а также игуменский корпус. </a:t>
            </a:r>
          </a:p>
          <a:p>
            <a:endParaRPr lang="ru-RU" dirty="0"/>
          </a:p>
        </p:txBody>
      </p:sp>
      <p:pic>
        <p:nvPicPr>
          <p:cNvPr id="5" name="Рисунок 4" descr="10928_20160429_233734"/>
          <p:cNvPicPr/>
          <p:nvPr/>
        </p:nvPicPr>
        <p:blipFill>
          <a:blip r:embed="rId3" cstate="print"/>
          <a:srcRect t="4256" b="10446"/>
          <a:stretch>
            <a:fillRect/>
          </a:stretch>
        </p:blipFill>
        <p:spPr bwMode="auto">
          <a:xfrm>
            <a:off x="9411400" y="3502958"/>
            <a:ext cx="2263363" cy="245819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7548" y="204717"/>
            <a:ext cx="11423176" cy="3816429"/>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Храм Пресвятой </a:t>
            </a:r>
            <a:r>
              <a:rPr lang="ru-RU" sz="1600" b="1" dirty="0" err="1" smtClean="0">
                <a:latin typeface="Times New Roman" pitchFamily="18" charset="0"/>
                <a:cs typeface="Times New Roman" pitchFamily="18" charset="0"/>
              </a:rPr>
              <a:t>Живоначальной</a:t>
            </a:r>
            <a:r>
              <a:rPr lang="ru-RU" sz="1600" b="1" dirty="0" smtClean="0">
                <a:latin typeface="Times New Roman" pitchFamily="18" charset="0"/>
                <a:cs typeface="Times New Roman" pitchFamily="18" charset="0"/>
              </a:rPr>
              <a:t> Троицы</a:t>
            </a:r>
            <a:endParaRPr lang="ru-RU" sz="16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Является объектом культурного наследия регионального значения.</a:t>
            </a:r>
          </a:p>
          <a:p>
            <a:pPr algn="just"/>
            <a:r>
              <a:rPr lang="ru-RU" sz="1600" dirty="0" smtClean="0">
                <a:latin typeface="Times New Roman" pitchFamily="18" charset="0"/>
                <a:cs typeface="Times New Roman" pitchFamily="18" charset="0"/>
              </a:rPr>
              <a:t>Один из древнейших духовных центров нашего Ковернинского округа построен в 1817 году с темя престолами: во имя Святой Троицы, Благовещения Пресвятой Богородицы и в честь святого великомученика Дмитрия </a:t>
            </a:r>
            <a:r>
              <a:rPr lang="ru-RU" sz="1600" dirty="0" err="1" smtClean="0">
                <a:latin typeface="Times New Roman" pitchFamily="18" charset="0"/>
                <a:cs typeface="Times New Roman" pitchFamily="18" charset="0"/>
              </a:rPr>
              <a:t>Солунского</a:t>
            </a:r>
            <a:r>
              <a:rPr lang="ru-RU" sz="1600" dirty="0" smtClean="0">
                <a:latin typeface="Times New Roman" pitchFamily="18" charset="0"/>
                <a:cs typeface="Times New Roman" pitchFamily="18" charset="0"/>
              </a:rPr>
              <a:t>.  </a:t>
            </a:r>
          </a:p>
          <a:p>
            <a:pPr algn="just"/>
            <a:r>
              <a:rPr lang="ru-RU" sz="1600" dirty="0" smtClean="0">
                <a:latin typeface="Times New Roman" pitchFamily="18" charset="0"/>
                <a:cs typeface="Times New Roman" pitchFamily="18" charset="0"/>
              </a:rPr>
              <a:t>В 1937 году храм в честь Пресвятой </a:t>
            </a:r>
            <a:r>
              <a:rPr lang="ru-RU" sz="1600" dirty="0" err="1" smtClean="0">
                <a:latin typeface="Times New Roman" pitchFamily="18" charset="0"/>
                <a:cs typeface="Times New Roman" pitchFamily="18" charset="0"/>
              </a:rPr>
              <a:t>Живоначальной</a:t>
            </a:r>
            <a:r>
              <a:rPr lang="ru-RU" sz="1600" dirty="0" smtClean="0">
                <a:latin typeface="Times New Roman" pitchFamily="18" charset="0"/>
                <a:cs typeface="Times New Roman" pitchFamily="18" charset="0"/>
              </a:rPr>
              <a:t> Троицы был закрыт. В церкви располагался  приемный зерновой пункт,  окончательно церковь была заброшена в 70-е годы. </a:t>
            </a:r>
          </a:p>
          <a:p>
            <a:pPr algn="just"/>
            <a:r>
              <a:rPr lang="ru-RU" sz="1600" dirty="0" smtClean="0">
                <a:latin typeface="Times New Roman" pitchFamily="18" charset="0"/>
                <a:cs typeface="Times New Roman" pitchFamily="18" charset="0"/>
              </a:rPr>
              <a:t>По инициативе героя Социалистического труда, председателя колхоза имени Ленина (д. </a:t>
            </a:r>
            <a:r>
              <a:rPr lang="ru-RU" sz="1600" dirty="0" err="1" smtClean="0">
                <a:latin typeface="Times New Roman" pitchFamily="18" charset="0"/>
                <a:cs typeface="Times New Roman" pitchFamily="18" charset="0"/>
              </a:rPr>
              <a:t>Сухоноска</a:t>
            </a:r>
            <a:r>
              <a:rPr lang="ru-RU" sz="1600" dirty="0" smtClean="0">
                <a:latin typeface="Times New Roman" pitchFamily="18" charset="0"/>
                <a:cs typeface="Times New Roman" pitchFamily="18" charset="0"/>
              </a:rPr>
              <a:t>) Михаила Григорьевича </a:t>
            </a:r>
            <a:r>
              <a:rPr lang="ru-RU" sz="1600" dirty="0" err="1" smtClean="0">
                <a:latin typeface="Times New Roman" pitchFamily="18" charset="0"/>
                <a:cs typeface="Times New Roman" pitchFamily="18" charset="0"/>
              </a:rPr>
              <a:t>Вагина</a:t>
            </a:r>
            <a:r>
              <a:rPr lang="ru-RU" sz="1600" dirty="0" smtClean="0">
                <a:latin typeface="Times New Roman" pitchFamily="18" charset="0"/>
                <a:cs typeface="Times New Roman" pitchFamily="18" charset="0"/>
              </a:rPr>
              <a:t> в начале 80-х годов ХХ века началось восстановление храма.  </a:t>
            </a:r>
          </a:p>
          <a:p>
            <a:pPr algn="just"/>
            <a:r>
              <a:rPr lang="ru-RU" sz="1600" dirty="0" smtClean="0">
                <a:latin typeface="Times New Roman" pitchFamily="18" charset="0"/>
                <a:cs typeface="Times New Roman" pitchFamily="18" charset="0"/>
              </a:rPr>
              <a:t>После трудоемкой десятилетней реставрации в феврале 1989 года в церкви Пресвятой </a:t>
            </a:r>
            <a:r>
              <a:rPr lang="ru-RU" sz="1600" dirty="0" err="1" smtClean="0">
                <a:latin typeface="Times New Roman" pitchFamily="18" charset="0"/>
                <a:cs typeface="Times New Roman" pitchFamily="18" charset="0"/>
              </a:rPr>
              <a:t>Живоначальной</a:t>
            </a:r>
            <a:r>
              <a:rPr lang="ru-RU" sz="1600" dirty="0" smtClean="0">
                <a:latin typeface="Times New Roman" pitchFamily="18" charset="0"/>
                <a:cs typeface="Times New Roman" pitchFamily="18" charset="0"/>
              </a:rPr>
              <a:t> Троицы вновь начали проходить богослужения. Открытие, на котором присутствовал митрополит Горьковский и </a:t>
            </a:r>
            <a:r>
              <a:rPr lang="ru-RU" sz="1600" dirty="0" err="1" smtClean="0">
                <a:latin typeface="Times New Roman" pitchFamily="18" charset="0"/>
                <a:cs typeface="Times New Roman" pitchFamily="18" charset="0"/>
              </a:rPr>
              <a:t>Арзамасский</a:t>
            </a:r>
            <a:r>
              <a:rPr lang="ru-RU" sz="1600" dirty="0" smtClean="0">
                <a:latin typeface="Times New Roman" pitchFamily="18" charset="0"/>
                <a:cs typeface="Times New Roman" pitchFamily="18" charset="0"/>
              </a:rPr>
              <a:t> Николай, состоялось 15 февраля и было приурочено к празднованию Сретения Господня. </a:t>
            </a:r>
          </a:p>
          <a:p>
            <a:pPr algn="just"/>
            <a:r>
              <a:rPr lang="ru-RU" sz="1600" dirty="0" smtClean="0">
                <a:latin typeface="Times New Roman" pitchFamily="18" charset="0"/>
                <a:cs typeface="Times New Roman" pitchFamily="18" charset="0"/>
              </a:rPr>
              <a:t>Храм в честь Пресвятой </a:t>
            </a:r>
            <a:r>
              <a:rPr lang="ru-RU" sz="1600" dirty="0" err="1" smtClean="0">
                <a:latin typeface="Times New Roman" pitchFamily="18" charset="0"/>
                <a:cs typeface="Times New Roman" pitchFamily="18" charset="0"/>
              </a:rPr>
              <a:t>Живоначальной</a:t>
            </a:r>
            <a:r>
              <a:rPr lang="ru-RU" sz="1600" dirty="0" smtClean="0">
                <a:latin typeface="Times New Roman" pitchFamily="18" charset="0"/>
                <a:cs typeface="Times New Roman" pitchFamily="18" charset="0"/>
              </a:rPr>
              <a:t> Троицы входит в </a:t>
            </a:r>
            <a:r>
              <a:rPr lang="ru-RU" sz="1600" dirty="0" err="1" smtClean="0">
                <a:latin typeface="Times New Roman" pitchFamily="18" charset="0"/>
                <a:cs typeface="Times New Roman" pitchFamily="18" charset="0"/>
              </a:rPr>
              <a:t>Ковернинское</a:t>
            </a:r>
            <a:r>
              <a:rPr lang="ru-RU" sz="1600" dirty="0" smtClean="0">
                <a:latin typeface="Times New Roman" pitchFamily="18" charset="0"/>
                <a:cs typeface="Times New Roman" pitchFamily="18" charset="0"/>
              </a:rPr>
              <a:t> Благочиние Городецкой Епархии Русской Православной Церкви.</a:t>
            </a:r>
          </a:p>
          <a:p>
            <a:pPr algn="just"/>
            <a:r>
              <a:rPr lang="ru-RU" sz="1600" dirty="0" smtClean="0">
                <a:latin typeface="Times New Roman" pitchFamily="18" charset="0"/>
                <a:cs typeface="Times New Roman" pitchFamily="18" charset="0"/>
              </a:rPr>
              <a:t>В 2017 году Троицкий храм отметил свое двухсотлетие. </a:t>
            </a:r>
          </a:p>
          <a:p>
            <a:endParaRPr lang="ru-RU" dirty="0"/>
          </a:p>
        </p:txBody>
      </p:sp>
      <p:pic>
        <p:nvPicPr>
          <p:cNvPr id="38914" name="Picture 2" descr="https://img-fotki.yandex.ru/get/54/mbybl.1e/0_5882f_994c625b_XL"/>
          <p:cNvPicPr>
            <a:picLocks noChangeAspect="1" noChangeArrowheads="1"/>
          </p:cNvPicPr>
          <p:nvPr/>
        </p:nvPicPr>
        <p:blipFill>
          <a:blip r:embed="rId2"/>
          <a:srcRect/>
          <a:stretch>
            <a:fillRect/>
          </a:stretch>
        </p:blipFill>
        <p:spPr bwMode="auto">
          <a:xfrm>
            <a:off x="445903" y="3706043"/>
            <a:ext cx="3580187" cy="2685140"/>
          </a:xfrm>
          <a:prstGeom prst="rect">
            <a:avLst/>
          </a:prstGeom>
          <a:ln>
            <a:noFill/>
          </a:ln>
          <a:effectLst>
            <a:outerShdw blurRad="292100" dist="139700" dir="2700000" algn="tl" rotWithShape="0">
              <a:srgbClr val="333333">
                <a:alpha val="65000"/>
              </a:srgbClr>
            </a:outerShdw>
          </a:effectLst>
        </p:spPr>
      </p:pic>
      <p:pic>
        <p:nvPicPr>
          <p:cNvPr id="75778" name="Picture 2"/>
          <p:cNvPicPr>
            <a:picLocks noChangeAspect="1" noChangeArrowheads="1"/>
          </p:cNvPicPr>
          <p:nvPr/>
        </p:nvPicPr>
        <p:blipFill>
          <a:blip r:embed="rId3"/>
          <a:srcRect/>
          <a:stretch>
            <a:fillRect/>
          </a:stretch>
        </p:blipFill>
        <p:spPr bwMode="auto">
          <a:xfrm>
            <a:off x="4474832" y="3774057"/>
            <a:ext cx="3138382" cy="2353787"/>
          </a:xfrm>
          <a:prstGeom prst="rect">
            <a:avLst/>
          </a:prstGeom>
          <a:ln>
            <a:noFill/>
          </a:ln>
          <a:effectLst>
            <a:outerShdw blurRad="292100" dist="139700" dir="2700000" algn="tl" rotWithShape="0">
              <a:srgbClr val="333333">
                <a:alpha val="65000"/>
              </a:srgbClr>
            </a:outerShdw>
          </a:effectLst>
        </p:spPr>
      </p:pic>
      <p:pic>
        <p:nvPicPr>
          <p:cNvPr id="75779" name="Picture 3"/>
          <p:cNvPicPr>
            <a:picLocks noChangeAspect="1" noChangeArrowheads="1"/>
          </p:cNvPicPr>
          <p:nvPr/>
        </p:nvPicPr>
        <p:blipFill>
          <a:blip r:embed="rId4"/>
          <a:srcRect/>
          <a:stretch>
            <a:fillRect/>
          </a:stretch>
        </p:blipFill>
        <p:spPr bwMode="auto">
          <a:xfrm>
            <a:off x="8224141" y="3746852"/>
            <a:ext cx="3408299" cy="255841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
            <a:ext cx="4712829" cy="1846659"/>
          </a:xfrm>
          <a:prstGeom prst="rect">
            <a:avLst/>
          </a:prstGeom>
          <a:noFill/>
        </p:spPr>
        <p:txBody>
          <a:bodyPr wrap="square" rtlCol="0">
            <a:spAutoFit/>
          </a:bodyPr>
          <a:lstStyle/>
          <a:p>
            <a:pPr algn="just"/>
            <a:r>
              <a:rPr lang="ru-RU" sz="1600" b="1" dirty="0" smtClean="0">
                <a:latin typeface="Times New Roman" pitchFamily="18" charset="0"/>
                <a:cs typeface="Times New Roman" pitchFamily="18" charset="0"/>
              </a:rPr>
              <a:t>Спортивные учреждения и мероприятия</a:t>
            </a:r>
          </a:p>
          <a:p>
            <a:pPr algn="just"/>
            <a:endParaRPr lang="ru-RU" sz="16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На территории Ковернинского округа находятся 61 </a:t>
            </a:r>
          </a:p>
          <a:p>
            <a:pPr algn="just"/>
            <a:r>
              <a:rPr lang="ru-RU" sz="1600" dirty="0" smtClean="0">
                <a:latin typeface="Times New Roman" pitchFamily="18" charset="0"/>
                <a:cs typeface="Times New Roman" pitchFamily="18" charset="0"/>
              </a:rPr>
              <a:t>спортивных сооружений, в том числе:</a:t>
            </a:r>
          </a:p>
          <a:p>
            <a:pPr algn="just">
              <a:buFontTx/>
              <a:buChar char="-"/>
            </a:pPr>
            <a:r>
              <a:rPr lang="ru-RU" sz="1600" dirty="0" smtClean="0">
                <a:latin typeface="Times New Roman" pitchFamily="18" charset="0"/>
                <a:cs typeface="Times New Roman" pitchFamily="18" charset="0"/>
              </a:rPr>
              <a:t>плоскостных сооружений – 47</a:t>
            </a:r>
          </a:p>
          <a:p>
            <a:pPr algn="just">
              <a:buFontTx/>
              <a:buChar char="-"/>
            </a:pPr>
            <a:r>
              <a:rPr lang="ru-RU" sz="1600" dirty="0" smtClean="0">
                <a:latin typeface="Times New Roman" pitchFamily="18" charset="0"/>
                <a:cs typeface="Times New Roman" pitchFamily="18" charset="0"/>
              </a:rPr>
              <a:t>- спортивных залов – 14</a:t>
            </a:r>
          </a:p>
          <a:p>
            <a:endParaRPr lang="ru-RU" dirty="0"/>
          </a:p>
        </p:txBody>
      </p:sp>
      <p:pic>
        <p:nvPicPr>
          <p:cNvPr id="3" name="Рисунок 2" descr="https://sun1-90.userapi.com/c857616/v857616345/cce16/7tiwyhsz5A4.jpg"/>
          <p:cNvPicPr/>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6171001" y="236798"/>
            <a:ext cx="2907103" cy="2180894"/>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8134066" y="2565782"/>
            <a:ext cx="2176109" cy="276999"/>
          </a:xfrm>
          <a:prstGeom prst="rect">
            <a:avLst/>
          </a:prstGeom>
          <a:noFill/>
        </p:spPr>
        <p:txBody>
          <a:bodyPr wrap="square" rtlCol="0">
            <a:spAutoFit/>
          </a:bodyPr>
          <a:lstStyle/>
          <a:p>
            <a:r>
              <a:rPr lang="ru-RU" sz="1200" dirty="0" smtClean="0">
                <a:latin typeface="Times New Roman" pitchFamily="18" charset="0"/>
                <a:cs typeface="Times New Roman" pitchFamily="18" charset="0"/>
              </a:rPr>
              <a:t>МУ «Спорткомплекс «</a:t>
            </a:r>
            <a:r>
              <a:rPr lang="ru-RU" sz="1200" dirty="0" err="1" smtClean="0">
                <a:latin typeface="Times New Roman" pitchFamily="18" charset="0"/>
                <a:cs typeface="Times New Roman" pitchFamily="18" charset="0"/>
              </a:rPr>
              <a:t>Узола</a:t>
            </a:r>
            <a:r>
              <a:rPr lang="ru-RU" sz="1200" dirty="0" smtClean="0">
                <a:latin typeface="Times New Roman" pitchFamily="18" charset="0"/>
                <a:cs typeface="Times New Roman" pitchFamily="18" charset="0"/>
              </a:rPr>
              <a:t>»</a:t>
            </a:r>
            <a:endParaRPr lang="ru-RU" sz="1200" dirty="0">
              <a:latin typeface="Times New Roman" pitchFamily="18" charset="0"/>
              <a:cs typeface="Times New Roman" pitchFamily="18" charset="0"/>
            </a:endParaRPr>
          </a:p>
        </p:txBody>
      </p:sp>
      <p:sp>
        <p:nvSpPr>
          <p:cNvPr id="6" name="TextBox 5"/>
          <p:cNvSpPr txBox="1"/>
          <p:nvPr/>
        </p:nvSpPr>
        <p:spPr>
          <a:xfrm>
            <a:off x="163773" y="1514903"/>
            <a:ext cx="5677469" cy="3416320"/>
          </a:xfrm>
          <a:prstGeom prst="rect">
            <a:avLst/>
          </a:prstGeom>
          <a:noFill/>
        </p:spPr>
        <p:txBody>
          <a:bodyPr wrap="square" rtlCol="0">
            <a:spAutoFit/>
          </a:bodyPr>
          <a:lstStyle/>
          <a:p>
            <a:r>
              <a:rPr lang="ru-RU" sz="1600" dirty="0" smtClean="0">
                <a:latin typeface="Times New Roman" pitchFamily="18" charset="0"/>
                <a:cs typeface="Times New Roman" pitchFamily="18" charset="0"/>
              </a:rPr>
              <a:t>Проводятся соревнования по волейболу, мини-футболу, футболу, настольному теннису, легкой атлетике, хоккею с шайбой, шахматам и лыжным гонкам, «Дни здоровья», Фестивали, Спартакиады, Первенства. </a:t>
            </a:r>
          </a:p>
          <a:p>
            <a:r>
              <a:rPr lang="ru-RU" sz="1600" dirty="0" smtClean="0">
                <a:latin typeface="Times New Roman" pitchFamily="18" charset="0"/>
                <a:cs typeface="Times New Roman" pitchFamily="18" charset="0"/>
              </a:rPr>
              <a:t>Ежегодно проводится спартакиада среди рабочей молодежи по 6 видам спорта.                             </a:t>
            </a:r>
          </a:p>
          <a:p>
            <a:r>
              <a:rPr lang="ru-RU" sz="1600" dirty="0" smtClean="0">
                <a:latin typeface="Times New Roman" pitchFamily="18" charset="0"/>
                <a:cs typeface="Times New Roman" pitchFamily="18" charset="0"/>
              </a:rPr>
              <a:t>Функционирует муниципальный центр тестирования ГТО на базе Спорткомплекса «</a:t>
            </a:r>
            <a:r>
              <a:rPr lang="ru-RU" sz="1600" dirty="0" err="1" smtClean="0">
                <a:latin typeface="Times New Roman" pitchFamily="18" charset="0"/>
                <a:cs typeface="Times New Roman" pitchFamily="18" charset="0"/>
              </a:rPr>
              <a:t>Узола</a:t>
            </a:r>
            <a:r>
              <a:rPr lang="ru-RU" sz="1600" dirty="0" smtClean="0">
                <a:latin typeface="Times New Roman" pitchFamily="18" charset="0"/>
                <a:cs typeface="Times New Roman" pitchFamily="18" charset="0"/>
              </a:rPr>
              <a:t>». Проводятся зимний и летний муниципальные фестивали. </a:t>
            </a:r>
          </a:p>
          <a:p>
            <a:r>
              <a:rPr lang="ru-RU" sz="1600" dirty="0" smtClean="0">
                <a:latin typeface="Times New Roman" pitchFamily="18" charset="0"/>
                <a:cs typeface="Times New Roman" pitchFamily="18" charset="0"/>
              </a:rPr>
              <a:t>В 2021 году получили знаки отличия комплекса ГТО 139 человек. </a:t>
            </a:r>
          </a:p>
          <a:p>
            <a:r>
              <a:rPr lang="ru-RU" sz="1600" dirty="0" smtClean="0">
                <a:latin typeface="Times New Roman" pitchFamily="18" charset="0"/>
                <a:cs typeface="Times New Roman" pitchFamily="18" charset="0"/>
              </a:rPr>
              <a:t>Присвоены массовые спортивные разряды 132 человекам.</a:t>
            </a:r>
          </a:p>
          <a:p>
            <a:endParaRPr lang="ru-RU" sz="1200" dirty="0" smtClean="0">
              <a:latin typeface="Times New Roman" pitchFamily="18" charset="0"/>
              <a:cs typeface="Times New Roman" pitchFamily="18" charset="0"/>
            </a:endParaRPr>
          </a:p>
          <a:p>
            <a:endParaRPr lang="ru-RU" sz="1200" dirty="0">
              <a:latin typeface="Times New Roman" pitchFamily="18" charset="0"/>
              <a:cs typeface="Times New Roman" pitchFamily="18" charset="0"/>
            </a:endParaRPr>
          </a:p>
        </p:txBody>
      </p:sp>
      <p:pic>
        <p:nvPicPr>
          <p:cNvPr id="7" name="Рисунок 6" descr="D:\users\user\Desktop\IMG_20191106_084155.jpg"/>
          <p:cNvPicPr/>
          <p:nvPr/>
        </p:nvPicPr>
        <p:blipFill>
          <a:blip r:embed="rId3"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6582172" y="3073001"/>
            <a:ext cx="2438999" cy="2386105"/>
          </a:xfrm>
          <a:prstGeom prst="rect">
            <a:avLst/>
          </a:prstGeom>
          <a:ln>
            <a:noFill/>
          </a:ln>
          <a:effectLst>
            <a:outerShdw blurRad="292100" dist="139700" dir="2700000" algn="tl" rotWithShape="0">
              <a:srgbClr val="333333">
                <a:alpha val="65000"/>
              </a:srgbClr>
            </a:outerShdw>
          </a:effectLst>
        </p:spPr>
      </p:pic>
      <p:sp>
        <p:nvSpPr>
          <p:cNvPr id="9" name="TextBox 8"/>
          <p:cNvSpPr txBox="1"/>
          <p:nvPr/>
        </p:nvSpPr>
        <p:spPr>
          <a:xfrm>
            <a:off x="8038533" y="5677470"/>
            <a:ext cx="3357349"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Спортивный зал в с.Хохлома</a:t>
            </a:r>
            <a:endParaRPr lang="ru-RU" sz="1200" dirty="0">
              <a:latin typeface="Times New Roman" pitchFamily="18" charset="0"/>
              <a:cs typeface="Times New Roman" pitchFamily="18" charset="0"/>
            </a:endParaRPr>
          </a:p>
        </p:txBody>
      </p:sp>
      <p:pic>
        <p:nvPicPr>
          <p:cNvPr id="11" name="Рисунок 10" descr="https://sun9-10.userapi.com/c854528/v854528311/152f09/BTKEDLuHrkk.jpg"/>
          <p:cNvPicPr/>
          <p:nvPr/>
        </p:nvPicPr>
        <p:blipFill>
          <a:blip r:embed="rId4"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47516" y="4680842"/>
            <a:ext cx="2584704" cy="1673620"/>
          </a:xfrm>
          <a:prstGeom prst="rect">
            <a:avLst/>
          </a:prstGeom>
          <a:ln>
            <a:noFill/>
          </a:ln>
          <a:effectLst>
            <a:outerShdw blurRad="292100" dist="139700" dir="2700000" algn="tl" rotWithShape="0">
              <a:srgbClr val="333333">
                <a:alpha val="65000"/>
              </a:srgbClr>
            </a:outerShdw>
          </a:effectLst>
        </p:spPr>
      </p:pic>
      <p:sp>
        <p:nvSpPr>
          <p:cNvPr id="13" name="TextBox 12"/>
          <p:cNvSpPr txBox="1"/>
          <p:nvPr/>
        </p:nvSpPr>
        <p:spPr>
          <a:xfrm>
            <a:off x="1499216" y="6410182"/>
            <a:ext cx="2538483"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СК «Олимп» д.Гавриловка</a:t>
            </a:r>
            <a:endParaRPr lang="ru-RU" sz="1200" dirty="0">
              <a:latin typeface="Times New Roman" pitchFamily="18" charset="0"/>
              <a:cs typeface="Times New Roman" pitchFamily="18" charset="0"/>
            </a:endParaRPr>
          </a:p>
        </p:txBody>
      </p:sp>
      <p:pic>
        <p:nvPicPr>
          <p:cNvPr id="14" name="Рисунок 13" descr="https://sun9-16.userapi.com/c855424/v855424677/155c18/3RPUDbHlARk.jpg"/>
          <p:cNvPicPr/>
          <p:nvPr/>
        </p:nvPicPr>
        <p:blipFill>
          <a:blip r:embed="rId5"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9158102" y="263300"/>
            <a:ext cx="2828727" cy="2182483"/>
          </a:xfrm>
          <a:prstGeom prst="rect">
            <a:avLst/>
          </a:prstGeom>
          <a:ln>
            <a:noFill/>
          </a:ln>
          <a:effectLst>
            <a:outerShdw blurRad="292100" dist="139700" dir="2700000" algn="tl" rotWithShape="0">
              <a:srgbClr val="333333">
                <a:alpha val="65000"/>
              </a:srgbClr>
            </a:outerShdw>
          </a:effectLst>
        </p:spPr>
      </p:pic>
      <p:pic>
        <p:nvPicPr>
          <p:cNvPr id="15" name="Рисунок 14" descr="D:\users\user\Desktop\IMG_20191106_084620.jpg"/>
          <p:cNvPicPr/>
          <p:nvPr/>
        </p:nvPicPr>
        <p:blipFill>
          <a:blip r:embed="rId6"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9853684" y="3016863"/>
            <a:ext cx="1645155" cy="2510480"/>
          </a:xfrm>
          <a:prstGeom prst="rect">
            <a:avLst/>
          </a:prstGeom>
          <a:ln>
            <a:noFill/>
          </a:ln>
          <a:effectLst>
            <a:outerShdw blurRad="292100" dist="139700" dir="2700000" algn="tl" rotWithShape="0">
              <a:srgbClr val="333333">
                <a:alpha val="65000"/>
              </a:srgbClr>
            </a:outerShdw>
          </a:effectLst>
        </p:spPr>
      </p:pic>
      <p:pic>
        <p:nvPicPr>
          <p:cNvPr id="16" name="Рисунок 15" descr="https://sun9-44.userapi.com/c855636/v855636110/155505/3QBZp_sRQa8.jpg"/>
          <p:cNvPicPr/>
          <p:nvPr/>
        </p:nvPicPr>
        <p:blipFill>
          <a:blip r:embed="rId7"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421725" y="4626656"/>
            <a:ext cx="2519971" cy="178567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1194" y="352022"/>
            <a:ext cx="6701051" cy="4278094"/>
          </a:xfrm>
          <a:prstGeom prst="rect">
            <a:avLst/>
          </a:prstGeom>
        </p:spPr>
        <p:txBody>
          <a:bodyPr wrap="square">
            <a:spAutoFit/>
          </a:bodyPr>
          <a:lstStyle/>
          <a:p>
            <a:pPr algn="just"/>
            <a:r>
              <a:rPr lang="ru-RU" sz="1600" dirty="0" smtClean="0">
                <a:latin typeface="Times New Roman" pitchFamily="18" charset="0"/>
                <a:cs typeface="Times New Roman" pitchFamily="18" charset="0"/>
              </a:rPr>
              <a:t>Наиболее значимые достижения за 2021 год:</a:t>
            </a:r>
          </a:p>
          <a:p>
            <a:pPr algn="just"/>
            <a:r>
              <a:rPr lang="ru-RU" sz="1600" dirty="0" smtClean="0">
                <a:latin typeface="Times New Roman" pitchFamily="18" charset="0"/>
                <a:cs typeface="Times New Roman" pitchFamily="18" charset="0"/>
              </a:rPr>
              <a:t>-Лыжники округа приняли участие в </a:t>
            </a:r>
            <a:r>
              <a:rPr lang="en-US" sz="1600" dirty="0" smtClean="0">
                <a:latin typeface="Times New Roman" pitchFamily="18" charset="0"/>
                <a:cs typeface="Times New Roman" pitchFamily="18" charset="0"/>
              </a:rPr>
              <a:t>XVI</a:t>
            </a:r>
            <a:r>
              <a:rPr lang="ru-RU" sz="1600" dirty="0" smtClean="0">
                <a:latin typeface="Times New Roman" pitchFamily="18" charset="0"/>
                <a:cs typeface="Times New Roman" pitchFamily="18" charset="0"/>
              </a:rPr>
              <a:t> спортивно-массовом мероприятии</a:t>
            </a:r>
          </a:p>
          <a:p>
            <a:pPr algn="just"/>
            <a:r>
              <a:rPr lang="ru-RU" sz="1600" dirty="0" smtClean="0">
                <a:latin typeface="Times New Roman" pitchFamily="18" charset="0"/>
                <a:cs typeface="Times New Roman" pitchFamily="18" charset="0"/>
              </a:rPr>
              <a:t>по лыжным гонкам памяти Героя России Александра Перова 2 общекомандное место.</a:t>
            </a:r>
          </a:p>
          <a:p>
            <a:pPr algn="just"/>
            <a:r>
              <a:rPr lang="ru-RU" sz="1600" dirty="0" smtClean="0">
                <a:latin typeface="Times New Roman" pitchFamily="18" charset="0"/>
                <a:cs typeface="Times New Roman" pitchFamily="18" charset="0"/>
              </a:rPr>
              <a:t>- 3 место Первенство </a:t>
            </a:r>
            <a:r>
              <a:rPr lang="ru-RU" sz="1600" dirty="0" err="1" smtClean="0">
                <a:latin typeface="Times New Roman" pitchFamily="18" charset="0"/>
                <a:cs typeface="Times New Roman" pitchFamily="18" charset="0"/>
              </a:rPr>
              <a:t>ФОКов</a:t>
            </a:r>
            <a:r>
              <a:rPr lang="ru-RU" sz="1600" dirty="0" smtClean="0">
                <a:latin typeface="Times New Roman" pitchFamily="18" charset="0"/>
                <a:cs typeface="Times New Roman" pitchFamily="18" charset="0"/>
              </a:rPr>
              <a:t> Нижегородской области,  женская молодежная волейбольная команда «</a:t>
            </a:r>
            <a:r>
              <a:rPr lang="ru-RU" sz="1600" dirty="0" err="1" smtClean="0">
                <a:latin typeface="Times New Roman" pitchFamily="18" charset="0"/>
                <a:cs typeface="Times New Roman" pitchFamily="18" charset="0"/>
              </a:rPr>
              <a:t>Искра-Узола</a:t>
            </a:r>
            <a:r>
              <a:rPr lang="ru-RU" sz="1600" dirty="0" smtClean="0">
                <a:latin typeface="Times New Roman" pitchFamily="18" charset="0"/>
                <a:cs typeface="Times New Roman" pitchFamily="18" charset="0"/>
              </a:rPr>
              <a:t>». Финал регионального этапа Всероссийских соревнований по волейболу «Серебряный мяч». </a:t>
            </a:r>
          </a:p>
          <a:p>
            <a:pPr algn="just"/>
            <a:r>
              <a:rPr lang="ru-RU" sz="1600" dirty="0" smtClean="0">
                <a:latin typeface="Times New Roman" pitchFamily="18" charset="0"/>
                <a:cs typeface="Times New Roman" pitchFamily="18" charset="0"/>
              </a:rPr>
              <a:t>- 1 место </a:t>
            </a:r>
            <a:r>
              <a:rPr lang="en-US" sz="1600" dirty="0" smtClean="0">
                <a:latin typeface="Times New Roman" pitchFamily="18" charset="0"/>
                <a:cs typeface="Times New Roman" pitchFamily="18" charset="0"/>
              </a:rPr>
              <a:t>XIII</a:t>
            </a:r>
            <a:r>
              <a:rPr lang="ru-RU" sz="1600" dirty="0" smtClean="0">
                <a:latin typeface="Times New Roman" pitchFamily="18" charset="0"/>
                <a:cs typeface="Times New Roman" pitchFamily="18" charset="0"/>
              </a:rPr>
              <a:t> Спортивный фестиваль «Нет наркотикам! Я выбираю спорт!» (группа районов с населением менее 20 тыс.человек).</a:t>
            </a:r>
          </a:p>
          <a:p>
            <a:pPr algn="just"/>
            <a:r>
              <a:rPr lang="ru-RU" sz="1600" dirty="0" smtClean="0">
                <a:latin typeface="Times New Roman" pitchFamily="18" charset="0"/>
                <a:cs typeface="Times New Roman" pitchFamily="18" charset="0"/>
              </a:rPr>
              <a:t> - </a:t>
            </a:r>
            <a:r>
              <a:rPr lang="en-US" sz="1600" dirty="0" smtClean="0">
                <a:latin typeface="Times New Roman" pitchFamily="18" charset="0"/>
                <a:cs typeface="Times New Roman" pitchFamily="18" charset="0"/>
              </a:rPr>
              <a:t>IX</a:t>
            </a:r>
            <a:r>
              <a:rPr lang="ru-RU" sz="1600" dirty="0" smtClean="0">
                <a:latin typeface="Times New Roman" pitchFamily="18" charset="0"/>
                <a:cs typeface="Times New Roman" pitchFamily="18" charset="0"/>
              </a:rPr>
              <a:t> Открытый Кубок Депутата ЗС НО </a:t>
            </a:r>
            <a:r>
              <a:rPr lang="ru-RU" sz="1600" dirty="0" err="1" smtClean="0">
                <a:latin typeface="Times New Roman" pitchFamily="18" charset="0"/>
                <a:cs typeface="Times New Roman" pitchFamily="18" charset="0"/>
              </a:rPr>
              <a:t>А.Ф.Лесуна</a:t>
            </a:r>
            <a:r>
              <a:rPr lang="ru-RU" sz="1600" dirty="0" smtClean="0">
                <a:latin typeface="Times New Roman" pitchFamily="18" charset="0"/>
                <a:cs typeface="Times New Roman" pitchFamily="18" charset="0"/>
              </a:rPr>
              <a:t> по парковому ориентированию         1 общекомандное место.</a:t>
            </a:r>
          </a:p>
          <a:p>
            <a:pPr algn="just"/>
            <a:r>
              <a:rPr lang="ru-RU" sz="1600" dirty="0" smtClean="0">
                <a:latin typeface="Times New Roman" pitchFamily="18" charset="0"/>
                <a:cs typeface="Times New Roman" pitchFamily="18" charset="0"/>
              </a:rPr>
              <a:t>  - 2 место областной спортивный фестиваль «Большие гонки».</a:t>
            </a:r>
          </a:p>
          <a:p>
            <a:pPr algn="just"/>
            <a:r>
              <a:rPr lang="ru-RU" sz="1600" dirty="0" smtClean="0">
                <a:latin typeface="Times New Roman" pitchFamily="18" charset="0"/>
                <a:cs typeface="Times New Roman" pitchFamily="18" charset="0"/>
              </a:rPr>
              <a:t>  - 2 место областное массовое мероприятие </a:t>
            </a:r>
            <a:r>
              <a:rPr lang="ru-RU" sz="1600" dirty="0" err="1" smtClean="0">
                <a:latin typeface="Times New Roman" pitchFamily="18" charset="0"/>
                <a:cs typeface="Times New Roman" pitchFamily="18" charset="0"/>
              </a:rPr>
              <a:t>антинаркотической</a:t>
            </a:r>
            <a:r>
              <a:rPr lang="ru-RU" sz="1600" dirty="0" smtClean="0">
                <a:latin typeface="Times New Roman" pitchFamily="18" charset="0"/>
                <a:cs typeface="Times New Roman" pitchFamily="18" charset="0"/>
              </a:rPr>
              <a:t> направленности </a:t>
            </a:r>
            <a:r>
              <a:rPr lang="ru-RU" sz="1600" dirty="0" err="1" smtClean="0">
                <a:latin typeface="Times New Roman" pitchFamily="18" charset="0"/>
                <a:cs typeface="Times New Roman" pitchFamily="18" charset="0"/>
              </a:rPr>
              <a:t>Спорт-для</a:t>
            </a:r>
            <a:r>
              <a:rPr lang="ru-RU" sz="1600" dirty="0" smtClean="0">
                <a:latin typeface="Times New Roman" pitchFamily="18" charset="0"/>
                <a:cs typeface="Times New Roman" pitchFamily="18" charset="0"/>
              </a:rPr>
              <a:t> всех».</a:t>
            </a:r>
          </a:p>
          <a:p>
            <a:pPr algn="just"/>
            <a:r>
              <a:rPr lang="ru-RU" sz="1600" dirty="0" smtClean="0">
                <a:latin typeface="Times New Roman" pitchFamily="18" charset="0"/>
                <a:cs typeface="Times New Roman" pitchFamily="18" charset="0"/>
              </a:rPr>
              <a:t> -   Футбольный клуб «Волна»   играет в  ПФЛ-2гр.2 6 место после первого круга.</a:t>
            </a:r>
            <a:endParaRPr lang="ru-RU" sz="1600" dirty="0">
              <a:latin typeface="Times New Roman" pitchFamily="18" charset="0"/>
              <a:cs typeface="Times New Roman" pitchFamily="18" charset="0"/>
            </a:endParaRPr>
          </a:p>
        </p:txBody>
      </p:sp>
      <p:sp>
        <p:nvSpPr>
          <p:cNvPr id="4" name="TextBox 3"/>
          <p:cNvSpPr txBox="1"/>
          <p:nvPr/>
        </p:nvSpPr>
        <p:spPr>
          <a:xfrm>
            <a:off x="8284193" y="2674962"/>
            <a:ext cx="2825087"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Центр тестирования ГТО</a:t>
            </a:r>
            <a:endParaRPr lang="ru-RU" sz="1200" dirty="0">
              <a:latin typeface="Times New Roman" pitchFamily="18" charset="0"/>
              <a:cs typeface="Times New Roman" pitchFamily="18" charset="0"/>
            </a:endParaRPr>
          </a:p>
        </p:txBody>
      </p:sp>
      <p:pic>
        <p:nvPicPr>
          <p:cNvPr id="5" name="Рисунок 4" descr="https://sun9-65.userapi.com/c852016/v852016798/1588cf/IAvMqR21bDk.jpg"/>
          <p:cNvPicPr/>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7246962" y="396984"/>
            <a:ext cx="2170607" cy="2168796"/>
          </a:xfrm>
          <a:prstGeom prst="rect">
            <a:avLst/>
          </a:prstGeom>
          <a:ln>
            <a:noFill/>
          </a:ln>
          <a:effectLst>
            <a:outerShdw blurRad="292100" dist="139700" dir="2700000" algn="tl" rotWithShape="0">
              <a:srgbClr val="333333">
                <a:alpha val="65000"/>
              </a:srgbClr>
            </a:outerShdw>
          </a:effectLst>
        </p:spPr>
      </p:pic>
      <p:pic>
        <p:nvPicPr>
          <p:cNvPr id="6" name="Рисунок 5" descr="https://sun9-47.userapi.com/c852016/v852016798/1588f3/_d3Yw40FFLg.jpg"/>
          <p:cNvPicPr/>
          <p:nvPr/>
        </p:nvPicPr>
        <p:blipFill>
          <a:blip r:embed="rId3"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9894627" y="413213"/>
            <a:ext cx="1815152" cy="2166215"/>
          </a:xfrm>
          <a:prstGeom prst="rect">
            <a:avLst/>
          </a:prstGeom>
          <a:ln>
            <a:noFill/>
          </a:ln>
          <a:effectLst>
            <a:outerShdw blurRad="292100" dist="139700" dir="2700000" algn="tl" rotWithShape="0">
              <a:srgbClr val="333333">
                <a:alpha val="65000"/>
              </a:srgbClr>
            </a:outerShdw>
          </a:effectLst>
        </p:spPr>
      </p:pic>
      <p:pic>
        <p:nvPicPr>
          <p:cNvPr id="7" name="Рисунок 6" descr="F:\Спорт 2018\Лыжня Крылова февр\IMG_9270.JPG"/>
          <p:cNvPicPr/>
          <p:nvPr/>
        </p:nvPicPr>
        <p:blipFill>
          <a:blip r:embed="rId4"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9794164" y="3072529"/>
            <a:ext cx="2118723" cy="2029269"/>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a:xfrm>
            <a:off x="9528579" y="5352131"/>
            <a:ext cx="2663421" cy="276999"/>
          </a:xfrm>
          <a:prstGeom prst="rect">
            <a:avLst/>
          </a:prstGeom>
          <a:noFill/>
        </p:spPr>
        <p:txBody>
          <a:bodyPr wrap="none" rtlCol="0">
            <a:spAutoFit/>
          </a:bodyPr>
          <a:lstStyle/>
          <a:p>
            <a:pPr algn="ctr"/>
            <a:r>
              <a:rPr lang="ru-RU" sz="1200" dirty="0" smtClean="0">
                <a:latin typeface="Times New Roman" pitchFamily="18" charset="0"/>
                <a:cs typeface="Times New Roman" pitchFamily="18" charset="0"/>
              </a:rPr>
              <a:t>Лыжные гонки памяти Крылова Н.П. </a:t>
            </a:r>
            <a:endParaRPr lang="ru-RU" sz="1200" dirty="0">
              <a:latin typeface="Times New Roman" pitchFamily="18" charset="0"/>
              <a:cs typeface="Times New Roman" pitchFamily="18" charset="0"/>
            </a:endParaRPr>
          </a:p>
        </p:txBody>
      </p:sp>
      <p:sp>
        <p:nvSpPr>
          <p:cNvPr id="12" name="TextBox 11"/>
          <p:cNvSpPr txBox="1"/>
          <p:nvPr/>
        </p:nvSpPr>
        <p:spPr>
          <a:xfrm>
            <a:off x="2015146" y="6387738"/>
            <a:ext cx="1961050" cy="276999"/>
          </a:xfrm>
          <a:prstGeom prst="rect">
            <a:avLst/>
          </a:prstGeom>
          <a:noFill/>
        </p:spPr>
        <p:txBody>
          <a:bodyPr wrap="none" rtlCol="0">
            <a:spAutoFit/>
          </a:bodyPr>
          <a:lstStyle/>
          <a:p>
            <a:pPr algn="ctr"/>
            <a:r>
              <a:rPr lang="ru-RU" sz="1200" dirty="0" smtClean="0">
                <a:latin typeface="Times New Roman" pitchFamily="18" charset="0"/>
                <a:cs typeface="Times New Roman" pitchFamily="18" charset="0"/>
              </a:rPr>
              <a:t>Футбольный клуб «Волна»</a:t>
            </a:r>
            <a:endParaRPr lang="ru-RU" sz="1200" dirty="0">
              <a:latin typeface="Times New Roman" pitchFamily="18" charset="0"/>
              <a:cs typeface="Times New Roman" pitchFamily="18" charset="0"/>
            </a:endParaRPr>
          </a:p>
        </p:txBody>
      </p:sp>
      <p:sp>
        <p:nvSpPr>
          <p:cNvPr id="13" name="TextBox 12"/>
          <p:cNvSpPr txBox="1"/>
          <p:nvPr/>
        </p:nvSpPr>
        <p:spPr>
          <a:xfrm>
            <a:off x="7736341" y="5344549"/>
            <a:ext cx="820161" cy="276999"/>
          </a:xfrm>
          <a:prstGeom prst="rect">
            <a:avLst/>
          </a:prstGeom>
          <a:noFill/>
        </p:spPr>
        <p:txBody>
          <a:bodyPr wrap="none" rtlCol="0">
            <a:spAutoFit/>
          </a:bodyPr>
          <a:lstStyle/>
          <a:p>
            <a:pPr algn="ctr"/>
            <a:r>
              <a:rPr lang="ru-RU" sz="1200" dirty="0" smtClean="0">
                <a:latin typeface="Times New Roman" pitchFamily="18" charset="0"/>
                <a:cs typeface="Times New Roman" pitchFamily="18" charset="0"/>
              </a:rPr>
              <a:t>Волейбол</a:t>
            </a:r>
            <a:endParaRPr lang="ru-RU" sz="1200" dirty="0">
              <a:latin typeface="Times New Roman" pitchFamily="18" charset="0"/>
              <a:cs typeface="Times New Roman" pitchFamily="18" charset="0"/>
            </a:endParaRPr>
          </a:p>
        </p:txBody>
      </p:sp>
      <p:pic>
        <p:nvPicPr>
          <p:cNvPr id="75778" name="Picture 2"/>
          <p:cNvPicPr>
            <a:picLocks noChangeAspect="1" noChangeArrowheads="1"/>
          </p:cNvPicPr>
          <p:nvPr/>
        </p:nvPicPr>
        <p:blipFill>
          <a:blip r:embed="rId5"/>
          <a:srcRect/>
          <a:stretch>
            <a:fillRect/>
          </a:stretch>
        </p:blipFill>
        <p:spPr bwMode="auto">
          <a:xfrm>
            <a:off x="7160075" y="3157398"/>
            <a:ext cx="2432047" cy="1824036"/>
          </a:xfrm>
          <a:prstGeom prst="rect">
            <a:avLst/>
          </a:prstGeom>
          <a:ln>
            <a:noFill/>
          </a:ln>
          <a:effectLst>
            <a:outerShdw blurRad="292100" dist="139700" dir="2700000" algn="tl" rotWithShape="0">
              <a:srgbClr val="333333">
                <a:alpha val="65000"/>
              </a:srgbClr>
            </a:outerShdw>
          </a:effectLst>
        </p:spPr>
      </p:pic>
      <p:pic>
        <p:nvPicPr>
          <p:cNvPr id="14" name="Рисунок 13" descr="C:\Users\Sidorova\AppData\Local\Microsoft\Windows\Temporary Internet Files\Content.Word\волна.jpg"/>
          <p:cNvPicPr/>
          <p:nvPr/>
        </p:nvPicPr>
        <p:blipFill>
          <a:blip r:embed="rId6"/>
          <a:srcRect/>
          <a:stretch>
            <a:fillRect/>
          </a:stretch>
        </p:blipFill>
        <p:spPr bwMode="auto">
          <a:xfrm>
            <a:off x="1787857" y="4326285"/>
            <a:ext cx="2625458" cy="207451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670560" y="426720"/>
            <a:ext cx="11131296" cy="1754326"/>
          </a:xfrm>
          <a:prstGeom prst="rect">
            <a:avLst/>
          </a:prstGeom>
          <a:noFill/>
        </p:spPr>
        <p:txBody>
          <a:bodyPr wrap="square" rtlCol="0">
            <a:spAutoFit/>
          </a:bodyPr>
          <a:lstStyle/>
          <a:p>
            <a:pPr algn="ctr"/>
            <a:r>
              <a:rPr lang="ru-RU" sz="5400" b="1" i="1" dirty="0" smtClean="0"/>
              <a:t>Социально-экономические показатели</a:t>
            </a:r>
            <a:endParaRPr lang="ru-RU" sz="5400" b="1" i="1"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idx="4294967295"/>
          </p:nvPr>
        </p:nvSpPr>
        <p:spPr>
          <a:xfrm>
            <a:off x="0" y="0"/>
            <a:ext cx="3595688" cy="3609975"/>
          </a:xfrm>
        </p:spPr>
        <p:txBody>
          <a:bodyPr anchor="t">
            <a:normAutofit/>
          </a:bodyPr>
          <a:lstStyle/>
          <a:p>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t>
            </a:r>
            <a:endParaRPr lang="ru-RU" sz="1400"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265909" y="559827"/>
            <a:ext cx="5889231" cy="5349654"/>
          </a:xfrm>
          <a:prstGeom prst="rect">
            <a:avLst/>
          </a:prstGeom>
          <a:solidFill>
            <a:schemeClr val="bg1"/>
          </a:solidFill>
          <a:ln>
            <a:solidFill>
              <a:schemeClr val="bg1">
                <a:lumMod val="85000"/>
              </a:schemeClr>
            </a:solidFill>
          </a:ln>
        </p:spPr>
        <p:txBody>
          <a:bodyPr wrap="square" rtlCol="0">
            <a:noAutofit/>
          </a:bodyPr>
          <a:lstStyle/>
          <a:p>
            <a:pPr hangingPunct="0"/>
            <a:endParaRPr lang="ru-RU" sz="1200" dirty="0" smtClean="0"/>
          </a:p>
          <a:p>
            <a:pPr algn="just"/>
            <a:r>
              <a:rPr lang="ru-RU" sz="1600" dirty="0" err="1" smtClean="0">
                <a:latin typeface="Times New Roman" pitchFamily="18" charset="0"/>
                <a:cs typeface="Times New Roman" pitchFamily="18" charset="0"/>
              </a:rPr>
              <a:t>Ковернинский</a:t>
            </a:r>
            <a:r>
              <a:rPr lang="ru-RU" sz="1600" dirty="0" smtClean="0">
                <a:latin typeface="Times New Roman" pitchFamily="18" charset="0"/>
                <a:cs typeface="Times New Roman" pitchFamily="18" charset="0"/>
              </a:rPr>
              <a:t> муниципальный округ по итогам 2021 года входит в группу территорий со средним уровнем развития, заняв 14 место среди 52 муниципальных образований области и 2 место среди 13 муниципальных образований своей группы. </a:t>
            </a:r>
          </a:p>
          <a:p>
            <a:pPr algn="just"/>
            <a:r>
              <a:rPr lang="ru-RU" sz="1600" dirty="0" smtClean="0">
                <a:latin typeface="Times New Roman" pitchFamily="18" charset="0"/>
                <a:cs typeface="Times New Roman" pitchFamily="18" charset="0"/>
              </a:rPr>
              <a:t>По результатам комплексной оценки эффективности деятельности органов местного самоуправления по итогам 2021 года </a:t>
            </a:r>
            <a:r>
              <a:rPr lang="ru-RU" sz="1600" dirty="0" err="1" smtClean="0">
                <a:latin typeface="Times New Roman" pitchFamily="18" charset="0"/>
                <a:cs typeface="Times New Roman" pitchFamily="18" charset="0"/>
              </a:rPr>
              <a:t>Ковернинский</a:t>
            </a:r>
            <a:r>
              <a:rPr lang="ru-RU" sz="1600" dirty="0" smtClean="0">
                <a:latin typeface="Times New Roman" pitchFamily="18" charset="0"/>
                <a:cs typeface="Times New Roman" pitchFamily="18" charset="0"/>
              </a:rPr>
              <a:t> муниципальный округ занял 5 место в группе «Городские округа и муниципальные районы с численностью населения от 12 до 18 тысяч человек» среди 13 муниципальных образований области. </a:t>
            </a:r>
          </a:p>
          <a:p>
            <a:pPr algn="just"/>
            <a:endParaRPr lang="ru-RU" sz="16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В </a:t>
            </a:r>
            <a:r>
              <a:rPr lang="ru-RU" sz="1600" dirty="0" err="1" smtClean="0">
                <a:latin typeface="Times New Roman" pitchFamily="18" charset="0"/>
                <a:cs typeface="Times New Roman" pitchFamily="18" charset="0"/>
              </a:rPr>
              <a:t>Ковернинском</a:t>
            </a:r>
            <a:r>
              <a:rPr lang="ru-RU" sz="1600" dirty="0" smtClean="0">
                <a:latin typeface="Times New Roman" pitchFamily="18" charset="0"/>
                <a:cs typeface="Times New Roman" pitchFamily="18" charset="0"/>
              </a:rPr>
              <a:t> муниципальном округе наиболее развиты следующие отрасли экономики: </a:t>
            </a:r>
            <a:r>
              <a:rPr lang="ru-RU" sz="1600" i="1" dirty="0" smtClean="0">
                <a:latin typeface="Times New Roman" pitchFamily="18" charset="0"/>
                <a:cs typeface="Times New Roman" pitchFamily="18" charset="0"/>
              </a:rPr>
              <a:t>обрабатывающие производства, сельское и лесное хозяйство.</a:t>
            </a:r>
            <a:endParaRPr lang="ru-RU" sz="1600" dirty="0" smtClean="0">
              <a:latin typeface="Times New Roman" pitchFamily="18" charset="0"/>
              <a:cs typeface="Times New Roman" pitchFamily="18" charset="0"/>
            </a:endParaRPr>
          </a:p>
          <a:p>
            <a:pPr algn="just"/>
            <a:r>
              <a:rPr lang="ru-RU" sz="1600" i="1" dirty="0" smtClean="0">
                <a:latin typeface="Times New Roman" pitchFamily="18" charset="0"/>
                <a:cs typeface="Times New Roman" pitchFamily="18" charset="0"/>
              </a:rPr>
              <a:t>Ключевыми предприятиями обрабатывающей промышленности являются: ООО «</a:t>
            </a:r>
            <a:r>
              <a:rPr lang="ru-RU" sz="1600" i="1" dirty="0" err="1" smtClean="0">
                <a:latin typeface="Times New Roman" pitchFamily="18" charset="0"/>
                <a:cs typeface="Times New Roman" pitchFamily="18" charset="0"/>
              </a:rPr>
              <a:t>ПлайВуд</a:t>
            </a:r>
            <a:r>
              <a:rPr lang="ru-RU" sz="1600" i="1"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t>
            </a:r>
            <a:r>
              <a:rPr lang="ru-RU" sz="1600" i="1" dirty="0" smtClean="0">
                <a:latin typeface="Times New Roman" pitchFamily="18" charset="0"/>
                <a:cs typeface="Times New Roman" pitchFamily="18" charset="0"/>
              </a:rPr>
              <a:t>ООО «</a:t>
            </a:r>
            <a:r>
              <a:rPr lang="ru-RU" sz="1600" i="1" dirty="0" err="1" smtClean="0">
                <a:latin typeface="Times New Roman" pitchFamily="18" charset="0"/>
                <a:cs typeface="Times New Roman" pitchFamily="18" charset="0"/>
              </a:rPr>
              <a:t>Племзавод</a:t>
            </a:r>
            <a:r>
              <a:rPr lang="ru-RU" sz="1600" i="1" dirty="0" smtClean="0">
                <a:latin typeface="Times New Roman" pitchFamily="18" charset="0"/>
                <a:cs typeface="Times New Roman" pitchFamily="18" charset="0"/>
              </a:rPr>
              <a:t> им. Ленина», ООО «</a:t>
            </a:r>
            <a:r>
              <a:rPr lang="ru-RU" sz="1600" i="1" dirty="0" err="1" smtClean="0">
                <a:latin typeface="Times New Roman" pitchFamily="18" charset="0"/>
                <a:cs typeface="Times New Roman" pitchFamily="18" charset="0"/>
              </a:rPr>
              <a:t>Ковернинский</a:t>
            </a:r>
            <a:r>
              <a:rPr lang="ru-RU" sz="1600" i="1" dirty="0" smtClean="0">
                <a:latin typeface="Times New Roman" pitchFamily="18" charset="0"/>
                <a:cs typeface="Times New Roman" pitchFamily="18" charset="0"/>
              </a:rPr>
              <a:t> молочный завод»  и др.</a:t>
            </a:r>
            <a:endParaRPr lang="ru-RU" sz="1600" dirty="0" smtClean="0">
              <a:latin typeface="Times New Roman" pitchFamily="18" charset="0"/>
              <a:cs typeface="Times New Roman" pitchFamily="18" charset="0"/>
            </a:endParaRPr>
          </a:p>
          <a:p>
            <a:pPr algn="just"/>
            <a:r>
              <a:rPr lang="ru-RU" sz="1600" i="1" dirty="0" smtClean="0">
                <a:latin typeface="Times New Roman" pitchFamily="18" charset="0"/>
                <a:cs typeface="Times New Roman" pitchFamily="18" charset="0"/>
              </a:rPr>
              <a:t>Ключевыми сельскохозяйственными предприятиями  являются: ООО «</a:t>
            </a:r>
            <a:r>
              <a:rPr lang="ru-RU" sz="1600" i="1" dirty="0" err="1" smtClean="0">
                <a:latin typeface="Times New Roman" pitchFamily="18" charset="0"/>
                <a:cs typeface="Times New Roman" pitchFamily="18" charset="0"/>
              </a:rPr>
              <a:t>Племзавод</a:t>
            </a:r>
            <a:r>
              <a:rPr lang="ru-RU" sz="1600" i="1" dirty="0" smtClean="0">
                <a:latin typeface="Times New Roman" pitchFamily="18" charset="0"/>
                <a:cs typeface="Times New Roman" pitchFamily="18" charset="0"/>
              </a:rPr>
              <a:t> им. Ленина», АО «</a:t>
            </a:r>
            <a:r>
              <a:rPr lang="ru-RU" sz="1600" i="1" dirty="0" err="1" smtClean="0">
                <a:latin typeface="Times New Roman" pitchFamily="18" charset="0"/>
                <a:cs typeface="Times New Roman" pitchFamily="18" charset="0"/>
              </a:rPr>
              <a:t>Агроплемкомбинат</a:t>
            </a:r>
            <a:r>
              <a:rPr lang="ru-RU" sz="1600" i="1" dirty="0" smtClean="0">
                <a:latin typeface="Times New Roman" pitchFamily="18" charset="0"/>
                <a:cs typeface="Times New Roman" pitchFamily="18" charset="0"/>
              </a:rPr>
              <a:t> «Мир», СПК «Хохлома», ООО «</a:t>
            </a:r>
            <a:r>
              <a:rPr lang="ru-RU" sz="1600" i="1" dirty="0" err="1" smtClean="0">
                <a:latin typeface="Times New Roman" pitchFamily="18" charset="0"/>
                <a:cs typeface="Times New Roman" pitchFamily="18" charset="0"/>
              </a:rPr>
              <a:t>Племзавод</a:t>
            </a:r>
            <a:r>
              <a:rPr lang="ru-RU" sz="1600" i="1" dirty="0" smtClean="0">
                <a:latin typeface="Times New Roman" pitchFamily="18" charset="0"/>
                <a:cs typeface="Times New Roman" pitchFamily="18" charset="0"/>
              </a:rPr>
              <a:t> «</a:t>
            </a:r>
            <a:r>
              <a:rPr lang="ru-RU" sz="1600" i="1" dirty="0" err="1" smtClean="0">
                <a:latin typeface="Times New Roman" pitchFamily="18" charset="0"/>
                <a:cs typeface="Times New Roman" pitchFamily="18" charset="0"/>
              </a:rPr>
              <a:t>Семинский</a:t>
            </a:r>
            <a:r>
              <a:rPr lang="ru-RU" sz="1600" i="1" dirty="0" smtClean="0">
                <a:latin typeface="Times New Roman" pitchFamily="18" charset="0"/>
                <a:cs typeface="Times New Roman" pitchFamily="18" charset="0"/>
              </a:rPr>
              <a:t>», ООО «Кутузова»  и др.</a:t>
            </a:r>
            <a:endParaRPr lang="ru-RU" sz="1600" dirty="0" smtClean="0">
              <a:latin typeface="Times New Roman" pitchFamily="18" charset="0"/>
              <a:cs typeface="Times New Roman" pitchFamily="18" charset="0"/>
            </a:endParaRPr>
          </a:p>
          <a:p>
            <a:pPr algn="just"/>
            <a:r>
              <a:rPr lang="ru-RU" sz="1600" i="1" dirty="0" smtClean="0">
                <a:latin typeface="Times New Roman" pitchFamily="18" charset="0"/>
                <a:cs typeface="Times New Roman" pitchFamily="18" charset="0"/>
              </a:rPr>
              <a:t>Ключевые предприятия лесного хозяйства: ООО «</a:t>
            </a:r>
            <a:r>
              <a:rPr lang="ru-RU" sz="1600" i="1" dirty="0" err="1" smtClean="0">
                <a:latin typeface="Times New Roman" pitchFamily="18" charset="0"/>
                <a:cs typeface="Times New Roman" pitchFamily="18" charset="0"/>
              </a:rPr>
              <a:t>Узола</a:t>
            </a:r>
            <a:r>
              <a:rPr lang="ru-RU" sz="1600" i="1" dirty="0" smtClean="0">
                <a:latin typeface="Times New Roman" pitchFamily="18" charset="0"/>
                <a:cs typeface="Times New Roman" pitchFamily="18" charset="0"/>
              </a:rPr>
              <a:t>», ИП Тулупов Д.В. и др.</a:t>
            </a:r>
            <a:endParaRPr lang="ru-RU" sz="1600" dirty="0">
              <a:latin typeface="Times New Roman" pitchFamily="18" charset="0"/>
              <a:cs typeface="Times New Roman" pitchFamily="18" charset="0"/>
            </a:endParaRPr>
          </a:p>
        </p:txBody>
      </p:sp>
      <p:sp>
        <p:nvSpPr>
          <p:cNvPr id="23" name="TextBox 22"/>
          <p:cNvSpPr txBox="1"/>
          <p:nvPr/>
        </p:nvSpPr>
        <p:spPr>
          <a:xfrm>
            <a:off x="376124" y="189573"/>
            <a:ext cx="3192379" cy="338554"/>
          </a:xfrm>
          <a:prstGeom prst="rect">
            <a:avLst/>
          </a:prstGeom>
          <a:noFill/>
          <a:ln>
            <a:noFill/>
          </a:ln>
        </p:spPr>
        <p:txBody>
          <a:bodyPr wrap="square" rtlCol="0">
            <a:spAutoFit/>
          </a:bodyPr>
          <a:lstStyle/>
          <a:p>
            <a:pPr algn="ctr"/>
            <a:r>
              <a:rPr lang="ru-RU" sz="1600" b="1" dirty="0" smtClean="0">
                <a:latin typeface="Times New Roman" panose="02020603050405020304" pitchFamily="18" charset="0"/>
                <a:cs typeface="Times New Roman" panose="02020603050405020304" pitchFamily="18" charset="0"/>
              </a:rPr>
              <a:t>Ведущие отрасли</a:t>
            </a:r>
            <a:endParaRPr lang="ru-RU" sz="1600" b="1" dirty="0">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6316796" y="471567"/>
            <a:ext cx="5470235" cy="861774"/>
          </a:xfrm>
          <a:prstGeom prst="rect">
            <a:avLst/>
          </a:prstGeom>
        </p:spPr>
        <p:txBody>
          <a:bodyPr wrap="square">
            <a:spAutoFit/>
          </a:bodyPr>
          <a:lstStyle/>
          <a:p>
            <a:pPr algn="ctr"/>
            <a:r>
              <a:rPr lang="ru-RU" sz="1600" b="1" dirty="0" smtClean="0">
                <a:latin typeface="Times New Roman" pitchFamily="18" charset="0"/>
                <a:cs typeface="Times New Roman" pitchFamily="18" charset="0"/>
              </a:rPr>
              <a:t>Структура отгруженной продукции, работ и услуг по полному кругу организаций за 2021 год</a:t>
            </a:r>
          </a:p>
          <a:p>
            <a:r>
              <a:rPr lang="ru-RU" b="1" dirty="0" smtClean="0"/>
              <a:t> </a:t>
            </a:r>
            <a:endParaRPr lang="ru-RU" dirty="0"/>
          </a:p>
        </p:txBody>
      </p:sp>
      <p:graphicFrame>
        <p:nvGraphicFramePr>
          <p:cNvPr id="8" name="Chart 1"/>
          <p:cNvGraphicFramePr>
            <a:graphicFrameLocks/>
          </p:cNvGraphicFramePr>
          <p:nvPr/>
        </p:nvGraphicFramePr>
        <p:xfrm>
          <a:off x="6509982" y="1150143"/>
          <a:ext cx="5473658" cy="379034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61879940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8490" y="204716"/>
            <a:ext cx="5651310" cy="6555641"/>
          </a:xfrm>
          <a:prstGeom prst="rect">
            <a:avLst/>
          </a:prstGeom>
          <a:noFill/>
        </p:spPr>
        <p:txBody>
          <a:bodyPr wrap="square" rtlCol="0">
            <a:spAutoFit/>
          </a:bodyPr>
          <a:lstStyle/>
          <a:p>
            <a:pPr algn="just"/>
            <a:r>
              <a:rPr lang="ru-RU" sz="1600" i="1" dirty="0" smtClean="0">
                <a:latin typeface="Times New Roman" pitchFamily="18" charset="0"/>
                <a:cs typeface="Times New Roman" pitchFamily="18" charset="0"/>
              </a:rPr>
              <a:t>Объем отгруженной продукции промышленного производства</a:t>
            </a:r>
            <a:r>
              <a:rPr lang="ru-RU" sz="1600" dirty="0" smtClean="0">
                <a:latin typeface="Times New Roman" pitchFamily="18" charset="0"/>
                <a:cs typeface="Times New Roman" pitchFamily="18" charset="0"/>
              </a:rPr>
              <a:t> (выполненных работ, услуг) по полному кругу предприятий за 2021 год составил 4373,1 млн. рублей (темп роста к 2020 году – 164,6%), в т.ч. по крупным предприятиям 3466,8 млн.руб.(166,5% к 2020 году).</a:t>
            </a:r>
          </a:p>
          <a:p>
            <a:pPr algn="just"/>
            <a:r>
              <a:rPr lang="ru-RU" sz="1600" dirty="0" smtClean="0">
                <a:latin typeface="Times New Roman" pitchFamily="18" charset="0"/>
                <a:cs typeface="Times New Roman" pitchFamily="18" charset="0"/>
              </a:rPr>
              <a:t>Около 62,6% объема отгруженной продукции (выполненных работ, услуг) в округе в 2021 году приходилось на обрабатывающие виды производства, где объем отгруженной продукции вырос по сравнению с 2020 годом на 165,7% и составил 4310,1 млн.руб. </a:t>
            </a:r>
          </a:p>
          <a:p>
            <a:pPr algn="just"/>
            <a:r>
              <a:rPr lang="ru-RU" sz="1600" dirty="0" smtClean="0">
                <a:latin typeface="Times New Roman" pitchFamily="18" charset="0"/>
                <a:cs typeface="Times New Roman" pitchFamily="18" charset="0"/>
              </a:rPr>
              <a:t>Обрабатывающие производства округа представлены пищевой, деревообрабатывающей, химической промышленностью, производством изделий народных художественных промыслов, мебели и прочими производствами. </a:t>
            </a:r>
          </a:p>
          <a:p>
            <a:pPr algn="just"/>
            <a:r>
              <a:rPr lang="ru-RU" sz="1600" dirty="0" smtClean="0">
                <a:latin typeface="Times New Roman" pitchFamily="18" charset="0"/>
                <a:cs typeface="Times New Roman" pitchFamily="18" charset="0"/>
              </a:rPr>
              <a:t>Объем отгрузки по виду деятельности «Производство и распределение электроэнергии, газа и воды» составил 63 млн. руб. (114,9% к 2020 году). Доля в общем объеме отгрузки по округу 0,9%.</a:t>
            </a:r>
          </a:p>
          <a:p>
            <a:pPr algn="just"/>
            <a:r>
              <a:rPr lang="ru-RU" sz="1600" dirty="0" smtClean="0">
                <a:latin typeface="Times New Roman" pitchFamily="18" charset="0"/>
                <a:cs typeface="Times New Roman" pitchFamily="18" charset="0"/>
              </a:rPr>
              <a:t>Наибольший удельный вес в общем объеме промышленного производства занимает «обработка древесины и производство изделий из дерева и пробки» – 3731,4 млн.руб. (85,3%), «производство пищевых продуктов, включая напитки» – 453,4 млн.руб. (10,4%).</a:t>
            </a:r>
          </a:p>
          <a:p>
            <a:endParaRPr lang="ru-RU" dirty="0" smtClean="0"/>
          </a:p>
          <a:p>
            <a:endParaRPr lang="ru-RU" dirty="0"/>
          </a:p>
        </p:txBody>
      </p:sp>
      <p:sp>
        <p:nvSpPr>
          <p:cNvPr id="15" name="TextBox 14"/>
          <p:cNvSpPr txBox="1"/>
          <p:nvPr/>
        </p:nvSpPr>
        <p:spPr>
          <a:xfrm>
            <a:off x="6803136" y="146304"/>
            <a:ext cx="4181856" cy="615553"/>
          </a:xfrm>
          <a:prstGeom prst="rect">
            <a:avLst/>
          </a:prstGeom>
          <a:noFill/>
        </p:spPr>
        <p:txBody>
          <a:bodyPr wrap="square" rtlCol="0">
            <a:spAutoFit/>
          </a:bodyPr>
          <a:lstStyle/>
          <a:p>
            <a:pPr algn="ctr"/>
            <a:r>
              <a:rPr lang="ru-RU" sz="1600" b="1" dirty="0" smtClean="0">
                <a:latin typeface="Times New Roman" pitchFamily="18" charset="0"/>
                <a:cs typeface="Times New Roman" pitchFamily="18" charset="0"/>
              </a:rPr>
              <a:t>Структура промышленного производства</a:t>
            </a:r>
            <a:endParaRPr lang="ru-RU" sz="1600" dirty="0" smtClean="0">
              <a:latin typeface="Times New Roman" pitchFamily="18" charset="0"/>
              <a:cs typeface="Times New Roman" pitchFamily="18" charset="0"/>
            </a:endParaRPr>
          </a:p>
          <a:p>
            <a:endParaRPr lang="ru-RU" dirty="0"/>
          </a:p>
        </p:txBody>
      </p:sp>
      <p:graphicFrame>
        <p:nvGraphicFramePr>
          <p:cNvPr id="6" name="Диаграмма 5"/>
          <p:cNvGraphicFramePr/>
          <p:nvPr/>
        </p:nvGraphicFramePr>
        <p:xfrm>
          <a:off x="6107209" y="712209"/>
          <a:ext cx="5764233" cy="4719599"/>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4717" y="163773"/>
            <a:ext cx="5595582" cy="7078861"/>
          </a:xfrm>
          <a:prstGeom prst="rect">
            <a:avLst/>
          </a:prstGeom>
          <a:noFill/>
        </p:spPr>
        <p:txBody>
          <a:bodyPr wrap="square" rtlCol="0">
            <a:spAutoFit/>
          </a:bodyPr>
          <a:lstStyle/>
          <a:p>
            <a:pPr algn="just"/>
            <a:r>
              <a:rPr lang="ru-RU" sz="1600" dirty="0" smtClean="0">
                <a:latin typeface="Times New Roman" pitchFamily="18" charset="0"/>
                <a:cs typeface="Times New Roman" pitchFamily="18" charset="0"/>
              </a:rPr>
              <a:t>По итогам 2021 года на долю сельского хозяйства приходилось 13,3% общего объема отгруженной продукции по округу. </a:t>
            </a:r>
          </a:p>
          <a:p>
            <a:pPr algn="just"/>
            <a:r>
              <a:rPr lang="ru-RU" sz="1600" dirty="0" smtClean="0">
                <a:latin typeface="Times New Roman" pitchFamily="18" charset="0"/>
                <a:cs typeface="Times New Roman" pitchFamily="18" charset="0"/>
              </a:rPr>
              <a:t>Агропромышленный комплекс Ковернинского округа состоит из 8 сельхозпредприятий, на их долю приходится 96,4% сельскохозяйственного производства, также 1 перерабатывающее предприятие и 1 СППК. Кроме того, за 2021 год отчитались 11 крестьянских (фермерских) хозяйств и индивидуальных предпринимателей, на долю которых приходится 1,5% сельскохозяйственного производства, и личные подсобные хозяйства 2,1 %.</a:t>
            </a:r>
          </a:p>
          <a:p>
            <a:pPr algn="just"/>
            <a:r>
              <a:rPr lang="ru-RU" sz="1600" dirty="0" smtClean="0">
                <a:latin typeface="Times New Roman" pitchFamily="18" charset="0"/>
                <a:cs typeface="Times New Roman" pitchFamily="18" charset="0"/>
              </a:rPr>
              <a:t>Сельскохозяйственными предприятиями закуплено свыше 40 единиц техники на сумму 118,4 млн.рублей.</a:t>
            </a:r>
          </a:p>
          <a:p>
            <a:pPr algn="just"/>
            <a:r>
              <a:rPr lang="ru-RU" sz="1600" dirty="0" smtClean="0">
                <a:latin typeface="Times New Roman" pitchFamily="18" charset="0"/>
                <a:cs typeface="Times New Roman" pitchFamily="18" charset="0"/>
              </a:rPr>
              <a:t>В областной сводке по всем видам собственности </a:t>
            </a:r>
            <a:r>
              <a:rPr lang="ru-RU" sz="1600" dirty="0" err="1" smtClean="0">
                <a:latin typeface="Times New Roman" pitchFamily="18" charset="0"/>
                <a:cs typeface="Times New Roman" pitchFamily="18" charset="0"/>
              </a:rPr>
              <a:t>Ковернинский</a:t>
            </a:r>
            <a:r>
              <a:rPr lang="ru-RU" sz="1600" dirty="0" smtClean="0">
                <a:latin typeface="Times New Roman" pitchFamily="18" charset="0"/>
                <a:cs typeface="Times New Roman" pitchFamily="18" charset="0"/>
              </a:rPr>
              <a:t> округ занимает:</a:t>
            </a:r>
          </a:p>
          <a:p>
            <a:pPr lvl="0" algn="just"/>
            <a:r>
              <a:rPr lang="ru-RU" sz="1600" dirty="0" smtClean="0">
                <a:latin typeface="Times New Roman" pitchFamily="18" charset="0"/>
                <a:cs typeface="Times New Roman" pitchFamily="18" charset="0"/>
              </a:rPr>
              <a:t>по численности крупного рогатого скота и коров 6-е место;</a:t>
            </a:r>
          </a:p>
          <a:p>
            <a:pPr lvl="0" algn="just"/>
            <a:r>
              <a:rPr lang="ru-RU" sz="1600" dirty="0" smtClean="0">
                <a:latin typeface="Times New Roman" pitchFamily="18" charset="0"/>
                <a:cs typeface="Times New Roman" pitchFamily="18" charset="0"/>
              </a:rPr>
              <a:t>по производству молока 7-е место;</a:t>
            </a:r>
          </a:p>
          <a:p>
            <a:pPr lvl="0" algn="just"/>
            <a:r>
              <a:rPr lang="ru-RU" sz="1600" dirty="0" smtClean="0">
                <a:latin typeface="Times New Roman" pitchFamily="18" charset="0"/>
                <a:cs typeface="Times New Roman" pitchFamily="18" charset="0"/>
              </a:rPr>
              <a:t>по производству скота и птицы на убой – 13-е.</a:t>
            </a:r>
          </a:p>
          <a:p>
            <a:pPr algn="just"/>
            <a:r>
              <a:rPr lang="ru-RU" sz="1600" dirty="0" smtClean="0">
                <a:latin typeface="Times New Roman" pitchFamily="18" charset="0"/>
                <a:cs typeface="Times New Roman" pitchFamily="18" charset="0"/>
              </a:rPr>
              <a:t>За 2021 год выручка от реализации сельскохозяйственной продукции составляет – 1065,5 млн.рублей.</a:t>
            </a:r>
          </a:p>
          <a:p>
            <a:pPr algn="just"/>
            <a:r>
              <a:rPr lang="ru-RU" sz="1600" dirty="0" smtClean="0">
                <a:latin typeface="Times New Roman" pitchFamily="18" charset="0"/>
                <a:cs typeface="Times New Roman" pitchFamily="18" charset="0"/>
              </a:rPr>
              <a:t>За январь - декабрь 2021 года</a:t>
            </a:r>
            <a:r>
              <a:rPr lang="ru-RU" sz="1600" b="1"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сельхозорганизациями</a:t>
            </a:r>
            <a:r>
              <a:rPr lang="ru-RU" sz="1600" dirty="0" smtClean="0">
                <a:latin typeface="Times New Roman" pitchFamily="18" charset="0"/>
                <a:cs typeface="Times New Roman" pitchFamily="18" charset="0"/>
              </a:rPr>
              <a:t> получена балансовая прибыль в размере 80 371 тыс. руб.</a:t>
            </a:r>
          </a:p>
          <a:p>
            <a:pPr algn="just"/>
            <a:r>
              <a:rPr lang="ru-RU" sz="1600" dirty="0" smtClean="0">
                <a:latin typeface="Times New Roman" pitchFamily="18" charset="0"/>
                <a:cs typeface="Times New Roman" pitchFamily="18" charset="0"/>
              </a:rPr>
              <a:t>Сельскохозяйственным организациям и малым формам хозяйствования округа за  2021 год получена государственная помощь из всех уровней бюджетов на сумму 236,13 млн.руб.</a:t>
            </a:r>
          </a:p>
          <a:p>
            <a:endParaRPr lang="ru-RU" sz="1200" dirty="0" smtClean="0"/>
          </a:p>
          <a:p>
            <a:endParaRPr lang="ru-RU" sz="1200" dirty="0" smtClean="0"/>
          </a:p>
          <a:p>
            <a:endParaRPr lang="ru-RU" sz="1200" dirty="0" smtClean="0">
              <a:latin typeface="Times New Roman" pitchFamily="18" charset="0"/>
              <a:cs typeface="Times New Roman" pitchFamily="18" charset="0"/>
            </a:endParaRPr>
          </a:p>
          <a:p>
            <a:endParaRPr lang="ru-RU" dirty="0"/>
          </a:p>
        </p:txBody>
      </p:sp>
      <p:sp>
        <p:nvSpPr>
          <p:cNvPr id="3" name="TextBox 2"/>
          <p:cNvSpPr txBox="1"/>
          <p:nvPr/>
        </p:nvSpPr>
        <p:spPr>
          <a:xfrm>
            <a:off x="5512372" y="301199"/>
            <a:ext cx="6696770" cy="861774"/>
          </a:xfrm>
          <a:prstGeom prst="rect">
            <a:avLst/>
          </a:prstGeom>
          <a:noFill/>
        </p:spPr>
        <p:txBody>
          <a:bodyPr wrap="none" rtlCol="0">
            <a:spAutoFit/>
          </a:bodyPr>
          <a:lstStyle/>
          <a:p>
            <a:pPr algn="ctr"/>
            <a:r>
              <a:rPr lang="ru-RU" sz="1600" b="1" dirty="0" smtClean="0">
                <a:latin typeface="Times New Roman" pitchFamily="18" charset="0"/>
                <a:cs typeface="Times New Roman" pitchFamily="18" charset="0"/>
              </a:rPr>
              <a:t>Структура валовой продукции сельского хозяйства </a:t>
            </a:r>
          </a:p>
          <a:p>
            <a:pPr algn="ctr"/>
            <a:r>
              <a:rPr lang="ru-RU" sz="1600" b="1" dirty="0" smtClean="0">
                <a:latin typeface="Times New Roman" pitchFamily="18" charset="0"/>
                <a:cs typeface="Times New Roman" pitchFamily="18" charset="0"/>
              </a:rPr>
              <a:t>по категориям хозяйств за 2021 год</a:t>
            </a:r>
            <a:endParaRPr lang="ru-RU" sz="1600" dirty="0" smtClean="0">
              <a:latin typeface="Times New Roman" pitchFamily="18" charset="0"/>
              <a:cs typeface="Times New Roman" pitchFamily="18" charset="0"/>
            </a:endParaRPr>
          </a:p>
          <a:p>
            <a:endParaRPr lang="ru-RU" dirty="0"/>
          </a:p>
        </p:txBody>
      </p:sp>
      <p:graphicFrame>
        <p:nvGraphicFramePr>
          <p:cNvPr id="6" name="Chart 5"/>
          <p:cNvGraphicFramePr>
            <a:graphicFrameLocks/>
          </p:cNvGraphicFramePr>
          <p:nvPr/>
        </p:nvGraphicFramePr>
        <p:xfrm>
          <a:off x="6141493" y="1027384"/>
          <a:ext cx="5730458" cy="3762979"/>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04000" y="232958"/>
            <a:ext cx="5280736" cy="744941"/>
          </a:xfrm>
          <a:prstGeom prst="rect">
            <a:avLst/>
          </a:prstGeom>
          <a:noFill/>
        </p:spPr>
        <p:txBody>
          <a:bodyPr wrap="square" rtlCol="0">
            <a:spAutoFit/>
          </a:bodyPr>
          <a:lstStyle/>
          <a:p>
            <a:pPr algn="ctr"/>
            <a:r>
              <a:rPr lang="ru-RU" sz="1200" b="1" dirty="0" smtClean="0">
                <a:latin typeface="Times New Roman" pitchFamily="18" charset="0"/>
                <a:cs typeface="Times New Roman" pitchFamily="18" charset="0"/>
              </a:rPr>
              <a:t>Основные показатели сельскохозяйственного производства </a:t>
            </a:r>
            <a:br>
              <a:rPr lang="ru-RU" sz="1200" b="1" dirty="0" smtClean="0">
                <a:latin typeface="Times New Roman" pitchFamily="18" charset="0"/>
                <a:cs typeface="Times New Roman" pitchFamily="18" charset="0"/>
              </a:rPr>
            </a:br>
            <a:r>
              <a:rPr lang="ru-RU" sz="1200" b="1" i="1" dirty="0" smtClean="0">
                <a:latin typeface="Times New Roman" pitchFamily="18" charset="0"/>
                <a:cs typeface="Times New Roman" pitchFamily="18" charset="0"/>
              </a:rPr>
              <a:t>(по всем категориям хозяйств)</a:t>
            </a:r>
            <a:endParaRPr lang="ru-RU" sz="1200" dirty="0" smtClean="0">
              <a:latin typeface="Times New Roman" pitchFamily="18" charset="0"/>
              <a:cs typeface="Times New Roman" pitchFamily="18" charset="0"/>
            </a:endParaRPr>
          </a:p>
          <a:p>
            <a:endParaRPr lang="ru-RU" dirty="0"/>
          </a:p>
        </p:txBody>
      </p:sp>
      <p:sp>
        <p:nvSpPr>
          <p:cNvPr id="6" name="TextBox 5"/>
          <p:cNvSpPr txBox="1"/>
          <p:nvPr/>
        </p:nvSpPr>
        <p:spPr>
          <a:xfrm>
            <a:off x="1" y="0"/>
            <a:ext cx="6424550" cy="3816429"/>
          </a:xfrm>
          <a:prstGeom prst="rect">
            <a:avLst/>
          </a:prstGeom>
          <a:noFill/>
        </p:spPr>
        <p:txBody>
          <a:bodyPr wrap="square" rtlCol="0">
            <a:spAutoFit/>
          </a:bodyPr>
          <a:lstStyle/>
          <a:p>
            <a:r>
              <a:rPr lang="ru-RU" sz="1600" dirty="0" err="1" smtClean="0">
                <a:latin typeface="Times New Roman" pitchFamily="18" charset="0"/>
                <a:cs typeface="Times New Roman" pitchFamily="18" charset="0"/>
              </a:rPr>
              <a:t>Ковернинский</a:t>
            </a:r>
            <a:r>
              <a:rPr lang="ru-RU" sz="1600" dirty="0" smtClean="0">
                <a:latin typeface="Times New Roman" pitchFamily="18" charset="0"/>
                <a:cs typeface="Times New Roman" pitchFamily="18" charset="0"/>
              </a:rPr>
              <a:t> муниципальный округ признан победителем и награжден Почетным знаком Губернатора Нижегородской области за достижения в развитии агропромышленного комплекса в 2 020 году в номинации «За наивысший прирост показателей по сравнению со средним показателем за предыдущие 5 лет». </a:t>
            </a:r>
          </a:p>
          <a:p>
            <a:r>
              <a:rPr lang="ru-RU" sz="1600" dirty="0" smtClean="0">
                <a:latin typeface="Times New Roman" pitchFamily="18" charset="0"/>
                <a:cs typeface="Times New Roman" pitchFamily="18" charset="0"/>
              </a:rPr>
              <a:t>В 2020 году был образован сельскохозяйственный перерабатывающий потребительский кооператив «Возрождение русского села». В 2021 году получил грант на развитие материально - технической базы в размере 10 млн.руб., также приобретено 2 автолавки, </a:t>
            </a:r>
            <a:r>
              <a:rPr lang="ru-RU" sz="1600" dirty="0" err="1" smtClean="0">
                <a:latin typeface="Times New Roman" pitchFamily="18" charset="0"/>
                <a:cs typeface="Times New Roman" pitchFamily="18" charset="0"/>
              </a:rPr>
              <a:t>мульчер</a:t>
            </a:r>
            <a:r>
              <a:rPr lang="ru-RU" sz="1600" dirty="0" smtClean="0">
                <a:latin typeface="Times New Roman" pitchFamily="18" charset="0"/>
                <a:cs typeface="Times New Roman" pitchFamily="18" charset="0"/>
              </a:rPr>
              <a:t> и оборудование для сыроварения, по которым получены субсидии на возмещение части затрат, понесенных в текущем финансовом году в размере 9,4 млн.рублей.</a:t>
            </a:r>
          </a:p>
          <a:p>
            <a:r>
              <a:rPr lang="ru-RU" sz="1600" dirty="0" smtClean="0">
                <a:latin typeface="Times New Roman" pitchFamily="18" charset="0"/>
                <a:cs typeface="Times New Roman" pitchFamily="18" charset="0"/>
              </a:rPr>
              <a:t>В ООО «</a:t>
            </a:r>
            <a:r>
              <a:rPr lang="ru-RU" sz="1600" dirty="0" err="1" smtClean="0">
                <a:latin typeface="Times New Roman" pitchFamily="18" charset="0"/>
                <a:cs typeface="Times New Roman" pitchFamily="18" charset="0"/>
              </a:rPr>
              <a:t>Племзавод</a:t>
            </a:r>
            <a:r>
              <a:rPr lang="ru-RU" sz="1600" dirty="0" smtClean="0">
                <a:latin typeface="Times New Roman" pitchFamily="18" charset="0"/>
                <a:cs typeface="Times New Roman" pitchFamily="18" charset="0"/>
              </a:rPr>
              <a:t> им. Ленина» было реализовано строительство коровника на 624 головы беспривязного содержания. </a:t>
            </a:r>
          </a:p>
          <a:p>
            <a:endParaRPr lang="ru-RU" dirty="0"/>
          </a:p>
        </p:txBody>
      </p:sp>
      <p:sp>
        <p:nvSpPr>
          <p:cNvPr id="9" name="TextBox 8"/>
          <p:cNvSpPr txBox="1"/>
          <p:nvPr/>
        </p:nvSpPr>
        <p:spPr>
          <a:xfrm>
            <a:off x="699448" y="5657945"/>
            <a:ext cx="1879600" cy="461665"/>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СПОК «Возрождение русского села»</a:t>
            </a:r>
            <a:endParaRPr lang="ru-RU" sz="1200" dirty="0">
              <a:latin typeface="Times New Roman" pitchFamily="18" charset="0"/>
              <a:cs typeface="Times New Roman" pitchFamily="18" charset="0"/>
            </a:endParaRPr>
          </a:p>
        </p:txBody>
      </p:sp>
      <p:sp>
        <p:nvSpPr>
          <p:cNvPr id="10" name="TextBox 9"/>
          <p:cNvSpPr txBox="1"/>
          <p:nvPr/>
        </p:nvSpPr>
        <p:spPr>
          <a:xfrm>
            <a:off x="3759200" y="5702300"/>
            <a:ext cx="2095500" cy="646331"/>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Коровник на 624 головы ООО «</a:t>
            </a:r>
            <a:r>
              <a:rPr lang="ru-RU" sz="1200" dirty="0" err="1" smtClean="0">
                <a:latin typeface="Times New Roman" pitchFamily="18" charset="0"/>
                <a:cs typeface="Times New Roman" pitchFamily="18" charset="0"/>
              </a:rPr>
              <a:t>Племзавод</a:t>
            </a:r>
            <a:r>
              <a:rPr lang="ru-RU" sz="1200" dirty="0" smtClean="0">
                <a:latin typeface="Times New Roman" pitchFamily="18" charset="0"/>
                <a:cs typeface="Times New Roman" pitchFamily="18" charset="0"/>
              </a:rPr>
              <a:t> им.Ленина»</a:t>
            </a:r>
            <a:endParaRPr lang="ru-RU" sz="1200" dirty="0">
              <a:latin typeface="Times New Roman" pitchFamily="18" charset="0"/>
              <a:cs typeface="Times New Roman" pitchFamily="18" charset="0"/>
            </a:endParaRPr>
          </a:p>
        </p:txBody>
      </p:sp>
      <p:pic>
        <p:nvPicPr>
          <p:cNvPr id="11" name="Рисунок 10" descr="C:\Users\Sidorova\AppData\Local\Microsoft\Windows\Temporary Internet Files\Content.Word\624 головы2.jpg"/>
          <p:cNvPicPr/>
          <p:nvPr/>
        </p:nvPicPr>
        <p:blipFill>
          <a:blip r:embed="rId2"/>
          <a:srcRect/>
          <a:stretch>
            <a:fillRect/>
          </a:stretch>
        </p:blipFill>
        <p:spPr bwMode="auto">
          <a:xfrm>
            <a:off x="3845056" y="3673609"/>
            <a:ext cx="2017996" cy="1557945"/>
          </a:xfrm>
          <a:prstGeom prst="rect">
            <a:avLst/>
          </a:prstGeom>
          <a:ln>
            <a:noFill/>
          </a:ln>
          <a:effectLst>
            <a:outerShdw blurRad="292100" dist="139700" dir="2700000" algn="tl" rotWithShape="0">
              <a:srgbClr val="333333">
                <a:alpha val="65000"/>
              </a:srgbClr>
            </a:outerShdw>
          </a:effectLst>
        </p:spPr>
      </p:pic>
      <p:pic>
        <p:nvPicPr>
          <p:cNvPr id="12" name="Рисунок 11" descr="C:\Users\Sidorova\AppData\Local\Microsoft\Windows\Temporary Internet Files\Content.Word\храмов.jpg"/>
          <p:cNvPicPr/>
          <p:nvPr/>
        </p:nvPicPr>
        <p:blipFill>
          <a:blip r:embed="rId3"/>
          <a:srcRect/>
          <a:stretch>
            <a:fillRect/>
          </a:stretch>
        </p:blipFill>
        <p:spPr bwMode="auto">
          <a:xfrm>
            <a:off x="659007" y="3654071"/>
            <a:ext cx="2248601" cy="1706203"/>
          </a:xfrm>
          <a:prstGeom prst="rect">
            <a:avLst/>
          </a:prstGeom>
          <a:ln>
            <a:noFill/>
          </a:ln>
          <a:effectLst>
            <a:outerShdw blurRad="292100" dist="139700" dir="2700000" algn="tl" rotWithShape="0">
              <a:srgbClr val="333333">
                <a:alpha val="65000"/>
              </a:srgbClr>
            </a:outerShdw>
          </a:effectLst>
        </p:spPr>
      </p:pic>
      <p:graphicFrame>
        <p:nvGraphicFramePr>
          <p:cNvPr id="13" name="Таблица 12"/>
          <p:cNvGraphicFramePr>
            <a:graphicFrameLocks noGrp="1"/>
          </p:cNvGraphicFramePr>
          <p:nvPr/>
        </p:nvGraphicFramePr>
        <p:xfrm>
          <a:off x="6400800" y="765296"/>
          <a:ext cx="5572836" cy="5539969"/>
        </p:xfrm>
        <a:graphic>
          <a:graphicData uri="http://schemas.openxmlformats.org/drawingml/2006/table">
            <a:tbl>
              <a:tblPr/>
              <a:tblGrid>
                <a:gridCol w="2871194"/>
                <a:gridCol w="476864"/>
                <a:gridCol w="698223"/>
                <a:gridCol w="733547"/>
                <a:gridCol w="793008"/>
              </a:tblGrid>
              <a:tr h="1373531">
                <a:tc>
                  <a:txBody>
                    <a:bodyPr/>
                    <a:lstStyle/>
                    <a:p>
                      <a:pPr algn="ctr">
                        <a:spcAft>
                          <a:spcPts val="0"/>
                        </a:spcAft>
                      </a:pPr>
                      <a:r>
                        <a:rPr lang="ru-RU" sz="1200" b="1">
                          <a:latin typeface="Times New Roman"/>
                          <a:ea typeface="Times New Roman"/>
                        </a:rPr>
                        <a:t>Показатели</a:t>
                      </a:r>
                      <a:endParaRPr lang="ru-RU" sz="12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fontAlgn="base" hangingPunct="0">
                        <a:spcAft>
                          <a:spcPts val="0"/>
                        </a:spcAft>
                      </a:pPr>
                      <a:r>
                        <a:rPr lang="ru-RU" sz="1200" b="1">
                          <a:latin typeface="Times New Roman"/>
                          <a:ea typeface="Times New Roman"/>
                        </a:rPr>
                        <a:t>Ед. изм.</a:t>
                      </a:r>
                      <a:endParaRPr lang="ru-RU" sz="12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spcAft>
                          <a:spcPts val="0"/>
                        </a:spcAft>
                      </a:pPr>
                      <a:r>
                        <a:rPr lang="ru-RU" sz="1200" b="1">
                          <a:solidFill>
                            <a:srgbClr val="000000"/>
                          </a:solidFill>
                          <a:latin typeface="Times New Roman"/>
                          <a:ea typeface="Times New Roman"/>
                        </a:rPr>
                        <a:t>Соответствующий период предыдущего года </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spcAft>
                          <a:spcPts val="0"/>
                        </a:spcAft>
                      </a:pPr>
                      <a:r>
                        <a:rPr lang="ru-RU" sz="1200" b="1">
                          <a:solidFill>
                            <a:srgbClr val="000000"/>
                          </a:solidFill>
                          <a:latin typeface="Times New Roman"/>
                          <a:ea typeface="Times New Roman"/>
                        </a:rPr>
                        <a:t>Отчетный период текущего года</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spcAft>
                          <a:spcPts val="0"/>
                        </a:spcAft>
                      </a:pPr>
                      <a:r>
                        <a:rPr lang="ru-RU" sz="1200" b="1">
                          <a:solidFill>
                            <a:srgbClr val="000000"/>
                          </a:solidFill>
                          <a:latin typeface="Times New Roman"/>
                          <a:ea typeface="Times New Roman"/>
                        </a:rPr>
                        <a:t>Темп роста, %</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r>
              <a:tr h="588656">
                <a:tc>
                  <a:txBody>
                    <a:bodyPr/>
                    <a:lstStyle/>
                    <a:p>
                      <a:pPr algn="just">
                        <a:spcAft>
                          <a:spcPts val="0"/>
                        </a:spcAft>
                        <a:tabLst>
                          <a:tab pos="273685" algn="l"/>
                          <a:tab pos="319405" algn="l"/>
                        </a:tabLst>
                      </a:pPr>
                      <a:r>
                        <a:rPr lang="ru-RU" sz="1200">
                          <a:solidFill>
                            <a:srgbClr val="000000"/>
                          </a:solidFill>
                          <a:latin typeface="Times New Roman"/>
                          <a:ea typeface="Times New Roman"/>
                        </a:rPr>
                        <a:t>Поголовье крупного рогатого скота на конец отчётного периода, всего,</a:t>
                      </a:r>
                      <a:endParaRPr lang="ru-RU" sz="1400">
                        <a:latin typeface="Times New Roman"/>
                        <a:ea typeface="Times New Roman"/>
                      </a:endParaRPr>
                    </a:p>
                    <a:p>
                      <a:pPr algn="just">
                        <a:spcAft>
                          <a:spcPts val="0"/>
                        </a:spcAft>
                        <a:tabLst>
                          <a:tab pos="273685" algn="l"/>
                          <a:tab pos="319405" algn="l"/>
                        </a:tabLst>
                      </a:pPr>
                      <a:r>
                        <a:rPr lang="ru-RU" sz="1200">
                          <a:solidFill>
                            <a:srgbClr val="000000"/>
                          </a:solidFill>
                          <a:latin typeface="Times New Roman"/>
                          <a:ea typeface="Times New Roman"/>
                        </a:rPr>
                        <a:t>в т.ч. коров продуктивного стада</a:t>
                      </a:r>
                      <a:endParaRPr lang="ru-RU" sz="1400">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a:solidFill>
                            <a:srgbClr val="000000"/>
                          </a:solidFill>
                          <a:latin typeface="Times New Roman"/>
                          <a:ea typeface="Times New Roman"/>
                        </a:rPr>
                        <a:t>голов</a:t>
                      </a:r>
                      <a:endParaRPr lang="ru-RU" sz="12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a:solidFill>
                            <a:srgbClr val="000000"/>
                          </a:solidFill>
                          <a:latin typeface="Times New Roman"/>
                          <a:ea typeface="Times New Roman"/>
                        </a:rPr>
                        <a:t>10912</a:t>
                      </a:r>
                      <a:endParaRPr lang="ru-RU" sz="1400">
                        <a:latin typeface="Times New Roman"/>
                        <a:ea typeface="Times New Roman"/>
                      </a:endParaRPr>
                    </a:p>
                    <a:p>
                      <a:pPr algn="ctr">
                        <a:spcAft>
                          <a:spcPts val="0"/>
                        </a:spcAft>
                      </a:pPr>
                      <a:r>
                        <a:rPr lang="ru-RU" sz="1200">
                          <a:solidFill>
                            <a:srgbClr val="000000"/>
                          </a:solidFill>
                          <a:latin typeface="Times New Roman"/>
                          <a:ea typeface="Times New Roman"/>
                        </a:rPr>
                        <a:t>4015</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a:latin typeface="Times New Roman"/>
                          <a:ea typeface="Times New Roman"/>
                        </a:rPr>
                        <a:t>11142</a:t>
                      </a:r>
                      <a:endParaRPr lang="ru-RU" sz="1400">
                        <a:latin typeface="Times New Roman"/>
                        <a:ea typeface="Times New Roman"/>
                      </a:endParaRPr>
                    </a:p>
                    <a:p>
                      <a:pPr algn="ctr">
                        <a:spcAft>
                          <a:spcPts val="0"/>
                        </a:spcAft>
                      </a:pPr>
                      <a:r>
                        <a:rPr lang="ru-RU" sz="1200">
                          <a:latin typeface="Times New Roman"/>
                          <a:ea typeface="Times New Roman"/>
                        </a:rPr>
                        <a:t>3954</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a:solidFill>
                            <a:srgbClr val="000000"/>
                          </a:solidFill>
                          <a:latin typeface="Times New Roman"/>
                          <a:ea typeface="Times New Roman"/>
                        </a:rPr>
                        <a:t>102,1</a:t>
                      </a:r>
                      <a:endParaRPr lang="ru-RU" sz="1400">
                        <a:latin typeface="Times New Roman"/>
                        <a:ea typeface="Times New Roman"/>
                      </a:endParaRPr>
                    </a:p>
                    <a:p>
                      <a:pPr algn="ctr">
                        <a:spcAft>
                          <a:spcPts val="0"/>
                        </a:spcAft>
                      </a:pPr>
                      <a:r>
                        <a:rPr lang="ru-RU" sz="1200">
                          <a:solidFill>
                            <a:srgbClr val="000000"/>
                          </a:solidFill>
                          <a:latin typeface="Times New Roman"/>
                          <a:ea typeface="Times New Roman"/>
                        </a:rPr>
                        <a:t>98,5</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2437">
                <a:tc>
                  <a:txBody>
                    <a:bodyPr/>
                    <a:lstStyle/>
                    <a:p>
                      <a:pPr algn="just">
                        <a:spcAft>
                          <a:spcPts val="0"/>
                        </a:spcAft>
                        <a:tabLst>
                          <a:tab pos="273685" algn="l"/>
                          <a:tab pos="319405" algn="l"/>
                        </a:tabLst>
                      </a:pPr>
                      <a:r>
                        <a:rPr lang="ru-RU" sz="1200" b="0">
                          <a:solidFill>
                            <a:srgbClr val="000000"/>
                          </a:solidFill>
                          <a:latin typeface="Times New Roman"/>
                          <a:ea typeface="Times New Roman"/>
                        </a:rPr>
                        <a:t>Объёмы производства продукции животноводства:</a:t>
                      </a:r>
                      <a:endParaRPr lang="ru-RU" sz="1400" b="1">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rowSpan="4">
                  <a:txBody>
                    <a:bodyPr/>
                    <a:lstStyle/>
                    <a:p>
                      <a:pPr algn="ctr">
                        <a:spcAft>
                          <a:spcPts val="0"/>
                        </a:spcAft>
                      </a:pPr>
                      <a:r>
                        <a:rPr lang="ru-RU" sz="1200">
                          <a:solidFill>
                            <a:srgbClr val="000000"/>
                          </a:solidFill>
                          <a:latin typeface="Times New Roman"/>
                          <a:ea typeface="Times New Roman"/>
                        </a:rPr>
                        <a:t>тонн</a:t>
                      </a:r>
                      <a:endParaRPr lang="ru-RU" sz="12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200">
                        <a:solidFill>
                          <a:srgbClr val="000000"/>
                        </a:solidFill>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spcAft>
                          <a:spcPts val="0"/>
                        </a:spcAft>
                      </a:pPr>
                      <a:endParaRPr lang="ru-RU" sz="1200">
                        <a:solidFill>
                          <a:srgbClr val="000000"/>
                        </a:solidFill>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spcAft>
                          <a:spcPts val="0"/>
                        </a:spcAft>
                      </a:pPr>
                      <a:endParaRPr lang="ru-RU" sz="1200">
                        <a:solidFill>
                          <a:srgbClr val="000000"/>
                        </a:solidFill>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r>
              <a:tr h="196219">
                <a:tc>
                  <a:txBody>
                    <a:bodyPr/>
                    <a:lstStyle/>
                    <a:p>
                      <a:pPr marL="342900" lvl="0" indent="-342900">
                        <a:spcAft>
                          <a:spcPts val="0"/>
                        </a:spcAft>
                        <a:buSzPts val="1400"/>
                        <a:buFont typeface="Symbol"/>
                        <a:buChar char=""/>
                        <a:tabLst>
                          <a:tab pos="273685" algn="l"/>
                          <a:tab pos="319405" algn="l"/>
                        </a:tabLst>
                      </a:pPr>
                      <a:r>
                        <a:rPr lang="ru-RU" sz="1200">
                          <a:solidFill>
                            <a:srgbClr val="000000"/>
                          </a:solidFill>
                          <a:latin typeface="Times New Roman"/>
                          <a:ea typeface="Times New Roman"/>
                        </a:rPr>
                        <a:t>молоко</a:t>
                      </a:r>
                      <a:endParaRPr lang="ru-RU" sz="1400">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vMerge="1">
                  <a:txBody>
                    <a:bodyPr/>
                    <a:lstStyle/>
                    <a:p>
                      <a:endParaRPr lang="ru-RU"/>
                    </a:p>
                  </a:txBody>
                  <a:tcPr/>
                </a:tc>
                <a:tc>
                  <a:txBody>
                    <a:bodyPr/>
                    <a:lstStyle/>
                    <a:p>
                      <a:pPr algn="ctr">
                        <a:spcAft>
                          <a:spcPts val="0"/>
                        </a:spcAft>
                      </a:pPr>
                      <a:r>
                        <a:rPr lang="ru-RU" sz="1200">
                          <a:solidFill>
                            <a:srgbClr val="000000"/>
                          </a:solidFill>
                          <a:latin typeface="Times New Roman"/>
                          <a:ea typeface="Times New Roman"/>
                        </a:rPr>
                        <a:t>32494,9</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a:spcAft>
                          <a:spcPts val="0"/>
                        </a:spcAft>
                      </a:pPr>
                      <a:r>
                        <a:rPr lang="ru-RU" sz="1200">
                          <a:solidFill>
                            <a:srgbClr val="000000"/>
                          </a:solidFill>
                          <a:latin typeface="Times New Roman"/>
                          <a:ea typeface="Times New Roman"/>
                        </a:rPr>
                        <a:t>31941,6</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a:spcAft>
                          <a:spcPts val="0"/>
                        </a:spcAft>
                      </a:pPr>
                      <a:r>
                        <a:rPr lang="ru-RU" sz="1200">
                          <a:solidFill>
                            <a:srgbClr val="000000"/>
                          </a:solidFill>
                          <a:latin typeface="Times New Roman"/>
                          <a:ea typeface="Times New Roman"/>
                        </a:rPr>
                        <a:t>98,3</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r>
              <a:tr h="392437">
                <a:tc>
                  <a:txBody>
                    <a:bodyPr/>
                    <a:lstStyle/>
                    <a:p>
                      <a:pPr marL="342900" lvl="0" indent="-342900">
                        <a:spcAft>
                          <a:spcPts val="0"/>
                        </a:spcAft>
                        <a:buSzPts val="1400"/>
                        <a:buFont typeface="Symbol"/>
                        <a:buChar char=""/>
                        <a:tabLst>
                          <a:tab pos="273685" algn="l"/>
                          <a:tab pos="319405" algn="l"/>
                        </a:tabLst>
                      </a:pPr>
                      <a:r>
                        <a:rPr lang="ru-RU" sz="1200">
                          <a:solidFill>
                            <a:srgbClr val="000000"/>
                          </a:solidFill>
                          <a:latin typeface="Times New Roman"/>
                          <a:ea typeface="Times New Roman"/>
                        </a:rPr>
                        <a:t>мясо (скот и птица на убой в живом весе)</a:t>
                      </a:r>
                      <a:endParaRPr lang="ru-RU" sz="1400">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vMerge="1">
                  <a:txBody>
                    <a:bodyPr/>
                    <a:lstStyle/>
                    <a:p>
                      <a:endParaRPr lang="ru-RU"/>
                    </a:p>
                  </a:txBody>
                  <a:tcPr/>
                </a:tc>
                <a:tc>
                  <a:txBody>
                    <a:bodyPr/>
                    <a:lstStyle/>
                    <a:p>
                      <a:pPr algn="ctr">
                        <a:spcAft>
                          <a:spcPts val="0"/>
                        </a:spcAft>
                      </a:pPr>
                      <a:r>
                        <a:rPr lang="ru-RU" sz="1200">
                          <a:solidFill>
                            <a:srgbClr val="000000"/>
                          </a:solidFill>
                          <a:latin typeface="Times New Roman"/>
                          <a:ea typeface="Times New Roman"/>
                        </a:rPr>
                        <a:t>1621,4</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a:spcAft>
                          <a:spcPts val="0"/>
                        </a:spcAft>
                      </a:pPr>
                      <a:r>
                        <a:rPr lang="ru-RU" sz="1200">
                          <a:solidFill>
                            <a:srgbClr val="000000"/>
                          </a:solidFill>
                          <a:latin typeface="Times New Roman"/>
                          <a:ea typeface="Times New Roman"/>
                        </a:rPr>
                        <a:t>1607,1</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a:spcAft>
                          <a:spcPts val="0"/>
                        </a:spcAft>
                      </a:pPr>
                      <a:r>
                        <a:rPr lang="ru-RU" sz="1200">
                          <a:solidFill>
                            <a:srgbClr val="000000"/>
                          </a:solidFill>
                          <a:latin typeface="Times New Roman"/>
                          <a:ea typeface="Times New Roman"/>
                        </a:rPr>
                        <a:t>99,1</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r>
              <a:tr h="242065">
                <a:tc>
                  <a:txBody>
                    <a:bodyPr/>
                    <a:lstStyle/>
                    <a:p>
                      <a:pPr marL="342900" lvl="0" indent="-342900">
                        <a:spcAft>
                          <a:spcPts val="0"/>
                        </a:spcAft>
                        <a:buSzPts val="1400"/>
                        <a:buFont typeface="Symbol"/>
                        <a:buChar char=""/>
                        <a:tabLst>
                          <a:tab pos="273685" algn="l"/>
                          <a:tab pos="319405" algn="l"/>
                        </a:tabLst>
                      </a:pPr>
                      <a:r>
                        <a:rPr lang="ru-RU" sz="1200">
                          <a:solidFill>
                            <a:srgbClr val="000000"/>
                          </a:solidFill>
                          <a:latin typeface="Times New Roman"/>
                          <a:ea typeface="Times New Roman"/>
                        </a:rPr>
                        <a:t>получено яиц, тыс.штук.</a:t>
                      </a:r>
                      <a:endParaRPr lang="ru-RU" sz="1400">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vMerge="1">
                  <a:txBody>
                    <a:bodyPr/>
                    <a:lstStyle/>
                    <a:p>
                      <a:endParaRPr lang="ru-RU"/>
                    </a:p>
                  </a:txBody>
                  <a:tcPr/>
                </a:tc>
                <a:tc>
                  <a:txBody>
                    <a:bodyPr/>
                    <a:lstStyle/>
                    <a:p>
                      <a:pPr algn="ctr">
                        <a:spcAft>
                          <a:spcPts val="0"/>
                        </a:spcAft>
                      </a:pPr>
                      <a:r>
                        <a:rPr lang="ru-RU" sz="1200">
                          <a:solidFill>
                            <a:srgbClr val="000000"/>
                          </a:solidFill>
                          <a:latin typeface="Times New Roman"/>
                          <a:ea typeface="Times New Roman"/>
                        </a:rPr>
                        <a:t>2946,6</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a:solidFill>
                            <a:srgbClr val="000000"/>
                          </a:solidFill>
                          <a:latin typeface="Times New Roman"/>
                          <a:ea typeface="Times New Roman"/>
                        </a:rPr>
                        <a:t>2605,5</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a:solidFill>
                            <a:srgbClr val="000000"/>
                          </a:solidFill>
                          <a:latin typeface="Times New Roman"/>
                          <a:ea typeface="Times New Roman"/>
                        </a:rPr>
                        <a:t>88,4</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981093">
                <a:tc>
                  <a:txBody>
                    <a:bodyPr/>
                    <a:lstStyle/>
                    <a:p>
                      <a:pPr algn="just">
                        <a:spcAft>
                          <a:spcPts val="0"/>
                        </a:spcAft>
                        <a:tabLst>
                          <a:tab pos="273685" algn="l"/>
                          <a:tab pos="319405" algn="l"/>
                        </a:tabLst>
                      </a:pPr>
                      <a:r>
                        <a:rPr lang="ru-RU" sz="1200">
                          <a:solidFill>
                            <a:srgbClr val="000000"/>
                          </a:solidFill>
                          <a:latin typeface="Times New Roman"/>
                          <a:ea typeface="Times New Roman"/>
                        </a:rPr>
                        <a:t>Посевные площади сельскохозяйственных культур, в т.ч.</a:t>
                      </a:r>
                      <a:endParaRPr lang="ru-RU" sz="1400">
                        <a:latin typeface="Times New Roman"/>
                        <a:ea typeface="Times New Roman"/>
                      </a:endParaRPr>
                    </a:p>
                    <a:p>
                      <a:pPr algn="just">
                        <a:spcAft>
                          <a:spcPts val="0"/>
                        </a:spcAft>
                        <a:tabLst>
                          <a:tab pos="273685" algn="l"/>
                          <a:tab pos="319405" algn="l"/>
                        </a:tabLst>
                      </a:pPr>
                      <a:r>
                        <a:rPr lang="ru-RU" sz="1200">
                          <a:solidFill>
                            <a:srgbClr val="000000"/>
                          </a:solidFill>
                          <a:latin typeface="Times New Roman"/>
                          <a:ea typeface="Times New Roman"/>
                        </a:rPr>
                        <a:t>- зерновых и зернобобовых культур</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a:solidFill>
                            <a:srgbClr val="000000"/>
                          </a:solidFill>
                          <a:latin typeface="Times New Roman"/>
                          <a:ea typeface="Times New Roman"/>
                        </a:rPr>
                        <a:t>тыс. га</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200">
                        <a:solidFill>
                          <a:srgbClr val="000000"/>
                        </a:solidFill>
                        <a:latin typeface="Times New Roman"/>
                        <a:ea typeface="Times New Roman"/>
                      </a:endParaRPr>
                    </a:p>
                    <a:p>
                      <a:pPr algn="ctr">
                        <a:spcAft>
                          <a:spcPts val="0"/>
                        </a:spcAft>
                      </a:pPr>
                      <a:r>
                        <a:rPr lang="ru-RU" sz="1200">
                          <a:solidFill>
                            <a:srgbClr val="000000"/>
                          </a:solidFill>
                          <a:latin typeface="Times New Roman"/>
                          <a:ea typeface="Times New Roman"/>
                        </a:rPr>
                        <a:t>30,394</a:t>
                      </a:r>
                      <a:endParaRPr lang="ru-RU" sz="1400">
                        <a:latin typeface="Times New Roman"/>
                        <a:ea typeface="Times New Roman"/>
                      </a:endParaRPr>
                    </a:p>
                    <a:p>
                      <a:pPr algn="ctr">
                        <a:spcAft>
                          <a:spcPts val="0"/>
                        </a:spcAft>
                      </a:pPr>
                      <a:r>
                        <a:rPr lang="ru-RU" sz="1200">
                          <a:solidFill>
                            <a:srgbClr val="000000"/>
                          </a:solidFill>
                          <a:latin typeface="Times New Roman"/>
                          <a:ea typeface="Times New Roman"/>
                        </a:rPr>
                        <a:t>10,239 (без ЛПХ)</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200">
                        <a:solidFill>
                          <a:srgbClr val="000000"/>
                        </a:solidFill>
                        <a:latin typeface="Times New Roman"/>
                        <a:ea typeface="Times New Roman"/>
                      </a:endParaRPr>
                    </a:p>
                    <a:p>
                      <a:pPr algn="ctr">
                        <a:spcAft>
                          <a:spcPts val="0"/>
                        </a:spcAft>
                      </a:pPr>
                      <a:r>
                        <a:rPr lang="ru-RU" sz="1200">
                          <a:solidFill>
                            <a:srgbClr val="000000"/>
                          </a:solidFill>
                          <a:latin typeface="Times New Roman"/>
                          <a:ea typeface="Times New Roman"/>
                        </a:rPr>
                        <a:t>30,394</a:t>
                      </a:r>
                      <a:endParaRPr lang="ru-RU" sz="1400">
                        <a:latin typeface="Times New Roman"/>
                        <a:ea typeface="Times New Roman"/>
                      </a:endParaRPr>
                    </a:p>
                    <a:p>
                      <a:pPr algn="ctr">
                        <a:spcAft>
                          <a:spcPts val="0"/>
                        </a:spcAft>
                      </a:pPr>
                      <a:r>
                        <a:rPr lang="ru-RU" sz="1200">
                          <a:solidFill>
                            <a:srgbClr val="000000"/>
                          </a:solidFill>
                          <a:latin typeface="Times New Roman"/>
                          <a:ea typeface="Times New Roman"/>
                        </a:rPr>
                        <a:t>10,046 (без ЛПХ)</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a:solidFill>
                            <a:srgbClr val="000000"/>
                          </a:solidFill>
                          <a:latin typeface="Times New Roman"/>
                          <a:ea typeface="Times New Roman"/>
                        </a:rPr>
                        <a:t>100,0</a:t>
                      </a:r>
                      <a:endParaRPr lang="ru-RU" sz="1400">
                        <a:latin typeface="Times New Roman"/>
                        <a:ea typeface="Times New Roman"/>
                      </a:endParaRPr>
                    </a:p>
                    <a:p>
                      <a:pPr algn="ctr">
                        <a:spcAft>
                          <a:spcPts val="0"/>
                        </a:spcAft>
                      </a:pPr>
                      <a:r>
                        <a:rPr lang="ru-RU" sz="1200">
                          <a:solidFill>
                            <a:srgbClr val="000000"/>
                          </a:solidFill>
                          <a:latin typeface="Times New Roman"/>
                          <a:ea typeface="Times New Roman"/>
                        </a:rPr>
                        <a:t>98,1</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77312">
                <a:tc>
                  <a:txBody>
                    <a:bodyPr/>
                    <a:lstStyle/>
                    <a:p>
                      <a:pPr algn="just">
                        <a:spcAft>
                          <a:spcPts val="0"/>
                        </a:spcAft>
                      </a:pPr>
                      <a:r>
                        <a:rPr lang="ru-RU" sz="1200">
                          <a:solidFill>
                            <a:srgbClr val="000000"/>
                          </a:solidFill>
                          <a:latin typeface="Times New Roman"/>
                          <a:ea typeface="Times New Roman"/>
                        </a:rPr>
                        <a:t>Валовой сбор: </a:t>
                      </a:r>
                      <a:endParaRPr lang="ru-RU" sz="1400">
                        <a:latin typeface="Times New Roman"/>
                        <a:ea typeface="Times New Roman"/>
                      </a:endParaRPr>
                    </a:p>
                    <a:p>
                      <a:pPr algn="just">
                        <a:spcAft>
                          <a:spcPts val="0"/>
                        </a:spcAft>
                      </a:pPr>
                      <a:r>
                        <a:rPr lang="ru-RU" sz="1200">
                          <a:solidFill>
                            <a:srgbClr val="000000"/>
                          </a:solidFill>
                          <a:latin typeface="Times New Roman"/>
                          <a:ea typeface="Times New Roman"/>
                        </a:rPr>
                        <a:t>- зерновые и зернобобовые культуры (после доработки)</a:t>
                      </a:r>
                      <a:endParaRPr lang="ru-RU" sz="1400">
                        <a:latin typeface="Times New Roman"/>
                        <a:ea typeface="Times New Roman"/>
                      </a:endParaRPr>
                    </a:p>
                    <a:p>
                      <a:pPr algn="just">
                        <a:spcAft>
                          <a:spcPts val="0"/>
                        </a:spcAft>
                      </a:pPr>
                      <a:r>
                        <a:rPr lang="ru-RU" sz="1200">
                          <a:solidFill>
                            <a:srgbClr val="000000"/>
                          </a:solidFill>
                          <a:latin typeface="Times New Roman"/>
                          <a:ea typeface="Times New Roman"/>
                        </a:rPr>
                        <a:t>- картофель</a:t>
                      </a:r>
                      <a:endParaRPr lang="ru-RU" sz="1400">
                        <a:latin typeface="Times New Roman"/>
                        <a:ea typeface="Times New Roman"/>
                      </a:endParaRPr>
                    </a:p>
                    <a:p>
                      <a:pPr algn="just">
                        <a:spcAft>
                          <a:spcPts val="0"/>
                        </a:spcAft>
                      </a:pPr>
                      <a:r>
                        <a:rPr lang="ru-RU" sz="1200">
                          <a:solidFill>
                            <a:srgbClr val="000000"/>
                          </a:solidFill>
                          <a:latin typeface="Times New Roman"/>
                          <a:ea typeface="Times New Roman"/>
                        </a:rPr>
                        <a:t>- овощи открытого грунта</a:t>
                      </a:r>
                      <a:endParaRPr lang="ru-RU" sz="1400">
                        <a:latin typeface="Times New Roman"/>
                        <a:ea typeface="Times New Roman"/>
                      </a:endParaRPr>
                    </a:p>
                    <a:p>
                      <a:pPr algn="just">
                        <a:spcAft>
                          <a:spcPts val="0"/>
                        </a:spcAft>
                      </a:pPr>
                      <a:r>
                        <a:rPr lang="ru-RU" sz="1200">
                          <a:solidFill>
                            <a:srgbClr val="000000"/>
                          </a:solidFill>
                          <a:latin typeface="Times New Roman"/>
                          <a:ea typeface="Times New Roman"/>
                        </a:rPr>
                        <a:t>- овощи закрытого грунта</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a:solidFill>
                            <a:srgbClr val="000000"/>
                          </a:solidFill>
                          <a:latin typeface="Times New Roman"/>
                          <a:ea typeface="Times New Roman"/>
                        </a:rPr>
                        <a:t>тонн</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200">
                        <a:solidFill>
                          <a:srgbClr val="000000"/>
                        </a:solidFill>
                        <a:latin typeface="Times New Roman"/>
                        <a:ea typeface="Times New Roman"/>
                      </a:endParaRPr>
                    </a:p>
                    <a:p>
                      <a:pPr algn="ctr">
                        <a:spcAft>
                          <a:spcPts val="0"/>
                        </a:spcAft>
                      </a:pPr>
                      <a:r>
                        <a:rPr lang="ru-RU" sz="1200">
                          <a:solidFill>
                            <a:srgbClr val="000000"/>
                          </a:solidFill>
                          <a:latin typeface="Times New Roman"/>
                          <a:ea typeface="Times New Roman"/>
                        </a:rPr>
                        <a:t>19629,5</a:t>
                      </a:r>
                      <a:endParaRPr lang="ru-RU" sz="1400">
                        <a:latin typeface="Times New Roman"/>
                        <a:ea typeface="Times New Roman"/>
                      </a:endParaRPr>
                    </a:p>
                    <a:p>
                      <a:pPr algn="ctr">
                        <a:spcAft>
                          <a:spcPts val="0"/>
                        </a:spcAft>
                      </a:pPr>
                      <a:r>
                        <a:rPr lang="ru-RU" sz="1200">
                          <a:solidFill>
                            <a:srgbClr val="000000"/>
                          </a:solidFill>
                          <a:latin typeface="Times New Roman"/>
                          <a:ea typeface="Times New Roman"/>
                        </a:rPr>
                        <a:t>99,0</a:t>
                      </a:r>
                      <a:endParaRPr lang="ru-RU" sz="1400">
                        <a:latin typeface="Times New Roman"/>
                        <a:ea typeface="Times New Roman"/>
                      </a:endParaRPr>
                    </a:p>
                    <a:p>
                      <a:pPr algn="ctr">
                        <a:spcAft>
                          <a:spcPts val="0"/>
                        </a:spcAft>
                      </a:pPr>
                      <a:r>
                        <a:rPr lang="ru-RU" sz="1200">
                          <a:solidFill>
                            <a:srgbClr val="000000"/>
                          </a:solidFill>
                          <a:latin typeface="Times New Roman"/>
                          <a:ea typeface="Times New Roman"/>
                        </a:rPr>
                        <a:t>1011,8 (ЛПХ)</a:t>
                      </a:r>
                      <a:endParaRPr lang="ru-RU" sz="1400">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200">
                        <a:solidFill>
                          <a:srgbClr val="000000"/>
                        </a:solidFill>
                        <a:latin typeface="Times New Roman"/>
                        <a:ea typeface="Times New Roman"/>
                      </a:endParaRPr>
                    </a:p>
                    <a:p>
                      <a:pPr algn="ctr">
                        <a:spcAft>
                          <a:spcPts val="0"/>
                        </a:spcAft>
                      </a:pPr>
                      <a:r>
                        <a:rPr lang="ru-RU" sz="1200">
                          <a:solidFill>
                            <a:srgbClr val="000000"/>
                          </a:solidFill>
                          <a:latin typeface="Times New Roman"/>
                          <a:ea typeface="Times New Roman"/>
                        </a:rPr>
                        <a:t>9383</a:t>
                      </a:r>
                      <a:endParaRPr lang="ru-RU" sz="1400">
                        <a:latin typeface="Times New Roman"/>
                        <a:ea typeface="Times New Roman"/>
                      </a:endParaRPr>
                    </a:p>
                    <a:p>
                      <a:pPr algn="ctr">
                        <a:spcAft>
                          <a:spcPts val="0"/>
                        </a:spcAft>
                      </a:pPr>
                      <a:r>
                        <a:rPr lang="ru-RU" sz="1200">
                          <a:solidFill>
                            <a:srgbClr val="000000"/>
                          </a:solidFill>
                          <a:latin typeface="Times New Roman"/>
                          <a:ea typeface="Times New Roman"/>
                        </a:rPr>
                        <a:t>56,0</a:t>
                      </a:r>
                      <a:endParaRPr lang="ru-RU" sz="1400">
                        <a:latin typeface="Times New Roman"/>
                        <a:ea typeface="Times New Roman"/>
                      </a:endParaRPr>
                    </a:p>
                    <a:p>
                      <a:pPr algn="ctr">
                        <a:spcAft>
                          <a:spcPts val="0"/>
                        </a:spcAft>
                      </a:pPr>
                      <a:r>
                        <a:rPr lang="ru-RU" sz="1200">
                          <a:solidFill>
                            <a:srgbClr val="000000"/>
                          </a:solidFill>
                          <a:latin typeface="Times New Roman"/>
                          <a:ea typeface="Times New Roman"/>
                        </a:rPr>
                        <a:t>нет данных</a:t>
                      </a:r>
                      <a:endParaRPr lang="ru-RU" sz="1400">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200">
                        <a:solidFill>
                          <a:srgbClr val="000000"/>
                        </a:solidFill>
                        <a:latin typeface="Times New Roman"/>
                        <a:ea typeface="Times New Roman"/>
                      </a:endParaRPr>
                    </a:p>
                    <a:p>
                      <a:pPr algn="ctr">
                        <a:spcAft>
                          <a:spcPts val="0"/>
                        </a:spcAft>
                      </a:pPr>
                      <a:r>
                        <a:rPr lang="ru-RU" sz="1200">
                          <a:solidFill>
                            <a:srgbClr val="000000"/>
                          </a:solidFill>
                          <a:latin typeface="Times New Roman"/>
                          <a:ea typeface="Times New Roman"/>
                        </a:rPr>
                        <a:t>47,8</a:t>
                      </a:r>
                      <a:endParaRPr lang="ru-RU" sz="1400">
                        <a:latin typeface="Times New Roman"/>
                        <a:ea typeface="Times New Roman"/>
                      </a:endParaRPr>
                    </a:p>
                    <a:p>
                      <a:pPr algn="ctr">
                        <a:spcAft>
                          <a:spcPts val="0"/>
                        </a:spcAft>
                      </a:pPr>
                      <a:r>
                        <a:rPr lang="ru-RU" sz="1200">
                          <a:solidFill>
                            <a:srgbClr val="000000"/>
                          </a:solidFill>
                          <a:latin typeface="Times New Roman"/>
                          <a:ea typeface="Times New Roman"/>
                        </a:rPr>
                        <a:t>56,6</a:t>
                      </a:r>
                      <a:endParaRPr lang="ru-RU" sz="1400">
                        <a:latin typeface="Times New Roman"/>
                        <a:ea typeface="Times New Roman"/>
                      </a:endParaRPr>
                    </a:p>
                    <a:p>
                      <a:pPr algn="ctr">
                        <a:spcAft>
                          <a:spcPts val="0"/>
                        </a:spcAft>
                      </a:pPr>
                      <a:r>
                        <a:rPr lang="ru-RU" sz="1200">
                          <a:solidFill>
                            <a:srgbClr val="000000"/>
                          </a:solidFill>
                          <a:latin typeface="Times New Roman"/>
                          <a:ea typeface="Times New Roman"/>
                        </a:rPr>
                        <a:t>-</a:t>
                      </a:r>
                      <a:endParaRPr lang="ru-RU" sz="1400">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6219">
                <a:tc>
                  <a:txBody>
                    <a:bodyPr/>
                    <a:lstStyle/>
                    <a:p>
                      <a:pPr algn="just">
                        <a:spcAft>
                          <a:spcPts val="0"/>
                        </a:spcAft>
                      </a:pPr>
                      <a:r>
                        <a:rPr lang="ru-RU" sz="1200">
                          <a:solidFill>
                            <a:srgbClr val="000000"/>
                          </a:solidFill>
                          <a:latin typeface="Times New Roman"/>
                          <a:ea typeface="Times New Roman"/>
                        </a:rPr>
                        <a:t>Урожайность зерновых культур</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a:solidFill>
                            <a:srgbClr val="000000"/>
                          </a:solidFill>
                          <a:latin typeface="Times New Roman"/>
                          <a:ea typeface="Times New Roman"/>
                        </a:rPr>
                        <a:t>ц/га</a:t>
                      </a:r>
                      <a:endParaRPr lang="ru-RU" sz="1400">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a:solidFill>
                            <a:srgbClr val="000000"/>
                          </a:solidFill>
                          <a:latin typeface="Times New Roman"/>
                          <a:ea typeface="Times New Roman"/>
                        </a:rPr>
                        <a:t>19,2</a:t>
                      </a:r>
                      <a:endParaRPr lang="ru-RU" sz="1400">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a:solidFill>
                            <a:srgbClr val="000000"/>
                          </a:solidFill>
                          <a:latin typeface="Times New Roman"/>
                          <a:ea typeface="Times New Roman"/>
                        </a:rPr>
                        <a:t>14,5</a:t>
                      </a:r>
                      <a:endParaRPr lang="ru-RU" sz="1400">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a:solidFill>
                            <a:srgbClr val="000000"/>
                          </a:solidFill>
                          <a:latin typeface="Times New Roman"/>
                          <a:ea typeface="Times New Roman"/>
                        </a:rPr>
                        <a:t>75,5</a:t>
                      </a:r>
                      <a:endParaRPr lang="ru-RU" sz="1400" dirty="0">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8169" y="246191"/>
            <a:ext cx="7320162" cy="3785652"/>
          </a:xfrm>
          <a:prstGeom prst="rect">
            <a:avLst/>
          </a:prstGeom>
          <a:noFill/>
        </p:spPr>
        <p:txBody>
          <a:bodyPr wrap="square" rtlCol="0">
            <a:spAutoFit/>
          </a:bodyPr>
          <a:lstStyle/>
          <a:p>
            <a:pPr algn="just"/>
            <a:r>
              <a:rPr lang="ru-RU" sz="1600" b="1" dirty="0" smtClean="0">
                <a:latin typeface="Times New Roman" pitchFamily="18" charset="0"/>
                <a:cs typeface="Times New Roman" pitchFamily="18" charset="0"/>
              </a:rPr>
              <a:t>ИП Тулупов Дмитрий Владимирович</a:t>
            </a:r>
          </a:p>
          <a:p>
            <a:pPr algn="just"/>
            <a:endParaRPr lang="ru-RU" sz="1600" dirty="0" smtClean="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В качестве индивидуального предпринимателя начал деятельность в марте 2010 года. Основной вид деятельности – Лесозаготовка .</a:t>
            </a:r>
          </a:p>
          <a:p>
            <a:pPr algn="just"/>
            <a:r>
              <a:rPr lang="ru-RU" sz="1600" dirty="0" smtClean="0">
                <a:latin typeface="Times New Roman" pitchFamily="18" charset="0"/>
                <a:cs typeface="Times New Roman" pitchFamily="18" charset="0"/>
              </a:rPr>
              <a:t>В дальнейшем были освоены сопутствующие направления такие как, распиловка и строгание древесины, производство </a:t>
            </a:r>
            <a:r>
              <a:rPr lang="ru-RU" sz="1600" dirty="0" err="1" smtClean="0">
                <a:latin typeface="Times New Roman" pitchFamily="18" charset="0"/>
                <a:cs typeface="Times New Roman" pitchFamily="18" charset="0"/>
              </a:rPr>
              <a:t>оцилиндрованного</a:t>
            </a:r>
            <a:r>
              <a:rPr lang="ru-RU" sz="1600" dirty="0" smtClean="0">
                <a:latin typeface="Times New Roman" pitchFamily="18" charset="0"/>
                <a:cs typeface="Times New Roman" pitchFamily="18" charset="0"/>
              </a:rPr>
              <a:t> бревна и  изготовление профилированного бруса, производство сборных деревянных строений, строительство жилых и нежилых зданий, торговля розничная строительными материалами и др.</a:t>
            </a:r>
          </a:p>
          <a:p>
            <a:pPr algn="just"/>
            <a:r>
              <a:rPr lang="ru-RU" sz="1600" dirty="0" smtClean="0">
                <a:latin typeface="Times New Roman" pitchFamily="18" charset="0"/>
                <a:cs typeface="Times New Roman" pitchFamily="18" charset="0"/>
              </a:rPr>
              <a:t>На собственной производственной территории развернуты склады для хранения готовой продукции, автопарк, летний и зимний гаражи, линия сортировки, оснащённая башенным краном, ремонтная и даже собственные токарные мастерские.  </a:t>
            </a:r>
          </a:p>
          <a:p>
            <a:pPr algn="just"/>
            <a:r>
              <a:rPr lang="ru-RU" sz="1600" dirty="0" smtClean="0">
                <a:latin typeface="Times New Roman" pitchFamily="18" charset="0"/>
                <a:cs typeface="Times New Roman" pitchFamily="18" charset="0"/>
              </a:rPr>
              <a:t>Дмитрий Владимирович активный участник районных и областных конкурсов, являлся поставщиком в 3 государственных контрактах.</a:t>
            </a:r>
            <a:endParaRPr lang="ru-RU" sz="1600" dirty="0">
              <a:latin typeface="Times New Roman" pitchFamily="18" charset="0"/>
              <a:cs typeface="Times New Roman" pitchFamily="18" charset="0"/>
            </a:endParaRPr>
          </a:p>
        </p:txBody>
      </p:sp>
      <p:pic>
        <p:nvPicPr>
          <p:cNvPr id="3" name="Рисунок 2" descr="C:\Documents and Settings\Admin\Local Settings\Temporary Internet Files\Content.Word\Тулупов ДВ.JPG"/>
          <p:cNvPicPr/>
          <p:nvPr/>
        </p:nvPicPr>
        <p:blipFill>
          <a:blip r:embed="rId2"/>
          <a:srcRect/>
          <a:stretch>
            <a:fillRect/>
          </a:stretch>
        </p:blipFill>
        <p:spPr bwMode="auto">
          <a:xfrm>
            <a:off x="8640042" y="308108"/>
            <a:ext cx="2936801" cy="1956391"/>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8993875" y="2442951"/>
            <a:ext cx="2208810" cy="276999"/>
          </a:xfrm>
          <a:prstGeom prst="rect">
            <a:avLst/>
          </a:prstGeom>
          <a:noFill/>
        </p:spPr>
        <p:txBody>
          <a:bodyPr wrap="none" rtlCol="0">
            <a:spAutoFit/>
          </a:bodyPr>
          <a:lstStyle/>
          <a:p>
            <a:r>
              <a:rPr lang="ru-RU" sz="1200" dirty="0" smtClean="0">
                <a:latin typeface="Times New Roman" pitchFamily="18" charset="0"/>
                <a:cs typeface="Times New Roman" pitchFamily="18" charset="0"/>
              </a:rPr>
              <a:t>Предприятие ИП Тулупов Д.В.</a:t>
            </a:r>
            <a:endParaRPr lang="ru-RU" sz="1200" dirty="0">
              <a:latin typeface="Times New Roman" pitchFamily="18" charset="0"/>
              <a:cs typeface="Times New Roman" pitchFamily="18"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6379" y="117693"/>
            <a:ext cx="7274255" cy="6740307"/>
          </a:xfrm>
          <a:prstGeom prst="rect">
            <a:avLst/>
          </a:prstGeom>
          <a:noFill/>
        </p:spPr>
        <p:txBody>
          <a:bodyPr wrap="square" rtlCol="0">
            <a:spAutoFit/>
          </a:bodyPr>
          <a:lstStyle/>
          <a:p>
            <a:pPr algn="just"/>
            <a:r>
              <a:rPr lang="ru-RU" sz="1600" b="1" dirty="0" smtClean="0">
                <a:latin typeface="Times New Roman" pitchFamily="18" charset="0"/>
                <a:cs typeface="Times New Roman" pitchFamily="18" charset="0"/>
              </a:rPr>
              <a:t>ООО «</a:t>
            </a:r>
            <a:r>
              <a:rPr lang="ru-RU" sz="1600" b="1" dirty="0" err="1" smtClean="0">
                <a:latin typeface="Times New Roman" pitchFamily="18" charset="0"/>
                <a:cs typeface="Times New Roman" pitchFamily="18" charset="0"/>
              </a:rPr>
              <a:t>ПлайВуд</a:t>
            </a:r>
            <a:r>
              <a:rPr lang="ru-RU" sz="1600" b="1"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создано в декабре 2014 года. Основной вид деятельности– производство фанеры. Сегодня под брендом «</a:t>
            </a:r>
            <a:r>
              <a:rPr lang="en-US" sz="1600" dirty="0" smtClean="0">
                <a:latin typeface="Times New Roman" pitchFamily="18" charset="0"/>
                <a:cs typeface="Times New Roman" pitchFamily="18" charset="0"/>
              </a:rPr>
              <a:t>UZOLA</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ковернинская</a:t>
            </a:r>
            <a:r>
              <a:rPr lang="ru-RU" sz="1600" dirty="0" smtClean="0">
                <a:latin typeface="Times New Roman" pitchFamily="18" charset="0"/>
                <a:cs typeface="Times New Roman" pitchFamily="18" charset="0"/>
              </a:rPr>
              <a:t> фанера, изготовленная в ООО «</a:t>
            </a:r>
            <a:r>
              <a:rPr lang="ru-RU" sz="1600" dirty="0" err="1" smtClean="0">
                <a:latin typeface="Times New Roman" pitchFamily="18" charset="0"/>
                <a:cs typeface="Times New Roman" pitchFamily="18" charset="0"/>
              </a:rPr>
              <a:t>ПлайВуд</a:t>
            </a:r>
            <a:r>
              <a:rPr lang="ru-RU" sz="1600" dirty="0" smtClean="0">
                <a:latin typeface="Times New Roman" pitchFamily="18" charset="0"/>
                <a:cs typeface="Times New Roman" pitchFamily="18" charset="0"/>
              </a:rPr>
              <a:t>», поставляется по всей России, а также экспортируется в 42 страны мира. </a:t>
            </a:r>
          </a:p>
          <a:p>
            <a:pPr algn="just"/>
            <a:r>
              <a:rPr lang="ru-RU" sz="1600" dirty="0" smtClean="0">
                <a:latin typeface="Times New Roman" pitchFamily="18" charset="0"/>
                <a:cs typeface="Times New Roman" pitchFamily="18" charset="0"/>
              </a:rPr>
              <a:t>В 2016 году на предприятии началась реализация инвестиционного проекта «Выпуск большеформатной березовой фанеры». В феврале 2018 года запустили новую линию технологического оборудования по производству большеформатной влагостойкой фанеры (в том числе ламинированной) форматом 1525х3050 мм, в толщинах 6-40 мм. Качество продукции соответствует самым высоким мировым стандартам, что подтверждает наличие у предприятия международных сертификатов соответствия фанеры. </a:t>
            </a:r>
          </a:p>
          <a:p>
            <a:pPr algn="just"/>
            <a:r>
              <a:rPr lang="ru-RU" sz="1600" dirty="0" smtClean="0">
                <a:latin typeface="Times New Roman" pitchFamily="18" charset="0"/>
                <a:cs typeface="Times New Roman" pitchFamily="18" charset="0"/>
              </a:rPr>
              <a:t>В 2017 – 2018 годах был реализован инвестиционный проект «Выпуск топливных брикетов из щепы». В августе 2018 года был осуществлен запуск производства брикетов. Реализация проекта позволила создать условия для переработки сопутствующих древесных отходов, организовать безотходный процесс переработки древесины и стать предприятием полного цикла. </a:t>
            </a:r>
          </a:p>
          <a:p>
            <a:pPr algn="just"/>
            <a:r>
              <a:rPr lang="ru-RU" sz="1600" dirty="0" smtClean="0">
                <a:latin typeface="Times New Roman" pitchFamily="18" charset="0"/>
                <a:cs typeface="Times New Roman" pitchFamily="18" charset="0"/>
              </a:rPr>
              <a:t>В 2020 году начата реализация проектов: - проект "Тонкомер" (переработка мелкотоварной древесины диаметром от 12 до 17 мм, производство топливных </a:t>
            </a:r>
            <a:r>
              <a:rPr lang="ru-RU" sz="1600" dirty="0" err="1" smtClean="0">
                <a:latin typeface="Times New Roman" pitchFamily="18" charset="0"/>
                <a:cs typeface="Times New Roman" pitchFamily="18" charset="0"/>
              </a:rPr>
              <a:t>пеллет</a:t>
            </a:r>
            <a:r>
              <a:rPr lang="ru-RU" sz="1600" dirty="0" smtClean="0">
                <a:latin typeface="Times New Roman" pitchFamily="18" charset="0"/>
                <a:cs typeface="Times New Roman" pitchFamily="18" charset="0"/>
              </a:rPr>
              <a:t>) и проект "</a:t>
            </a:r>
            <a:r>
              <a:rPr lang="ru-RU" sz="1600" dirty="0" err="1" smtClean="0">
                <a:latin typeface="Times New Roman" pitchFamily="18" charset="0"/>
                <a:cs typeface="Times New Roman" pitchFamily="18" charset="0"/>
              </a:rPr>
              <a:t>Энергоцентр</a:t>
            </a:r>
            <a:r>
              <a:rPr lang="ru-RU" sz="1600" dirty="0" smtClean="0">
                <a:latin typeface="Times New Roman" pitchFamily="18" charset="0"/>
                <a:cs typeface="Times New Roman" pitchFamily="18" charset="0"/>
              </a:rPr>
              <a:t>" (генерация собственной электроэнергии). </a:t>
            </a:r>
          </a:p>
          <a:p>
            <a:pPr algn="just"/>
            <a:r>
              <a:rPr lang="ru-RU" sz="1600" dirty="0" smtClean="0">
                <a:latin typeface="Times New Roman" pitchFamily="18" charset="0"/>
                <a:cs typeface="Times New Roman" pitchFamily="18" charset="0"/>
              </a:rPr>
              <a:t>Весной 2020 года ООО «</a:t>
            </a:r>
            <a:r>
              <a:rPr lang="ru-RU" sz="1600" dirty="0" err="1" smtClean="0">
                <a:latin typeface="Times New Roman" pitchFamily="18" charset="0"/>
                <a:cs typeface="Times New Roman" pitchFamily="18" charset="0"/>
              </a:rPr>
              <a:t>Плайвуд</a:t>
            </a:r>
            <a:r>
              <a:rPr lang="ru-RU" sz="1600" dirty="0" smtClean="0">
                <a:latin typeface="Times New Roman" pitchFamily="18" charset="0"/>
                <a:cs typeface="Times New Roman" pitchFamily="18" charset="0"/>
              </a:rPr>
              <a:t>» вступило в национальный проект «Производительность труда». Участие в проекте помогло в короткий срок увеличить производительность труда и объем выпуска продукции – выработка листов ламинированной фанеры увеличилась на 12,4%, а время протекания процесса уменьшилось на 26,2%. 4 сотрудника предприятия успешно прошли обучение в Всероссийской Академии Внешней Торговли по программе "Лидеры производительности".</a:t>
            </a:r>
            <a:endParaRPr lang="ru-RU" sz="1600" dirty="0">
              <a:latin typeface="Times New Roman" pitchFamily="18" charset="0"/>
              <a:cs typeface="Times New Roman" pitchFamily="18" charset="0"/>
            </a:endParaRPr>
          </a:p>
        </p:txBody>
      </p:sp>
      <p:sp>
        <p:nvSpPr>
          <p:cNvPr id="4" name="TextBox 3"/>
          <p:cNvSpPr txBox="1"/>
          <p:nvPr/>
        </p:nvSpPr>
        <p:spPr>
          <a:xfrm>
            <a:off x="8083020" y="3210062"/>
            <a:ext cx="3766783"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Производство фанеры на ООО «</a:t>
            </a:r>
            <a:r>
              <a:rPr lang="ru-RU" sz="1200" dirty="0" err="1" smtClean="0">
                <a:latin typeface="Times New Roman" pitchFamily="18" charset="0"/>
                <a:cs typeface="Times New Roman" pitchFamily="18" charset="0"/>
              </a:rPr>
              <a:t>ПлайВуд</a:t>
            </a:r>
            <a:r>
              <a:rPr lang="ru-RU" sz="1200" dirty="0" smtClean="0">
                <a:latin typeface="Times New Roman" pitchFamily="18" charset="0"/>
                <a:cs typeface="Times New Roman" pitchFamily="18" charset="0"/>
              </a:rPr>
              <a:t>»</a:t>
            </a:r>
            <a:endParaRPr lang="ru-RU" sz="1200" dirty="0">
              <a:latin typeface="Times New Roman" pitchFamily="18" charset="0"/>
              <a:cs typeface="Times New Roman" pitchFamily="18" charset="0"/>
            </a:endParaRPr>
          </a:p>
        </p:txBody>
      </p:sp>
      <p:pic>
        <p:nvPicPr>
          <p:cNvPr id="5" name="Рисунок 4" descr="C:\Users\Sidorova\AppData\Local\Microsoft\Windows\Temporary Internet Files\Content.Word\фанера.jpg"/>
          <p:cNvPicPr/>
          <p:nvPr/>
        </p:nvPicPr>
        <p:blipFill>
          <a:blip r:embed="rId2"/>
          <a:srcRect/>
          <a:stretch>
            <a:fillRect/>
          </a:stretch>
        </p:blipFill>
        <p:spPr bwMode="auto">
          <a:xfrm>
            <a:off x="8217726" y="389886"/>
            <a:ext cx="3454552" cy="259081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204" y="0"/>
            <a:ext cx="8447963" cy="6463308"/>
          </a:xfrm>
          <a:prstGeom prst="rect">
            <a:avLst/>
          </a:prstGeom>
          <a:noFill/>
        </p:spPr>
        <p:txBody>
          <a:bodyPr wrap="square" rtlCol="0">
            <a:spAutoFit/>
          </a:bodyPr>
          <a:lstStyle/>
          <a:p>
            <a:pPr algn="just"/>
            <a:r>
              <a:rPr lang="ru-RU" sz="1600" b="1" dirty="0" smtClean="0">
                <a:latin typeface="Times New Roman" pitchFamily="18" charset="0"/>
                <a:cs typeface="Times New Roman" pitchFamily="18" charset="0"/>
              </a:rPr>
              <a:t>ООО «</a:t>
            </a:r>
            <a:r>
              <a:rPr lang="ru-RU" sz="1600" b="1" dirty="0" err="1" smtClean="0">
                <a:latin typeface="Times New Roman" pitchFamily="18" charset="0"/>
                <a:cs typeface="Times New Roman" pitchFamily="18" charset="0"/>
              </a:rPr>
              <a:t>Племзавод</a:t>
            </a:r>
            <a:r>
              <a:rPr lang="ru-RU" sz="1600" b="1" dirty="0" smtClean="0">
                <a:latin typeface="Times New Roman" pitchFamily="18" charset="0"/>
                <a:cs typeface="Times New Roman" pitchFamily="18" charset="0"/>
              </a:rPr>
              <a:t> им.Ленина»</a:t>
            </a:r>
          </a:p>
          <a:p>
            <a:pPr algn="just"/>
            <a:r>
              <a:rPr lang="ru-RU" sz="1600" dirty="0" smtClean="0">
                <a:latin typeface="Times New Roman" pitchFamily="18" charset="0"/>
                <a:cs typeface="Times New Roman" pitchFamily="18" charset="0"/>
              </a:rPr>
              <a:t>Хозяйство образовалось 7 октября 1931 года и до 1993 года наименовалось колхоз </a:t>
            </a:r>
            <a:r>
              <a:rPr lang="ru-RU" sz="1600" dirty="0" err="1" smtClean="0">
                <a:latin typeface="Times New Roman" pitchFamily="18" charset="0"/>
                <a:cs typeface="Times New Roman" pitchFamily="18" charset="0"/>
              </a:rPr>
              <a:t>им.В.И.Ленина</a:t>
            </a:r>
            <a:r>
              <a:rPr lang="ru-RU" sz="1600" dirty="0" smtClean="0">
                <a:latin typeface="Times New Roman" pitchFamily="18" charset="0"/>
                <a:cs typeface="Times New Roman" pitchFamily="18" charset="0"/>
              </a:rPr>
              <a:t>. С 1993 года </a:t>
            </a:r>
            <a:r>
              <a:rPr lang="ru-RU" sz="1600" dirty="0" err="1" smtClean="0">
                <a:latin typeface="Times New Roman" pitchFamily="18" charset="0"/>
                <a:cs typeface="Times New Roman" pitchFamily="18" charset="0"/>
              </a:rPr>
              <a:t>племзавод</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им.В.И.Ленина</a:t>
            </a:r>
            <a:r>
              <a:rPr lang="ru-RU" sz="1600" dirty="0" smtClean="0">
                <a:latin typeface="Times New Roman" pitchFamily="18" charset="0"/>
                <a:cs typeface="Times New Roman" pitchFamily="18" charset="0"/>
              </a:rPr>
              <a:t> являлся филиалом ООО «Агрофирма «</a:t>
            </a:r>
            <a:r>
              <a:rPr lang="ru-RU" sz="1600" dirty="0" err="1" smtClean="0">
                <a:latin typeface="Times New Roman" pitchFamily="18" charset="0"/>
                <a:cs typeface="Times New Roman" pitchFamily="18" charset="0"/>
              </a:rPr>
              <a:t>Волготрансгаз</a:t>
            </a:r>
            <a:r>
              <a:rPr lang="ru-RU" sz="1600" dirty="0" smtClean="0">
                <a:latin typeface="Times New Roman" pitchFamily="18" charset="0"/>
                <a:cs typeface="Times New Roman" pitchFamily="18" charset="0"/>
              </a:rPr>
              <a:t>», с 2013 года – ООО «</a:t>
            </a:r>
            <a:r>
              <a:rPr lang="ru-RU" sz="1600" dirty="0" err="1" smtClean="0">
                <a:latin typeface="Times New Roman" pitchFamily="18" charset="0"/>
                <a:cs typeface="Times New Roman" pitchFamily="18" charset="0"/>
              </a:rPr>
              <a:t>Племзавод</a:t>
            </a:r>
            <a:r>
              <a:rPr lang="ru-RU" sz="1600" dirty="0" smtClean="0">
                <a:latin typeface="Times New Roman" pitchFamily="18" charset="0"/>
                <a:cs typeface="Times New Roman" pitchFamily="18" charset="0"/>
              </a:rPr>
              <a:t> им. В.И.Ленина».</a:t>
            </a:r>
          </a:p>
          <a:p>
            <a:pPr algn="just"/>
            <a:r>
              <a:rPr lang="ru-RU" sz="1600" dirty="0" smtClean="0">
                <a:latin typeface="Times New Roman" pitchFamily="18" charset="0"/>
                <a:cs typeface="Times New Roman" pitchFamily="18" charset="0"/>
              </a:rPr>
              <a:t>Основным направлением деятельности хозяйства является производство животноводческой продукции (мясо, молоко), которая перерабатывается на мясоперерабатывающем и молокоперерабатывающем цехах.</a:t>
            </a:r>
          </a:p>
          <a:p>
            <a:pPr algn="just"/>
            <a:r>
              <a:rPr lang="ru-RU" sz="1600" dirty="0" smtClean="0">
                <a:latin typeface="Times New Roman" pitchFamily="18" charset="0"/>
                <a:cs typeface="Times New Roman" pitchFamily="18" charset="0"/>
              </a:rPr>
              <a:t>На производстве заняты 25 человек, выпускается около 100 видов колбасной продукции и мясных полуфабрикатов. </a:t>
            </a:r>
          </a:p>
          <a:p>
            <a:pPr algn="just"/>
            <a:r>
              <a:rPr lang="ru-RU" sz="1600" dirty="0" smtClean="0">
                <a:latin typeface="Times New Roman" pitchFamily="18" charset="0"/>
                <a:cs typeface="Times New Roman" pitchFamily="18" charset="0"/>
              </a:rPr>
              <a:t>Колбасные изделия предприятия были неоднократно отмечены медалями и дипломами на региональных и всероссийских выставках. </a:t>
            </a:r>
          </a:p>
          <a:p>
            <a:pPr algn="just"/>
            <a:r>
              <a:rPr lang="ru-RU" sz="1600" dirty="0" smtClean="0">
                <a:latin typeface="Times New Roman" pitchFamily="18" charset="0"/>
                <a:cs typeface="Times New Roman" pitchFamily="18" charset="0"/>
              </a:rPr>
              <a:t>В 2021 году на выставке «Золотая осень» ООО «</a:t>
            </a:r>
            <a:r>
              <a:rPr lang="ru-RU" sz="1600" dirty="0" err="1" smtClean="0">
                <a:latin typeface="Times New Roman" pitchFamily="18" charset="0"/>
                <a:cs typeface="Times New Roman" pitchFamily="18" charset="0"/>
              </a:rPr>
              <a:t>Племзавод</a:t>
            </a:r>
            <a:r>
              <a:rPr lang="ru-RU" sz="1600" dirty="0" smtClean="0">
                <a:latin typeface="Times New Roman" pitchFamily="18" charset="0"/>
                <a:cs typeface="Times New Roman" pitchFamily="18" charset="0"/>
              </a:rPr>
              <a:t> им.Ленина» отмечен тремя серебряными медалями за производство высококачественной пищевой продукции (колбасные изделия).</a:t>
            </a:r>
          </a:p>
          <a:p>
            <a:pPr algn="just"/>
            <a:r>
              <a:rPr lang="ru-RU" sz="1600" dirty="0" smtClean="0">
                <a:latin typeface="Times New Roman" pitchFamily="18" charset="0"/>
                <a:cs typeface="Times New Roman" pitchFamily="18" charset="0"/>
              </a:rPr>
              <a:t>Предприятие реализует производимую продукцию через широко разветвленную собственную розничную торговую сеть, а также через магазины Нижнего Новгорода, Бора, Балахны, Заволжья, Дзержинска и области.</a:t>
            </a:r>
          </a:p>
          <a:p>
            <a:pPr algn="just"/>
            <a:r>
              <a:rPr lang="ru-RU" sz="1600" dirty="0" smtClean="0">
                <a:latin typeface="Times New Roman" pitchFamily="18" charset="0"/>
                <a:cs typeface="Times New Roman" pitchFamily="18" charset="0"/>
              </a:rPr>
              <a:t>Вторым по значению направлением в хозяйстве является растениеводство. Под зерновыми культурами занято 2499 га и 2860 га под кормовыми. Ежегодно предприятием производится около 2000 тонн элитных семян, которыми обеспечиваются свои потребности в семенах и реализуются среди других хозяйств Нижегородской области.</a:t>
            </a:r>
          </a:p>
          <a:p>
            <a:pPr algn="just"/>
            <a:r>
              <a:rPr lang="ru-RU" sz="1600" dirty="0" smtClean="0">
                <a:latin typeface="Times New Roman" pitchFamily="18" charset="0"/>
                <a:cs typeface="Times New Roman" pitchFamily="18" charset="0"/>
              </a:rPr>
              <a:t>На предприятии отдельным направлением развиваются народные промыслы, в которых главное место занимает «хохломская роспись». Ряд наиболее ценных экспонатов с хохломской росписью находится в известных художественных музеях и частных коллекциях.</a:t>
            </a:r>
          </a:p>
          <a:p>
            <a:r>
              <a:rPr lang="ru-RU" sz="1200" dirty="0" smtClean="0">
                <a:latin typeface="Times New Roman" pitchFamily="18" charset="0"/>
                <a:cs typeface="Times New Roman" pitchFamily="18" charset="0"/>
              </a:rPr>
              <a:t>           </a:t>
            </a:r>
          </a:p>
          <a:p>
            <a:endParaRPr lang="ru-RU" dirty="0"/>
          </a:p>
        </p:txBody>
      </p:sp>
      <p:sp>
        <p:nvSpPr>
          <p:cNvPr id="7" name="TextBox 6"/>
          <p:cNvSpPr txBox="1"/>
          <p:nvPr/>
        </p:nvSpPr>
        <p:spPr>
          <a:xfrm>
            <a:off x="9062115" y="3507477"/>
            <a:ext cx="2921313" cy="276999"/>
          </a:xfrm>
          <a:prstGeom prst="rect">
            <a:avLst/>
          </a:prstGeom>
          <a:noFill/>
        </p:spPr>
        <p:txBody>
          <a:bodyPr wrap="none" rtlCol="0">
            <a:spAutoFit/>
          </a:bodyPr>
          <a:lstStyle/>
          <a:p>
            <a:r>
              <a:rPr lang="ru-RU" sz="1200" dirty="0" smtClean="0">
                <a:latin typeface="Times New Roman" pitchFamily="18" charset="0"/>
                <a:cs typeface="Times New Roman" pitchFamily="18" charset="0"/>
              </a:rPr>
              <a:t>Продукция ООО «</a:t>
            </a:r>
            <a:r>
              <a:rPr lang="ru-RU" sz="1200" dirty="0" err="1" smtClean="0">
                <a:latin typeface="Times New Roman" pitchFamily="18" charset="0"/>
                <a:cs typeface="Times New Roman" pitchFamily="18" charset="0"/>
              </a:rPr>
              <a:t>Племзавод</a:t>
            </a:r>
            <a:r>
              <a:rPr lang="ru-RU" sz="1200" dirty="0" smtClean="0">
                <a:latin typeface="Times New Roman" pitchFamily="18" charset="0"/>
                <a:cs typeface="Times New Roman" pitchFamily="18" charset="0"/>
              </a:rPr>
              <a:t> им.Ленина»</a:t>
            </a:r>
            <a:endParaRPr lang="ru-RU" sz="1200" dirty="0">
              <a:latin typeface="Times New Roman" pitchFamily="18" charset="0"/>
              <a:cs typeface="Times New Roman" pitchFamily="18" charset="0"/>
            </a:endParaRPr>
          </a:p>
        </p:txBody>
      </p:sp>
      <p:pic>
        <p:nvPicPr>
          <p:cNvPr id="90119" name="Picture 7" descr="http://master-brand52.ru/sites/default/files/%D0%9F%D0%BB%D0%B5%D0%BC%D0%B7%D0%B0%D0%B2%D0%BE%D0%B4_%D0%BB%D0%BE%D0%B3%D0%BE.jpg"/>
          <p:cNvPicPr>
            <a:picLocks noChangeAspect="1" noChangeArrowheads="1"/>
          </p:cNvPicPr>
          <p:nvPr/>
        </p:nvPicPr>
        <p:blipFill>
          <a:blip r:embed="rId2"/>
          <a:srcRect/>
          <a:stretch>
            <a:fillRect/>
          </a:stretch>
        </p:blipFill>
        <p:spPr bwMode="auto">
          <a:xfrm>
            <a:off x="8558401" y="1"/>
            <a:ext cx="3633597" cy="712518"/>
          </a:xfrm>
          <a:prstGeom prst="rect">
            <a:avLst/>
          </a:prstGeom>
          <a:ln>
            <a:noFill/>
          </a:ln>
          <a:effectLst>
            <a:outerShdw blurRad="292100" dist="139700" dir="2700000" algn="tl" rotWithShape="0">
              <a:srgbClr val="333333">
                <a:alpha val="65000"/>
              </a:srgbClr>
            </a:outerShdw>
          </a:effectLst>
        </p:spPr>
      </p:pic>
      <p:pic>
        <p:nvPicPr>
          <p:cNvPr id="8" name="Рисунок 7" descr="C:\Users\Sidorova\AppData\Local\Microsoft\Windows\Temporary Internet Files\Content.Word\колбаса.jpg"/>
          <p:cNvPicPr/>
          <p:nvPr/>
        </p:nvPicPr>
        <p:blipFill>
          <a:blip r:embed="rId3"/>
          <a:srcRect/>
          <a:stretch>
            <a:fillRect/>
          </a:stretch>
        </p:blipFill>
        <p:spPr bwMode="auto">
          <a:xfrm>
            <a:off x="8876930" y="1007691"/>
            <a:ext cx="3145410" cy="208576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1070" y="259308"/>
            <a:ext cx="9321420" cy="4462760"/>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АО «</a:t>
            </a:r>
            <a:r>
              <a:rPr lang="ru-RU" sz="1600" b="1" dirty="0" err="1" smtClean="0">
                <a:latin typeface="Times New Roman" pitchFamily="18" charset="0"/>
                <a:cs typeface="Times New Roman" pitchFamily="18" charset="0"/>
              </a:rPr>
              <a:t>Агроплемкомбинат</a:t>
            </a:r>
            <a:r>
              <a:rPr lang="ru-RU" sz="1600" b="1" dirty="0" smtClean="0">
                <a:latin typeface="Times New Roman" pitchFamily="18" charset="0"/>
                <a:cs typeface="Times New Roman" pitchFamily="18" charset="0"/>
              </a:rPr>
              <a:t> «Мир»</a:t>
            </a:r>
          </a:p>
          <a:p>
            <a:r>
              <a:rPr lang="ru-RU" sz="1600" dirty="0" smtClean="0">
                <a:latin typeface="Times New Roman" pitchFamily="18" charset="0"/>
                <a:cs typeface="Times New Roman" pitchFamily="18" charset="0"/>
              </a:rPr>
              <a:t>Колхоз «Мир» был образован в 1930 году путем слияния мелких хозяйств. В 1993 году колхоз «Мир» был преобразован в подсобное предприятие Горьковской железной дороги «</a:t>
            </a:r>
            <a:r>
              <a:rPr lang="ru-RU" sz="1600" dirty="0" err="1" smtClean="0">
                <a:latin typeface="Times New Roman" pitchFamily="18" charset="0"/>
                <a:cs typeface="Times New Roman" pitchFamily="18" charset="0"/>
              </a:rPr>
              <a:t>Агроплемкомбинат</a:t>
            </a:r>
            <a:r>
              <a:rPr lang="ru-RU" sz="1600" dirty="0" smtClean="0">
                <a:latin typeface="Times New Roman" pitchFamily="18" charset="0"/>
                <a:cs typeface="Times New Roman" pitchFamily="18" charset="0"/>
              </a:rPr>
              <a:t> Мир».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В 2001 году перерегистрирован в Федеральное государственное унитарное предприятие «</a:t>
            </a:r>
            <a:r>
              <a:rPr lang="ru-RU" sz="1600" dirty="0" err="1" smtClean="0">
                <a:latin typeface="Times New Roman" pitchFamily="18" charset="0"/>
                <a:cs typeface="Times New Roman" pitchFamily="18" charset="0"/>
              </a:rPr>
              <a:t>Агроплемкомбинат</a:t>
            </a:r>
            <a:r>
              <a:rPr lang="ru-RU" sz="1600" dirty="0" smtClean="0">
                <a:latin typeface="Times New Roman" pitchFamily="18" charset="0"/>
                <a:cs typeface="Times New Roman" pitchFamily="18" charset="0"/>
              </a:rPr>
              <a:t> Мир». В 2006 году ФГУП «</a:t>
            </a:r>
            <a:r>
              <a:rPr lang="ru-RU" sz="1600" dirty="0" err="1" smtClean="0">
                <a:latin typeface="Times New Roman" pitchFamily="18" charset="0"/>
                <a:cs typeface="Times New Roman" pitchFamily="18" charset="0"/>
              </a:rPr>
              <a:t>Агроплемкомбинат</a:t>
            </a:r>
            <a:r>
              <a:rPr lang="ru-RU" sz="1600" dirty="0" smtClean="0">
                <a:latin typeface="Times New Roman" pitchFamily="18" charset="0"/>
                <a:cs typeface="Times New Roman" pitchFamily="18" charset="0"/>
              </a:rPr>
              <a:t> Мир» перерегистрировался в ОАО «</a:t>
            </a:r>
            <a:r>
              <a:rPr lang="ru-RU" sz="1600" dirty="0" err="1" smtClean="0">
                <a:latin typeface="Times New Roman" pitchFamily="18" charset="0"/>
                <a:cs typeface="Times New Roman" pitchFamily="18" charset="0"/>
              </a:rPr>
              <a:t>Агроплемкобинат</a:t>
            </a:r>
            <a:r>
              <a:rPr lang="ru-RU" sz="1600" dirty="0" smtClean="0">
                <a:latin typeface="Times New Roman" pitchFamily="18" charset="0"/>
                <a:cs typeface="Times New Roman" pitchFamily="18" charset="0"/>
              </a:rPr>
              <a:t> Мир». В октябре 2016 года АО «</a:t>
            </a:r>
            <a:r>
              <a:rPr lang="ru-RU" sz="1600" dirty="0" err="1" smtClean="0">
                <a:latin typeface="Times New Roman" pitchFamily="18" charset="0"/>
                <a:cs typeface="Times New Roman" pitchFamily="18" charset="0"/>
              </a:rPr>
              <a:t>Агроплемкобинат</a:t>
            </a:r>
            <a:r>
              <a:rPr lang="ru-RU" sz="1600" dirty="0" smtClean="0">
                <a:latin typeface="Times New Roman" pitchFamily="18" charset="0"/>
                <a:cs typeface="Times New Roman" pitchFamily="18" charset="0"/>
              </a:rPr>
              <a:t> Мир» через процедуру приватизации было приобретено группой компаний «Поспел» г.Н.Новгород. </a:t>
            </a:r>
          </a:p>
          <a:p>
            <a:r>
              <a:rPr lang="ru-RU" sz="1600" dirty="0" smtClean="0">
                <a:latin typeface="Times New Roman" pitchFamily="18" charset="0"/>
                <a:cs typeface="Times New Roman" pitchFamily="18" charset="0"/>
              </a:rPr>
              <a:t>Основными направлениями деятельности АО «</a:t>
            </a:r>
            <a:r>
              <a:rPr lang="ru-RU" sz="1600" dirty="0" err="1" smtClean="0">
                <a:latin typeface="Times New Roman" pitchFamily="18" charset="0"/>
                <a:cs typeface="Times New Roman" pitchFamily="18" charset="0"/>
              </a:rPr>
              <a:t>Агроплемкомбинат</a:t>
            </a:r>
            <a:r>
              <a:rPr lang="ru-RU" sz="1600" dirty="0" smtClean="0">
                <a:latin typeface="Times New Roman" pitchFamily="18" charset="0"/>
                <a:cs typeface="Times New Roman" pitchFamily="18" charset="0"/>
              </a:rPr>
              <a:t> Мир» являются разведение крупного рогатого скота, выращивание зерновых и кормовых культур, производство молока и мяса КРС, лесозаготовка и первичная обработка древесины.</a:t>
            </a:r>
          </a:p>
          <a:p>
            <a:r>
              <a:rPr lang="ru-RU" sz="1600" dirty="0" smtClean="0">
                <a:latin typeface="Times New Roman" pitchFamily="18" charset="0"/>
                <a:cs typeface="Times New Roman" pitchFamily="18" charset="0"/>
              </a:rPr>
              <a:t>Предприятие имеет свидетельство о регистрации в государственном племенном регистре племенного стада КРС черно-пестрой породы  с присвоением уникального регистрационного кода сроком на 5 лет (выдано 21.03.2018 года Министерством сельского хозяйства Российской Федерации).</a:t>
            </a:r>
          </a:p>
          <a:p>
            <a:r>
              <a:rPr lang="ru-RU" sz="1600" dirty="0" smtClean="0">
                <a:latin typeface="Times New Roman" pitchFamily="18" charset="0"/>
                <a:cs typeface="Times New Roman" pitchFamily="18" charset="0"/>
              </a:rPr>
              <a:t>Посевная площадь в 2021 году составила 5222 га, в том числе 2248 га – это зерновые и зернобобовые культуры, 2974 га – кормовые культуры.</a:t>
            </a:r>
          </a:p>
          <a:p>
            <a:r>
              <a:rPr lang="ru-RU" sz="1600" dirty="0" smtClean="0">
                <a:latin typeface="Times New Roman" pitchFamily="18" charset="0"/>
                <a:cs typeface="Times New Roman" pitchFamily="18" charset="0"/>
              </a:rPr>
              <a:t>Большой популярностью сегодня пользуется мороженое, выпускаемое под продуктовым брендом "Гавриловка". </a:t>
            </a:r>
          </a:p>
          <a:p>
            <a:endParaRPr lang="ru-RU" sz="1200" dirty="0">
              <a:latin typeface="Times New Roman" pitchFamily="18" charset="0"/>
              <a:cs typeface="Times New Roman" pitchFamily="18" charset="0"/>
            </a:endParaRPr>
          </a:p>
        </p:txBody>
      </p:sp>
      <p:pic>
        <p:nvPicPr>
          <p:cNvPr id="91138" name="Picture 2" descr="http://www.apk-mir.narod.ru/Img/Logo.jpg"/>
          <p:cNvPicPr>
            <a:picLocks noChangeAspect="1" noChangeArrowheads="1"/>
          </p:cNvPicPr>
          <p:nvPr/>
        </p:nvPicPr>
        <p:blipFill>
          <a:blip r:embed="rId2"/>
          <a:srcRect/>
          <a:stretch>
            <a:fillRect/>
          </a:stretch>
        </p:blipFill>
        <p:spPr bwMode="auto">
          <a:xfrm>
            <a:off x="9089409" y="0"/>
            <a:ext cx="3102591" cy="750034"/>
          </a:xfrm>
          <a:prstGeom prst="rect">
            <a:avLst/>
          </a:prstGeom>
          <a:ln>
            <a:noFill/>
          </a:ln>
          <a:effectLst>
            <a:outerShdw blurRad="292100" dist="139700" dir="2700000" algn="tl" rotWithShape="0">
              <a:srgbClr val="333333">
                <a:alpha val="65000"/>
              </a:srgbClr>
            </a:outerShdw>
          </a:effectLst>
        </p:spPr>
      </p:pic>
      <p:pic>
        <p:nvPicPr>
          <p:cNvPr id="91142" name="Picture 6" descr="https://agro-matik.ru/netcat_files/multifile/2567/1899/icon.jpg"/>
          <p:cNvPicPr>
            <a:picLocks noChangeAspect="1" noChangeArrowheads="1"/>
          </p:cNvPicPr>
          <p:nvPr/>
        </p:nvPicPr>
        <p:blipFill>
          <a:blip r:embed="rId3"/>
          <a:srcRect/>
          <a:stretch>
            <a:fillRect/>
          </a:stretch>
        </p:blipFill>
        <p:spPr bwMode="auto">
          <a:xfrm>
            <a:off x="9424982" y="891276"/>
            <a:ext cx="2551638" cy="1701800"/>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10085886" y="2848213"/>
            <a:ext cx="1247201" cy="276999"/>
          </a:xfrm>
          <a:prstGeom prst="rect">
            <a:avLst/>
          </a:prstGeom>
          <a:noFill/>
        </p:spPr>
        <p:txBody>
          <a:bodyPr wrap="none" rtlCol="0">
            <a:spAutoFit/>
          </a:bodyPr>
          <a:lstStyle/>
          <a:p>
            <a:r>
              <a:rPr lang="ru-RU" sz="1200" dirty="0" smtClean="0">
                <a:latin typeface="Times New Roman" pitchFamily="18" charset="0"/>
                <a:cs typeface="Times New Roman" pitchFamily="18" charset="0"/>
              </a:rPr>
              <a:t>Племенной скот</a:t>
            </a:r>
            <a:endParaRPr lang="ru-RU" sz="1200" dirty="0">
              <a:latin typeface="Times New Roman" pitchFamily="18" charset="0"/>
              <a:cs typeface="Times New Roman" pitchFamily="18" charset="0"/>
            </a:endParaRPr>
          </a:p>
        </p:txBody>
      </p:sp>
      <p:pic>
        <p:nvPicPr>
          <p:cNvPr id="74754" name="Picture 2"/>
          <p:cNvPicPr>
            <a:picLocks noChangeAspect="1" noChangeArrowheads="1"/>
          </p:cNvPicPr>
          <p:nvPr/>
        </p:nvPicPr>
        <p:blipFill>
          <a:blip r:embed="rId4"/>
          <a:srcRect/>
          <a:stretch>
            <a:fillRect/>
          </a:stretch>
        </p:blipFill>
        <p:spPr bwMode="auto">
          <a:xfrm>
            <a:off x="9241085" y="3324392"/>
            <a:ext cx="2773494" cy="208012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5663" y="0"/>
            <a:ext cx="11627889" cy="4278094"/>
          </a:xfrm>
          <a:prstGeom prst="rect">
            <a:avLst/>
          </a:prstGeom>
          <a:noFill/>
        </p:spPr>
        <p:txBody>
          <a:bodyPr wrap="square" rtlCol="0">
            <a:spAutoFit/>
          </a:bodyPr>
          <a:lstStyle/>
          <a:p>
            <a:pPr algn="just"/>
            <a:r>
              <a:rPr lang="ru-RU" sz="1600" dirty="0" smtClean="0">
                <a:latin typeface="Times New Roman" pitchFamily="18" charset="0"/>
                <a:cs typeface="Times New Roman" pitchFamily="18" charset="0"/>
              </a:rPr>
              <a:t>Предприятие </a:t>
            </a:r>
            <a:r>
              <a:rPr lang="ru-RU" sz="1600" b="1" dirty="0" smtClean="0">
                <a:latin typeface="Times New Roman" pitchFamily="18" charset="0"/>
                <a:cs typeface="Times New Roman" pitchFamily="18" charset="0"/>
              </a:rPr>
              <a:t>ООО «Промысел» </a:t>
            </a:r>
            <a:r>
              <a:rPr lang="ru-RU" sz="1600" dirty="0" err="1" smtClean="0">
                <a:latin typeface="Times New Roman" pitchFamily="18" charset="0"/>
                <a:cs typeface="Times New Roman" pitchFamily="18" charset="0"/>
              </a:rPr>
              <a:t>д.Семино</a:t>
            </a:r>
            <a:r>
              <a:rPr lang="ru-RU" sz="1600" b="1"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создано в марте 1993 года  в том самом месте, где более трехсот лет назад зародился один из самых известных промыслов на Руси - "Хохлома".</a:t>
            </a:r>
          </a:p>
          <a:p>
            <a:pPr algn="just"/>
            <a:r>
              <a:rPr lang="ru-RU" sz="1600" dirty="0" smtClean="0">
                <a:latin typeface="Times New Roman" pitchFamily="18" charset="0"/>
                <a:cs typeface="Times New Roman" pitchFamily="18" charset="0"/>
              </a:rPr>
              <a:t>Само слово "Хохлома" является названием старинного торгового села Нижегородской области, которое расположено в семи километрах от р.п.Ковернино, и куда мастера привозили на продажу деревянную расписную посуду и откуда ее потом развозили по всей стране. Предприятие изначально занималось производством изделий с хохломской росписью. В основном это были деревянные шкатулки различных размеров. </a:t>
            </a:r>
          </a:p>
          <a:p>
            <a:pPr algn="just"/>
            <a:r>
              <a:rPr lang="ru-RU" sz="1600" dirty="0" smtClean="0">
                <a:latin typeface="Times New Roman" pitchFamily="18" charset="0"/>
                <a:cs typeface="Times New Roman" pitchFamily="18" charset="0"/>
              </a:rPr>
              <a:t>Спустя какое-то время, закрепившись на рынке промыслов, к традиционному ассортименту изделий добавилось еще одно направление. Им стали различные деревянные коробки, пеналы, ящики, например, для чая, алкоголя, новогодних шаров и т.д.</a:t>
            </a:r>
          </a:p>
          <a:p>
            <a:pPr algn="just"/>
            <a:r>
              <a:rPr lang="ru-RU" sz="1600" dirty="0" smtClean="0">
                <a:latin typeface="Times New Roman" pitchFamily="18" charset="0"/>
                <a:cs typeface="Times New Roman" pitchFamily="18" charset="0"/>
              </a:rPr>
              <a:t>Обработка очень вариативна: шлифовка, тонировка, покрытие матовым и глянцевым лаком. Для оформления применяется </a:t>
            </a:r>
            <a:r>
              <a:rPr lang="ru-RU" sz="1600" dirty="0" err="1" smtClean="0">
                <a:latin typeface="Times New Roman" pitchFamily="18" charset="0"/>
                <a:cs typeface="Times New Roman" pitchFamily="18" charset="0"/>
              </a:rPr>
              <a:t>шелкотрафаретная</a:t>
            </a:r>
            <a:r>
              <a:rPr lang="ru-RU" sz="1600" dirty="0" smtClean="0">
                <a:latin typeface="Times New Roman" pitchFamily="18" charset="0"/>
                <a:cs typeface="Times New Roman" pitchFamily="18" charset="0"/>
              </a:rPr>
              <a:t> печать, лазерная гравировка, </a:t>
            </a:r>
            <a:r>
              <a:rPr lang="ru-RU" sz="1600" dirty="0" err="1" smtClean="0">
                <a:latin typeface="Times New Roman" pitchFamily="18" charset="0"/>
                <a:cs typeface="Times New Roman" pitchFamily="18" charset="0"/>
              </a:rPr>
              <a:t>полноцветная</a:t>
            </a:r>
            <a:r>
              <a:rPr lang="ru-RU" sz="1600" dirty="0" smtClean="0">
                <a:latin typeface="Times New Roman" pitchFamily="18" charset="0"/>
                <a:cs typeface="Times New Roman" pitchFamily="18" charset="0"/>
              </a:rPr>
              <a:t> печать, тиснение. Большой ассортимент специальной фурнитуры, это всевозможные петли и замочки немецкого производства.</a:t>
            </a:r>
          </a:p>
          <a:p>
            <a:pPr algn="just"/>
            <a:r>
              <a:rPr lang="ru-RU" sz="1600" dirty="0" smtClean="0">
                <a:latin typeface="Times New Roman" pitchFamily="18" charset="0"/>
                <a:cs typeface="Times New Roman" pitchFamily="18" charset="0"/>
              </a:rPr>
              <a:t>Положение дел на предприятии стабильное. </a:t>
            </a:r>
          </a:p>
          <a:p>
            <a:pPr algn="just"/>
            <a:r>
              <a:rPr lang="ru-RU" sz="1600" dirty="0" smtClean="0">
                <a:latin typeface="Times New Roman" pitchFamily="18" charset="0"/>
                <a:cs typeface="Times New Roman" pitchFamily="18" charset="0"/>
              </a:rPr>
              <a:t>Изделия </a:t>
            </a:r>
            <a:r>
              <a:rPr lang="ru-RU" sz="1600" dirty="0" err="1" smtClean="0">
                <a:latin typeface="Times New Roman" pitchFamily="18" charset="0"/>
                <a:cs typeface="Times New Roman" pitchFamily="18" charset="0"/>
              </a:rPr>
              <a:t>сёминских</a:t>
            </a:r>
            <a:r>
              <a:rPr lang="ru-RU" sz="1600" dirty="0" smtClean="0">
                <a:latin typeface="Times New Roman" pitchFamily="18" charset="0"/>
                <a:cs typeface="Times New Roman" pitchFamily="18" charset="0"/>
              </a:rPr>
              <a:t> мастеров нашли постоянную прописку в Москве на выставке народных художественных промыслов России «Ладья», куда выезжают два раза в год. Ассортимент выпускаемой предприятием продукции настолько широкий, что исчисляется сотнями. </a:t>
            </a:r>
          </a:p>
          <a:p>
            <a:pPr algn="just"/>
            <a:r>
              <a:rPr lang="ru-RU" sz="1600" dirty="0" smtClean="0">
                <a:latin typeface="Times New Roman" pitchFamily="18" charset="0"/>
                <a:cs typeface="Times New Roman" pitchFamily="18" charset="0"/>
              </a:rPr>
              <a:t>На предприятии созданы комфортные и безопасные условия труда, используется современное оборудование. Производственный процесс носит безотходный характер: отходы деревообработки брикетируются и используются как топливо.</a:t>
            </a:r>
          </a:p>
        </p:txBody>
      </p:sp>
      <p:sp>
        <p:nvSpPr>
          <p:cNvPr id="8" name="TextBox 7"/>
          <p:cNvSpPr txBox="1"/>
          <p:nvPr/>
        </p:nvSpPr>
        <p:spPr>
          <a:xfrm>
            <a:off x="750057" y="6371611"/>
            <a:ext cx="2152448" cy="276999"/>
          </a:xfrm>
          <a:prstGeom prst="rect">
            <a:avLst/>
          </a:prstGeom>
          <a:noFill/>
        </p:spPr>
        <p:txBody>
          <a:bodyPr wrap="none" rtlCol="0">
            <a:spAutoFit/>
          </a:bodyPr>
          <a:lstStyle/>
          <a:p>
            <a:pPr algn="ctr"/>
            <a:r>
              <a:rPr lang="ru-RU" sz="1200" dirty="0" smtClean="0">
                <a:latin typeface="Times New Roman" pitchFamily="18" charset="0"/>
                <a:cs typeface="Times New Roman" pitchFamily="18" charset="0"/>
              </a:rPr>
              <a:t>Продукция ООО «Промысел»</a:t>
            </a:r>
            <a:endParaRPr lang="ru-RU" sz="1200" dirty="0">
              <a:latin typeface="Times New Roman" pitchFamily="18" charset="0"/>
              <a:cs typeface="Times New Roman" pitchFamily="18" charset="0"/>
            </a:endParaRPr>
          </a:p>
        </p:txBody>
      </p:sp>
      <p:pic>
        <p:nvPicPr>
          <p:cNvPr id="9" name="Рисунок 8" descr="E:\СИДОРОВА 2016\СИДОРОВА\Фотки\2018\Семино.jpg"/>
          <p:cNvPicPr/>
          <p:nvPr/>
        </p:nvPicPr>
        <p:blipFill>
          <a:blip r:embed="rId2" cstate="print"/>
          <a:srcRect/>
          <a:stretch>
            <a:fillRect/>
          </a:stretch>
        </p:blipFill>
        <p:spPr bwMode="auto">
          <a:xfrm>
            <a:off x="4430500" y="4549545"/>
            <a:ext cx="2311495" cy="2028676"/>
          </a:xfrm>
          <a:prstGeom prst="rect">
            <a:avLst/>
          </a:prstGeom>
          <a:ln>
            <a:noFill/>
          </a:ln>
          <a:effectLst>
            <a:outerShdw blurRad="292100" dist="139700" dir="2700000" algn="tl" rotWithShape="0">
              <a:srgbClr val="333333">
                <a:alpha val="65000"/>
              </a:srgbClr>
            </a:outerShdw>
          </a:effectLst>
        </p:spPr>
      </p:pic>
      <p:sp>
        <p:nvSpPr>
          <p:cNvPr id="10" name="TextBox 9"/>
          <p:cNvSpPr txBox="1"/>
          <p:nvPr/>
        </p:nvSpPr>
        <p:spPr>
          <a:xfrm>
            <a:off x="7014949" y="4634552"/>
            <a:ext cx="4385482" cy="1754326"/>
          </a:xfrm>
          <a:prstGeom prst="rect">
            <a:avLst/>
          </a:prstGeom>
          <a:noFill/>
        </p:spPr>
        <p:txBody>
          <a:bodyPr wrap="square" rtlCol="0">
            <a:spAutoFit/>
          </a:bodyPr>
          <a:lstStyle/>
          <a:p>
            <a:pPr algn="just"/>
            <a:r>
              <a:rPr lang="ru-RU" sz="1200" dirty="0" smtClean="0">
                <a:latin typeface="Times New Roman" pitchFamily="18" charset="0"/>
                <a:cs typeface="Times New Roman" pitchFamily="18" charset="0"/>
              </a:rPr>
              <a:t>Приход Единоверческой церкви в честь иконы Пресвятой Богородицы "Всех скорбящих радость" д. </a:t>
            </a:r>
            <a:r>
              <a:rPr lang="ru-RU" sz="1200" dirty="0" err="1" smtClean="0">
                <a:latin typeface="Times New Roman" pitchFamily="18" charset="0"/>
                <a:cs typeface="Times New Roman" pitchFamily="18" charset="0"/>
              </a:rPr>
              <a:t>Семино</a:t>
            </a:r>
            <a:r>
              <a:rPr lang="ru-RU" sz="1200" dirty="0" smtClean="0">
                <a:latin typeface="Times New Roman" pitchFamily="18" charset="0"/>
                <a:cs typeface="Times New Roman" pitchFamily="18" charset="0"/>
              </a:rPr>
              <a:t> Ковернинского округа</a:t>
            </a:r>
          </a:p>
          <a:p>
            <a:pPr algn="just"/>
            <a:r>
              <a:rPr lang="ru-RU" sz="1200" dirty="0" smtClean="0">
                <a:latin typeface="Times New Roman" pitchFamily="18" charset="0"/>
                <a:cs typeface="Times New Roman" pitchFamily="18" charset="0"/>
              </a:rPr>
              <a:t>Кирпичная церковь с асимметричной планировкой. Шатровый храм с западной и северной папертями, над северной папертью поставлена звонница. Построена в 2007-2009 на средства главы ООО "Промысел" Е. М. Соснина и др. Богослужения проводятся единоверческим чином.</a:t>
            </a:r>
          </a:p>
          <a:p>
            <a:endParaRPr lang="ru-RU" sz="1200" dirty="0">
              <a:latin typeface="Times New Roman" pitchFamily="18" charset="0"/>
              <a:cs typeface="Times New Roman" pitchFamily="18" charset="0"/>
            </a:endParaRPr>
          </a:p>
        </p:txBody>
      </p:sp>
      <p:pic>
        <p:nvPicPr>
          <p:cNvPr id="12" name="Рисунок 11" descr="D:\СИДОРОВА 2016\ИНВЕСТИЦИОННАЯ ДЕЯТЕЛЬНОСТЬ\Инвестиционный паспорт\2021\промысел 2.jpg"/>
          <p:cNvPicPr/>
          <p:nvPr/>
        </p:nvPicPr>
        <p:blipFill>
          <a:blip r:embed="rId3"/>
          <a:srcRect/>
          <a:stretch>
            <a:fillRect/>
          </a:stretch>
        </p:blipFill>
        <p:spPr bwMode="auto">
          <a:xfrm>
            <a:off x="474230" y="4553724"/>
            <a:ext cx="2972995" cy="165381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3568" y="292609"/>
            <a:ext cx="11190732" cy="3539430"/>
          </a:xfrm>
          <a:prstGeom prst="rect">
            <a:avLst/>
          </a:prstGeom>
          <a:noFill/>
        </p:spPr>
        <p:txBody>
          <a:bodyPr wrap="square" rtlCol="0">
            <a:spAutoFit/>
          </a:bodyPr>
          <a:lstStyle/>
          <a:p>
            <a:pPr algn="just"/>
            <a:r>
              <a:rPr lang="ru-RU" sz="1600" b="1" dirty="0" smtClean="0">
                <a:latin typeface="Times New Roman" pitchFamily="18" charset="0"/>
                <a:cs typeface="Times New Roman" pitchFamily="18" charset="0"/>
              </a:rPr>
              <a:t>Крестьянское (фермерское) хозяйство Дёмина Оксана Юрьевна </a:t>
            </a:r>
            <a:r>
              <a:rPr lang="ru-RU" sz="1600" dirty="0" smtClean="0">
                <a:latin typeface="Times New Roman" pitchFamily="18" charset="0"/>
                <a:cs typeface="Times New Roman" pitchFamily="18" charset="0"/>
              </a:rPr>
              <a:t>образовано 28 апреля 2014 года. </a:t>
            </a:r>
          </a:p>
          <a:p>
            <a:pPr algn="just"/>
            <a:r>
              <a:rPr lang="ru-RU" sz="1600" dirty="0" smtClean="0">
                <a:latin typeface="Times New Roman" pitchFamily="18" charset="0"/>
                <a:cs typeface="Times New Roman" pitchFamily="18" charset="0"/>
              </a:rPr>
              <a:t>В 2015 году КФХ получило грант в размере 4 млн.руб. по направлению развитие молочного скотоводства. Создано 3 рабочих места. Проект предполагал строительство фермы по разведению КРС на 23 головы, создание собственной кормовой базы, приобретение техники для кормопроизводства. Проектная мощность фермы 23 головы постановочного поголовья КРС, плановый объем производства молока 18,3 тонны в год, 4575 кг удой на 1 фуражную корову в год. </a:t>
            </a:r>
          </a:p>
          <a:p>
            <a:pPr algn="just"/>
            <a:r>
              <a:rPr lang="ru-RU" sz="1600" dirty="0" smtClean="0">
                <a:latin typeface="Times New Roman" pitchFamily="18" charset="0"/>
                <a:cs typeface="Times New Roman" pitchFamily="18" charset="0"/>
              </a:rPr>
              <a:t>Глава К(Ф)Х предпочла всем другим проект быстровозводимого строительства двора ангарного типа по современной технологии по причине его экономичности, высокой скорости монтажа, привлечения минимального количества техники и работников и ряда других преимуществ. </a:t>
            </a:r>
          </a:p>
          <a:p>
            <a:pPr algn="just"/>
            <a:r>
              <a:rPr lang="ru-RU" sz="1600" dirty="0" smtClean="0">
                <a:latin typeface="Times New Roman" pitchFamily="18" charset="0"/>
                <a:cs typeface="Times New Roman" pitchFamily="18" charset="0"/>
              </a:rPr>
              <a:t>Ферма была пущена в эксплуатацию в июне 2017 года.</a:t>
            </a:r>
          </a:p>
          <a:p>
            <a:pPr algn="just"/>
            <a:r>
              <a:rPr lang="ru-RU" sz="1600" dirty="0" smtClean="0">
                <a:latin typeface="Times New Roman" pitchFamily="18" charset="0"/>
                <a:cs typeface="Times New Roman" pitchFamily="18" charset="0"/>
              </a:rPr>
              <a:t>В настоящий момент это развивающееся хозяйство, в котором имеется 28 головы крупного рогатого скота, в том числе коров-13 голов и лошадей-7 голов. </a:t>
            </a:r>
          </a:p>
          <a:p>
            <a:pPr algn="just"/>
            <a:r>
              <a:rPr lang="ru-RU" sz="1600" dirty="0" smtClean="0">
                <a:latin typeface="Times New Roman" pitchFamily="18" charset="0"/>
                <a:cs typeface="Times New Roman" pitchFamily="18" charset="0"/>
              </a:rPr>
              <a:t>Посевная площадь К(Ф)Х составляет 401 га земли. </a:t>
            </a:r>
          </a:p>
          <a:p>
            <a:pPr algn="just"/>
            <a:r>
              <a:rPr lang="ru-RU" sz="1600" dirty="0" smtClean="0">
                <a:latin typeface="Times New Roman" pitchFamily="18" charset="0"/>
                <a:cs typeface="Times New Roman" pitchFamily="18" charset="0"/>
              </a:rPr>
              <a:t>В планах хозяйства развитие туризма и открытие школы верховой езды, для которой необходимо строительство манежа и конюшни.</a:t>
            </a:r>
            <a:endParaRPr lang="ru-RU" sz="1200" dirty="0">
              <a:latin typeface="Times New Roman" pitchFamily="18" charset="0"/>
              <a:cs typeface="Times New Roman" pitchFamily="18" charset="0"/>
            </a:endParaRPr>
          </a:p>
        </p:txBody>
      </p:sp>
      <p:pic>
        <p:nvPicPr>
          <p:cNvPr id="72706" name="Picture 2"/>
          <p:cNvPicPr>
            <a:picLocks noChangeAspect="1" noChangeArrowheads="1"/>
          </p:cNvPicPr>
          <p:nvPr/>
        </p:nvPicPr>
        <p:blipFill>
          <a:blip r:embed="rId2"/>
          <a:srcRect/>
          <a:stretch>
            <a:fillRect/>
          </a:stretch>
        </p:blipFill>
        <p:spPr bwMode="auto">
          <a:xfrm>
            <a:off x="464822" y="4041732"/>
            <a:ext cx="3116263" cy="2077508"/>
          </a:xfrm>
          <a:prstGeom prst="rect">
            <a:avLst/>
          </a:prstGeom>
          <a:ln>
            <a:noFill/>
          </a:ln>
          <a:effectLst>
            <a:outerShdw blurRad="292100" dist="139700" dir="2700000" algn="tl" rotWithShape="0">
              <a:srgbClr val="333333">
                <a:alpha val="65000"/>
              </a:srgbClr>
            </a:outerShdw>
          </a:effectLst>
        </p:spPr>
      </p:pic>
      <p:pic>
        <p:nvPicPr>
          <p:cNvPr id="72707" name="Picture 3"/>
          <p:cNvPicPr>
            <a:picLocks noChangeAspect="1" noChangeArrowheads="1"/>
          </p:cNvPicPr>
          <p:nvPr/>
        </p:nvPicPr>
        <p:blipFill>
          <a:blip r:embed="rId3"/>
          <a:srcRect/>
          <a:stretch>
            <a:fillRect/>
          </a:stretch>
        </p:blipFill>
        <p:spPr bwMode="auto">
          <a:xfrm>
            <a:off x="8746866" y="4124538"/>
            <a:ext cx="3162300" cy="2108200"/>
          </a:xfrm>
          <a:prstGeom prst="rect">
            <a:avLst/>
          </a:prstGeom>
          <a:ln>
            <a:noFill/>
          </a:ln>
          <a:effectLst>
            <a:outerShdw blurRad="292100" dist="139700" dir="2700000" algn="tl" rotWithShape="0">
              <a:srgbClr val="333333">
                <a:alpha val="65000"/>
              </a:srgbClr>
            </a:outerShdw>
          </a:effectLst>
        </p:spPr>
      </p:pic>
      <p:pic>
        <p:nvPicPr>
          <p:cNvPr id="72708" name="Picture 4"/>
          <p:cNvPicPr>
            <a:picLocks noChangeAspect="1" noChangeArrowheads="1"/>
          </p:cNvPicPr>
          <p:nvPr/>
        </p:nvPicPr>
        <p:blipFill>
          <a:blip r:embed="rId4"/>
          <a:srcRect/>
          <a:stretch>
            <a:fillRect/>
          </a:stretch>
        </p:blipFill>
        <p:spPr bwMode="auto">
          <a:xfrm>
            <a:off x="4679583" y="4095581"/>
            <a:ext cx="3162300" cy="21082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4162" y="169779"/>
            <a:ext cx="11290808" cy="5262979"/>
          </a:xfrm>
          <a:prstGeom prst="rect">
            <a:avLst/>
          </a:prstGeom>
          <a:noFill/>
        </p:spPr>
        <p:txBody>
          <a:bodyPr wrap="square" rtlCol="0">
            <a:spAutoFit/>
          </a:bodyPr>
          <a:lstStyle/>
          <a:p>
            <a:pPr algn="just"/>
            <a:r>
              <a:rPr lang="ru-RU" sz="1600" b="1" dirty="0" smtClean="0">
                <a:latin typeface="Times New Roman" pitchFamily="18" charset="0"/>
                <a:cs typeface="Times New Roman" pitchFamily="18" charset="0"/>
              </a:rPr>
              <a:t>К(Ф)Х Храмов В.А. </a:t>
            </a:r>
            <a:r>
              <a:rPr lang="ru-RU" sz="1600" dirty="0" smtClean="0">
                <a:latin typeface="Times New Roman" pitchFamily="18" charset="0"/>
                <a:cs typeface="Times New Roman" pitchFamily="18" charset="0"/>
              </a:rPr>
              <a:t>организовано 2 июля 2012 года.</a:t>
            </a:r>
          </a:p>
          <a:p>
            <a:pPr algn="just"/>
            <a:r>
              <a:rPr lang="ru-RU" sz="1600" dirty="0" smtClean="0">
                <a:latin typeface="Times New Roman" pitchFamily="18" charset="0"/>
                <a:cs typeface="Times New Roman" pitchFamily="18" charset="0"/>
              </a:rPr>
              <a:t>В 2013 году К(Ф)Х Храмов В.А. участвовал в конкурсном отборе для предоставления грантов на развитие семейных животноводческих ферм и выиграл грант в размере 4 млн.руб. по направлению развитие молочного козоводства. Создано 6 рабочих мест.</a:t>
            </a:r>
          </a:p>
          <a:p>
            <a:pPr algn="just"/>
            <a:r>
              <a:rPr lang="ru-RU" sz="1600" dirty="0" smtClean="0">
                <a:latin typeface="Times New Roman" pitchFamily="18" charset="0"/>
                <a:cs typeface="Times New Roman" pitchFamily="18" charset="0"/>
              </a:rPr>
              <a:t>В настоящий момент это стабильно развивающееся хозяйство, в котором имеется 318 голов овец, в том числе 230 голов овцематок и 524 голов коз, из них 250 </a:t>
            </a:r>
            <a:r>
              <a:rPr lang="ru-RU" sz="1600" dirty="0" err="1" smtClean="0">
                <a:latin typeface="Times New Roman" pitchFamily="18" charset="0"/>
                <a:cs typeface="Times New Roman" pitchFamily="18" charset="0"/>
              </a:rPr>
              <a:t>козоматок</a:t>
            </a:r>
            <a:r>
              <a:rPr lang="ru-RU" sz="1600" dirty="0" smtClean="0">
                <a:latin typeface="Times New Roman" pitchFamily="18" charset="0"/>
                <a:cs typeface="Times New Roman" pitchFamily="18" charset="0"/>
              </a:rPr>
              <a:t>. Стадо представлено в основном козами </a:t>
            </a:r>
            <a:r>
              <a:rPr lang="ru-RU" sz="1600" dirty="0" err="1" smtClean="0">
                <a:latin typeface="Times New Roman" pitchFamily="18" charset="0"/>
                <a:cs typeface="Times New Roman" pitchFamily="18" charset="0"/>
              </a:rPr>
              <a:t>зааненской</a:t>
            </a:r>
            <a:r>
              <a:rPr lang="ru-RU" sz="1600" dirty="0" smtClean="0">
                <a:latin typeface="Times New Roman" pitchFamily="18" charset="0"/>
                <a:cs typeface="Times New Roman" pitchFamily="18" charset="0"/>
              </a:rPr>
              <a:t> молочной породы. С целью получения наиболее ценного для производства сыров, молока, фермер приобрёл козлов-производителей нубийской породы, баранов-производителей молочной породы </a:t>
            </a:r>
            <a:r>
              <a:rPr lang="ru-RU" sz="1600" dirty="0" err="1" smtClean="0">
                <a:latin typeface="Times New Roman" pitchFamily="18" charset="0"/>
                <a:cs typeface="Times New Roman" pitchFamily="18" charset="0"/>
              </a:rPr>
              <a:t>Лакаюне</a:t>
            </a:r>
            <a:r>
              <a:rPr lang="ru-RU" sz="1600" dirty="0" smtClean="0">
                <a:latin typeface="Times New Roman" pitchFamily="18" charset="0"/>
                <a:cs typeface="Times New Roman" pitchFamily="18" charset="0"/>
              </a:rPr>
              <a:t>.  Для животных созданы комфортные условия содержания, кормление осуществляется в соответствии с современными требованиями. Доение производится одновременно 24 </a:t>
            </a:r>
            <a:r>
              <a:rPr lang="ru-RU" sz="1600" dirty="0" err="1" smtClean="0">
                <a:latin typeface="Times New Roman" pitchFamily="18" charset="0"/>
                <a:cs typeface="Times New Roman" pitchFamily="18" charset="0"/>
              </a:rPr>
              <a:t>козоматок</a:t>
            </a:r>
            <a:r>
              <a:rPr lang="ru-RU" sz="1600" dirty="0" smtClean="0">
                <a:latin typeface="Times New Roman" pitchFamily="18" charset="0"/>
                <a:cs typeface="Times New Roman" pitchFamily="18" charset="0"/>
              </a:rPr>
              <a:t> на доильной установке итальянского производства </a:t>
            </a:r>
            <a:r>
              <a:rPr lang="ru-RU" sz="1600" b="1" dirty="0" err="1" smtClean="0">
                <a:latin typeface="Times New Roman" pitchFamily="18" charset="0"/>
                <a:cs typeface="Times New Roman" pitchFamily="18" charset="0"/>
              </a:rPr>
              <a:t>Milkline</a:t>
            </a:r>
            <a:r>
              <a:rPr lang="ru-RU" sz="1600" dirty="0" smtClean="0">
                <a:latin typeface="Times New Roman" pitchFamily="18" charset="0"/>
                <a:cs typeface="Times New Roman" pitchFamily="18" charset="0"/>
              </a:rPr>
              <a:t>, для хранения молока имеется два холодильника на 3,7 тонны, а для доставки молока до переработчиков – свой молоковоз на 1,2 тонны.</a:t>
            </a:r>
          </a:p>
          <a:p>
            <a:pPr algn="just"/>
            <a:r>
              <a:rPr lang="ru-RU" sz="1600" dirty="0" smtClean="0">
                <a:latin typeface="Times New Roman" pitchFamily="18" charset="0"/>
                <a:cs typeface="Times New Roman" pitchFamily="18" charset="0"/>
              </a:rPr>
              <a:t>В аренде К(Ф)Х имеется 1890 га земли.  Заготовлено45 тонн сена.</a:t>
            </a:r>
          </a:p>
          <a:p>
            <a:pPr algn="just"/>
            <a:r>
              <a:rPr lang="ru-RU" sz="1600" dirty="0" smtClean="0">
                <a:latin typeface="Times New Roman" pitchFamily="18" charset="0"/>
                <a:cs typeface="Times New Roman" pitchFamily="18" charset="0"/>
              </a:rPr>
              <a:t>В 2019 году К(Ф)Х Храмов В.А. участвовал в конкурсном отборе для предоставления грантов на развитие семейных животноводческих ферм и выиграл грант по направлению развитие молочного козоводства. </a:t>
            </a:r>
          </a:p>
          <a:p>
            <a:pPr algn="just"/>
            <a:r>
              <a:rPr lang="ru-RU" sz="1600" dirty="0" smtClean="0">
                <a:latin typeface="Times New Roman" pitchFamily="18" charset="0"/>
                <a:cs typeface="Times New Roman" pitchFamily="18" charset="0"/>
              </a:rPr>
              <a:t>Приобретено три животноводческих помещения в д.Маза, произведена их реконструкция (модернизация)  на 3000 голов, стоимость проекта 100 млн.руб. </a:t>
            </a:r>
          </a:p>
          <a:p>
            <a:pPr algn="just"/>
            <a:r>
              <a:rPr lang="ru-RU" sz="1600" dirty="0" smtClean="0">
                <a:latin typeface="Times New Roman" pitchFamily="18" charset="0"/>
                <a:cs typeface="Times New Roman" pitchFamily="18" charset="0"/>
              </a:rPr>
              <a:t>В 2020 году был образован сельскохозяйственный перерабатывающий потребительский кооператив «Возрождение русского села». В 2021 году получил грант на развитие материально - технической базы в размере 10 млн.руб., также приобретено 2 автолавки, </a:t>
            </a:r>
            <a:r>
              <a:rPr lang="ru-RU" sz="1600" dirty="0" err="1" smtClean="0">
                <a:latin typeface="Times New Roman" pitchFamily="18" charset="0"/>
                <a:cs typeface="Times New Roman" pitchFamily="18" charset="0"/>
              </a:rPr>
              <a:t>мульчер</a:t>
            </a:r>
            <a:r>
              <a:rPr lang="ru-RU" sz="1600" dirty="0" smtClean="0">
                <a:latin typeface="Times New Roman" pitchFamily="18" charset="0"/>
                <a:cs typeface="Times New Roman" pitchFamily="18" charset="0"/>
              </a:rPr>
              <a:t> и оборудование для сыроварения, по которым получены субсидии на возмещение части затрат, понесенных в текущем финансовом году в размере 9,4 млн.рублей.</a:t>
            </a:r>
          </a:p>
          <a:p>
            <a:pPr algn="just"/>
            <a:endParaRPr lang="ru-RU" sz="1600" dirty="0">
              <a:latin typeface="Times New Roman" pitchFamily="18" charset="0"/>
              <a:cs typeface="Times New Roman" pitchFamily="18" charset="0"/>
            </a:endParaRPr>
          </a:p>
        </p:txBody>
      </p:sp>
      <p:pic>
        <p:nvPicPr>
          <p:cNvPr id="73731" name="Picture 3"/>
          <p:cNvPicPr>
            <a:picLocks noChangeAspect="1" noChangeArrowheads="1"/>
          </p:cNvPicPr>
          <p:nvPr/>
        </p:nvPicPr>
        <p:blipFill>
          <a:blip r:embed="rId2"/>
          <a:srcRect/>
          <a:stretch>
            <a:fillRect/>
          </a:stretch>
        </p:blipFill>
        <p:spPr bwMode="auto">
          <a:xfrm>
            <a:off x="5433790" y="4958641"/>
            <a:ext cx="2960681" cy="1667346"/>
          </a:xfrm>
          <a:prstGeom prst="rect">
            <a:avLst/>
          </a:prstGeom>
          <a:ln>
            <a:noFill/>
          </a:ln>
          <a:effectLst>
            <a:outerShdw blurRad="292100" dist="139700" dir="2700000" algn="tl" rotWithShape="0">
              <a:srgbClr val="333333">
                <a:alpha val="65000"/>
              </a:srgbClr>
            </a:outerShdw>
          </a:effectLst>
        </p:spPr>
      </p:pic>
      <p:pic>
        <p:nvPicPr>
          <p:cNvPr id="5" name="Рисунок 4" descr="C:\Users\Sidorova\AppData\Local\Microsoft\Windows\Temporary Internet Files\Content.Word\храмов.jpg"/>
          <p:cNvPicPr/>
          <p:nvPr/>
        </p:nvPicPr>
        <p:blipFill>
          <a:blip r:embed="rId3"/>
          <a:srcRect/>
          <a:stretch>
            <a:fillRect/>
          </a:stretch>
        </p:blipFill>
        <p:spPr bwMode="auto">
          <a:xfrm>
            <a:off x="9216153" y="4950608"/>
            <a:ext cx="2248601" cy="170620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5660" y="-1"/>
            <a:ext cx="6673756" cy="6678751"/>
          </a:xfrm>
          <a:prstGeom prst="rect">
            <a:avLst/>
          </a:prstGeom>
          <a:noFill/>
        </p:spPr>
        <p:txBody>
          <a:bodyPr wrap="square" rtlCol="0">
            <a:spAutoFit/>
          </a:bodyPr>
          <a:lstStyle/>
          <a:p>
            <a:pPr algn="just"/>
            <a:r>
              <a:rPr lang="ru-RU" sz="1600" b="1" dirty="0" smtClean="0">
                <a:latin typeface="Times New Roman" pitchFamily="18" charset="0"/>
                <a:cs typeface="Times New Roman" pitchFamily="18" charset="0"/>
              </a:rPr>
              <a:t>Инвестиции</a:t>
            </a:r>
          </a:p>
          <a:p>
            <a:pPr algn="just"/>
            <a:r>
              <a:rPr lang="ru-RU" sz="1600" dirty="0" smtClean="0">
                <a:latin typeface="Times New Roman" pitchFamily="18" charset="0"/>
                <a:cs typeface="Times New Roman" pitchFamily="18" charset="0"/>
              </a:rPr>
              <a:t>За 2021г. объем инвестиций в основной капитал за счет всех источников финансирования по полному кругу предприятий составил 1186,7 млн. руб., 111,1% к соответствующему периоду предыдущего года в действующих ценах.</a:t>
            </a:r>
          </a:p>
          <a:p>
            <a:pPr algn="just"/>
            <a:r>
              <a:rPr lang="ru-RU" sz="1600" dirty="0" smtClean="0">
                <a:latin typeface="Times New Roman" pitchFamily="18" charset="0"/>
                <a:cs typeface="Times New Roman" pitchFamily="18" charset="0"/>
              </a:rPr>
              <a:t>Инвестиции в основной капитал в реальный сектор экономики составили 1131,9 млн.руб. (111,5% к 2020 году). </a:t>
            </a:r>
          </a:p>
          <a:p>
            <a:pPr algn="just"/>
            <a:r>
              <a:rPr lang="ru-RU" sz="1600" dirty="0" smtClean="0">
                <a:latin typeface="Times New Roman" pitchFamily="18" charset="0"/>
                <a:cs typeface="Times New Roman" pitchFamily="18" charset="0"/>
              </a:rPr>
              <a:t>Объем инвестиций в основной капитал(за исключением бюджетных средств) в расчете на 1 жителя в 2021 году составил 59848  рублей, темп роста  к уровню 2020 года – 118,8%.</a:t>
            </a:r>
          </a:p>
          <a:p>
            <a:pPr algn="just"/>
            <a:r>
              <a:rPr lang="ru-RU" sz="1600" dirty="0" smtClean="0">
                <a:latin typeface="Times New Roman" pitchFamily="18" charset="0"/>
                <a:cs typeface="Times New Roman" pitchFamily="18" charset="0"/>
              </a:rPr>
              <a:t>Постановлением администрации Ковернинского муниципального округа от 07.06.2021г. №633, утвержден Инвестиционный план Ковернинского муниципального округа Нижегородской области. План ежегодно актуализируется.</a:t>
            </a:r>
          </a:p>
          <a:p>
            <a:pPr algn="just"/>
            <a:r>
              <a:rPr lang="ru-RU" sz="1600" dirty="0" smtClean="0">
                <a:latin typeface="Times New Roman" pitchFamily="18" charset="0"/>
                <a:cs typeface="Times New Roman" pitchFamily="18" charset="0"/>
              </a:rPr>
              <a:t>По мероприятиям инвестиционного плана за 2021 год вложено 1181,3 млн.руб. инвестиций в основной капитал.</a:t>
            </a:r>
          </a:p>
          <a:p>
            <a:pPr algn="just"/>
            <a:r>
              <a:rPr lang="ru-RU" sz="1600" dirty="0" smtClean="0">
                <a:latin typeface="Times New Roman" pitchFamily="18" charset="0"/>
                <a:cs typeface="Times New Roman" pitchFamily="18" charset="0"/>
              </a:rPr>
              <a:t>На сайте Администрации в разделе «Экономика» / «Инвестиционная деятельность» </a:t>
            </a:r>
            <a:r>
              <a:rPr lang="ru-RU" sz="1600" u="sng" dirty="0" smtClean="0">
                <a:latin typeface="Times New Roman" pitchFamily="18" charset="0"/>
                <a:cs typeface="Times New Roman" pitchFamily="18" charset="0"/>
                <a:hlinkClick r:id="rId2"/>
              </a:rPr>
              <a:t>http://www.kovernino.ru/?id=26730</a:t>
            </a:r>
            <a:r>
              <a:rPr lang="ru-RU" sz="1600" dirty="0" smtClean="0">
                <a:latin typeface="Times New Roman" pitchFamily="18" charset="0"/>
                <a:cs typeface="Times New Roman" pitchFamily="18" charset="0"/>
              </a:rPr>
              <a:t> , размещен перечень свободных инвестиционных площадок, карта возможных мер государственной поддержки предприятий-инвесторов, Инвестиционный план округа, информация по природным ресурсам округа, инвестиционный паспорт округа, ссылки на Инвестиционный портал Нижегородской области и Инвестиционную карту Нижегородской области, другая полезная для инвесторов информация. </a:t>
            </a:r>
          </a:p>
          <a:p>
            <a:pPr algn="just"/>
            <a:r>
              <a:rPr lang="ru-RU" sz="1600" dirty="0" err="1" smtClean="0">
                <a:latin typeface="Times New Roman" pitchFamily="18" charset="0"/>
                <a:cs typeface="Times New Roman" pitchFamily="18" charset="0"/>
              </a:rPr>
              <a:t>Ковернинский</a:t>
            </a:r>
            <a:r>
              <a:rPr lang="ru-RU" sz="1600" dirty="0" smtClean="0">
                <a:latin typeface="Times New Roman" pitchFamily="18" charset="0"/>
                <a:cs typeface="Times New Roman" pitchFamily="18" charset="0"/>
              </a:rPr>
              <a:t> муниципальный округ ежегодно принимает участие в конкурсе «Инвестиционный проект года».</a:t>
            </a:r>
          </a:p>
          <a:p>
            <a:endParaRPr lang="ru-RU" sz="1200" dirty="0">
              <a:latin typeface="Times New Roman" pitchFamily="18" charset="0"/>
              <a:cs typeface="Times New Roman" pitchFamily="18" charset="0"/>
            </a:endParaRPr>
          </a:p>
        </p:txBody>
      </p:sp>
      <p:sp>
        <p:nvSpPr>
          <p:cNvPr id="5" name="TextBox 4"/>
          <p:cNvSpPr txBox="1"/>
          <p:nvPr/>
        </p:nvSpPr>
        <p:spPr>
          <a:xfrm>
            <a:off x="7806520" y="300251"/>
            <a:ext cx="3985146" cy="584775"/>
          </a:xfrm>
          <a:prstGeom prst="rect">
            <a:avLst/>
          </a:prstGeom>
          <a:noFill/>
        </p:spPr>
        <p:txBody>
          <a:bodyPr wrap="square" rtlCol="0">
            <a:spAutoFit/>
          </a:bodyPr>
          <a:lstStyle/>
          <a:p>
            <a:pPr algn="ctr"/>
            <a:r>
              <a:rPr lang="ru-RU" sz="1600" b="1" dirty="0" smtClean="0"/>
              <a:t>Распределение инвестиций по видам деятельности (млн. руб.)</a:t>
            </a:r>
            <a:endParaRPr lang="ru-RU" sz="1600" dirty="0"/>
          </a:p>
        </p:txBody>
      </p:sp>
      <p:graphicFrame>
        <p:nvGraphicFramePr>
          <p:cNvPr id="6" name="Таблица 5"/>
          <p:cNvGraphicFramePr>
            <a:graphicFrameLocks noGrp="1"/>
          </p:cNvGraphicFramePr>
          <p:nvPr/>
        </p:nvGraphicFramePr>
        <p:xfrm>
          <a:off x="7178721" y="1067936"/>
          <a:ext cx="4673601" cy="2615592"/>
        </p:xfrm>
        <a:graphic>
          <a:graphicData uri="http://schemas.openxmlformats.org/drawingml/2006/table">
            <a:tbl>
              <a:tblPr/>
              <a:tblGrid>
                <a:gridCol w="2896342"/>
                <a:gridCol w="1155546"/>
                <a:gridCol w="621713"/>
              </a:tblGrid>
              <a:tr h="192092">
                <a:tc>
                  <a:txBody>
                    <a:bodyPr/>
                    <a:lstStyle/>
                    <a:p>
                      <a:pPr algn="ctr" hangingPunct="0">
                        <a:spcAft>
                          <a:spcPts val="0"/>
                        </a:spcAft>
                        <a:tabLst>
                          <a:tab pos="7213600" algn="l"/>
                          <a:tab pos="7467600" algn="l"/>
                        </a:tabLst>
                      </a:pPr>
                      <a:r>
                        <a:rPr lang="ru-RU" sz="1200">
                          <a:latin typeface="Times New Roman"/>
                          <a:ea typeface="Times New Roman"/>
                          <a:cs typeface="Times New Roman"/>
                        </a:rPr>
                        <a:t>По чистым видам экономической деятельности</a:t>
                      </a:r>
                      <a:endParaRPr lang="ru-RU" sz="1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just" hangingPunct="0">
                        <a:spcAft>
                          <a:spcPts val="0"/>
                        </a:spcAft>
                        <a:tabLst>
                          <a:tab pos="7213600" algn="l"/>
                          <a:tab pos="7467600" algn="l"/>
                        </a:tabLst>
                      </a:pPr>
                      <a:r>
                        <a:rPr lang="ru-RU" sz="1200">
                          <a:latin typeface="Times New Roman"/>
                          <a:ea typeface="Times New Roman"/>
                          <a:cs typeface="Times New Roman"/>
                        </a:rPr>
                        <a:t>Отчетный период</a:t>
                      </a:r>
                      <a:endParaRPr lang="ru-RU" sz="1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spcAft>
                          <a:spcPts val="0"/>
                        </a:spcAft>
                      </a:pPr>
                      <a:r>
                        <a:rPr lang="ru-RU" sz="1100">
                          <a:latin typeface="Calibri"/>
                          <a:ea typeface="Times New Roman"/>
                          <a:cs typeface="Times New Roman"/>
                        </a:rPr>
                        <a:t>Уд. вес,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r>
              <a:tr h="192092">
                <a:tc>
                  <a:txBody>
                    <a:bodyPr/>
                    <a:lstStyle/>
                    <a:p>
                      <a:pPr algn="just" hangingPunct="0">
                        <a:spcAft>
                          <a:spcPts val="0"/>
                        </a:spcAft>
                        <a:tabLst>
                          <a:tab pos="7213600" algn="l"/>
                          <a:tab pos="7467600" algn="l"/>
                        </a:tabLst>
                      </a:pPr>
                      <a:r>
                        <a:rPr lang="ru-RU" sz="1200">
                          <a:latin typeface="Times New Roman"/>
                          <a:ea typeface="Times New Roman"/>
                          <a:cs typeface="Times New Roman"/>
                        </a:rPr>
                        <a:t>Сельское хозяйство, охота и лесное хозяйство</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785,9</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66,2</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92">
                <a:tc>
                  <a:txBody>
                    <a:bodyPr/>
                    <a:lstStyle/>
                    <a:p>
                      <a:pPr algn="just" hangingPunct="0">
                        <a:spcAft>
                          <a:spcPts val="0"/>
                        </a:spcAft>
                        <a:tabLst>
                          <a:tab pos="7213600" algn="l"/>
                          <a:tab pos="7467600" algn="l"/>
                        </a:tabLst>
                      </a:pPr>
                      <a:r>
                        <a:rPr lang="ru-RU" sz="1200">
                          <a:latin typeface="Times New Roman"/>
                          <a:ea typeface="Times New Roman"/>
                          <a:cs typeface="Times New Roman"/>
                        </a:rPr>
                        <a:t>Обрабатывающая промышленность</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181,4</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15,3</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92">
                <a:tc>
                  <a:txBody>
                    <a:bodyPr/>
                    <a:lstStyle/>
                    <a:p>
                      <a:pPr algn="just" hangingPunct="0">
                        <a:spcAft>
                          <a:spcPts val="0"/>
                        </a:spcAft>
                        <a:tabLst>
                          <a:tab pos="7213600" algn="l"/>
                          <a:tab pos="7467600" algn="l"/>
                        </a:tabLst>
                      </a:pPr>
                      <a:r>
                        <a:rPr lang="ru-RU" sz="1200">
                          <a:solidFill>
                            <a:srgbClr val="000000"/>
                          </a:solidFill>
                          <a:latin typeface="Times New Roman"/>
                          <a:ea typeface="Times New Roman"/>
                          <a:cs typeface="Times New Roman"/>
                        </a:rPr>
                        <a:t>Производство и распределение электроэнергии, газа и пара</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16,9</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1,4</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92">
                <a:tc>
                  <a:txBody>
                    <a:bodyPr/>
                    <a:lstStyle/>
                    <a:p>
                      <a:pPr algn="just" hangingPunct="0">
                        <a:spcAft>
                          <a:spcPts val="0"/>
                        </a:spcAft>
                        <a:tabLst>
                          <a:tab pos="7213600" algn="l"/>
                          <a:tab pos="7467600" algn="l"/>
                        </a:tabLst>
                      </a:pPr>
                      <a:r>
                        <a:rPr lang="ru-RU" sz="1200">
                          <a:solidFill>
                            <a:srgbClr val="000000"/>
                          </a:solidFill>
                          <a:latin typeface="Times New Roman"/>
                          <a:ea typeface="Times New Roman"/>
                          <a:cs typeface="Times New Roman"/>
                        </a:rPr>
                        <a:t>Строительство</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8,5</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0,7</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92">
                <a:tc>
                  <a:txBody>
                    <a:bodyPr/>
                    <a:lstStyle/>
                    <a:p>
                      <a:pPr algn="just" hangingPunct="0">
                        <a:spcAft>
                          <a:spcPts val="0"/>
                        </a:spcAft>
                        <a:tabLst>
                          <a:tab pos="7213600" algn="l"/>
                          <a:tab pos="7467600" algn="l"/>
                        </a:tabLst>
                      </a:pPr>
                      <a:r>
                        <a:rPr lang="ru-RU" sz="1200">
                          <a:solidFill>
                            <a:srgbClr val="000000"/>
                          </a:solidFill>
                          <a:latin typeface="Times New Roman"/>
                          <a:ea typeface="Times New Roman"/>
                          <a:cs typeface="Times New Roman"/>
                        </a:rPr>
                        <a:t>Розничная торговля</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23,1</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1,9</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92">
                <a:tc>
                  <a:txBody>
                    <a:bodyPr/>
                    <a:lstStyle/>
                    <a:p>
                      <a:pPr algn="just" hangingPunct="0">
                        <a:spcAft>
                          <a:spcPts val="0"/>
                        </a:spcAft>
                        <a:tabLst>
                          <a:tab pos="7213600" algn="l"/>
                          <a:tab pos="7467600" algn="l"/>
                        </a:tabLst>
                      </a:pPr>
                      <a:r>
                        <a:rPr lang="ru-RU" sz="1200">
                          <a:solidFill>
                            <a:srgbClr val="000000"/>
                          </a:solidFill>
                          <a:latin typeface="Times New Roman"/>
                          <a:ea typeface="Times New Roman"/>
                          <a:cs typeface="Times New Roman"/>
                        </a:rPr>
                        <a:t>Транспортировка и хранение</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66,4</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5,6</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92">
                <a:tc>
                  <a:txBody>
                    <a:bodyPr/>
                    <a:lstStyle/>
                    <a:p>
                      <a:pPr algn="just" hangingPunct="0">
                        <a:spcAft>
                          <a:spcPts val="0"/>
                        </a:spcAft>
                        <a:tabLst>
                          <a:tab pos="7213600" algn="l"/>
                          <a:tab pos="7467600" algn="l"/>
                        </a:tabLst>
                      </a:pPr>
                      <a:r>
                        <a:rPr lang="ru-RU" sz="1200">
                          <a:latin typeface="Times New Roman"/>
                          <a:ea typeface="Times New Roman"/>
                          <a:cs typeface="Times New Roman"/>
                        </a:rPr>
                        <a:t>Деятельность профессиональная, научная и техническая</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49,6</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4,2</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92">
                <a:tc>
                  <a:txBody>
                    <a:bodyPr/>
                    <a:lstStyle/>
                    <a:p>
                      <a:pPr algn="just" hangingPunct="0">
                        <a:spcAft>
                          <a:spcPts val="0"/>
                        </a:spcAft>
                        <a:tabLst>
                          <a:tab pos="7213600" algn="l"/>
                          <a:tab pos="7467600" algn="l"/>
                        </a:tabLst>
                      </a:pPr>
                      <a:r>
                        <a:rPr lang="ru-RU" sz="1200">
                          <a:latin typeface="Times New Roman"/>
                          <a:ea typeface="Times New Roman"/>
                          <a:cs typeface="Times New Roman"/>
                        </a:rPr>
                        <a:t>Прочие</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54,9</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4,7</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92">
                <a:tc>
                  <a:txBody>
                    <a:bodyPr/>
                    <a:lstStyle/>
                    <a:p>
                      <a:pPr algn="just" hangingPunct="0">
                        <a:spcAft>
                          <a:spcPts val="0"/>
                        </a:spcAft>
                        <a:tabLst>
                          <a:tab pos="7213600" algn="l"/>
                          <a:tab pos="7467600" algn="l"/>
                        </a:tabLst>
                      </a:pPr>
                      <a:r>
                        <a:rPr lang="ru-RU" sz="1200">
                          <a:latin typeface="Times New Roman"/>
                          <a:ea typeface="Times New Roman"/>
                          <a:cs typeface="Times New Roman"/>
                        </a:rPr>
                        <a:t>Всего:</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a:solidFill>
                            <a:srgbClr val="000000"/>
                          </a:solidFill>
                          <a:latin typeface="Times New Roman"/>
                          <a:ea typeface="Times New Roman"/>
                          <a:cs typeface="Times New Roman"/>
                        </a:rPr>
                        <a:t>1186,7</a:t>
                      </a:r>
                      <a:endParaRPr lang="ru-RU" sz="1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hangingPunct="0">
                        <a:spcAft>
                          <a:spcPts val="0"/>
                        </a:spcAft>
                        <a:tabLst>
                          <a:tab pos="7213600" algn="l"/>
                          <a:tab pos="7467600" algn="l"/>
                        </a:tabLst>
                      </a:pPr>
                      <a:r>
                        <a:rPr lang="ru-RU" sz="1200" dirty="0">
                          <a:latin typeface="Times New Roman"/>
                          <a:ea typeface="Times New Roman"/>
                          <a:cs typeface="Times New Roman"/>
                        </a:rPr>
                        <a:t>100,0</a:t>
                      </a:r>
                      <a:endParaRPr lang="ru-RU" sz="14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96036" y="286605"/>
            <a:ext cx="5942909" cy="338554"/>
          </a:xfrm>
          <a:prstGeom prst="rect">
            <a:avLst/>
          </a:prstGeom>
          <a:noFill/>
        </p:spPr>
        <p:txBody>
          <a:bodyPr wrap="none" rtlCol="0">
            <a:spAutoFit/>
          </a:bodyPr>
          <a:lstStyle/>
          <a:p>
            <a:r>
              <a:rPr lang="ru-RU" sz="1600" b="1" dirty="0" smtClean="0">
                <a:latin typeface="Times New Roman" pitchFamily="18" charset="0"/>
                <a:cs typeface="Times New Roman" pitchFamily="18" charset="0"/>
              </a:rPr>
              <a:t>Динамика изменения уровня заработной платы по годам, руб.</a:t>
            </a:r>
            <a:endParaRPr lang="ru-RU" sz="1600" b="1" dirty="0">
              <a:latin typeface="Times New Roman" pitchFamily="18" charset="0"/>
              <a:cs typeface="Times New Roman" pitchFamily="18" charset="0"/>
            </a:endParaRPr>
          </a:p>
        </p:txBody>
      </p:sp>
      <p:sp>
        <p:nvSpPr>
          <p:cNvPr id="9" name="TextBox 2"/>
          <p:cNvSpPr txBox="1"/>
          <p:nvPr/>
        </p:nvSpPr>
        <p:spPr>
          <a:xfrm>
            <a:off x="7126407" y="328936"/>
            <a:ext cx="4957511" cy="584775"/>
          </a:xfrm>
          <a:prstGeom prst="rect">
            <a:avLst/>
          </a:prstGeom>
          <a:noFill/>
        </p:spPr>
        <p:txBody>
          <a:bodyPr wrap="non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ru-RU" sz="1600" b="1" dirty="0" smtClean="0">
                <a:latin typeface="Times New Roman" pitchFamily="18" charset="0"/>
                <a:cs typeface="Times New Roman" pitchFamily="18" charset="0"/>
              </a:rPr>
              <a:t>Динамика объема инвестиций в основной капитал </a:t>
            </a:r>
          </a:p>
          <a:p>
            <a:pPr algn="ctr"/>
            <a:r>
              <a:rPr lang="ru-RU" sz="1600" b="1" dirty="0" smtClean="0">
                <a:latin typeface="Times New Roman" pitchFamily="18" charset="0"/>
                <a:cs typeface="Times New Roman" pitchFamily="18" charset="0"/>
              </a:rPr>
              <a:t>по крупным и средним предприятиям , млн.руб.</a:t>
            </a:r>
            <a:endParaRPr lang="ru-RU" sz="1600" b="1" dirty="0">
              <a:latin typeface="Times New Roman" pitchFamily="18" charset="0"/>
              <a:cs typeface="Times New Roman" pitchFamily="18" charset="0"/>
            </a:endParaRPr>
          </a:p>
        </p:txBody>
      </p:sp>
      <p:graphicFrame>
        <p:nvGraphicFramePr>
          <p:cNvPr id="6" name="Диаграмма 5"/>
          <p:cNvGraphicFramePr/>
          <p:nvPr/>
        </p:nvGraphicFramePr>
        <p:xfrm>
          <a:off x="204716" y="964727"/>
          <a:ext cx="5500048" cy="521771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Диаграмма 7"/>
          <p:cNvGraphicFramePr/>
          <p:nvPr/>
        </p:nvGraphicFramePr>
        <p:xfrm>
          <a:off x="5650173" y="1050877"/>
          <a:ext cx="6541827" cy="5486401"/>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3899" y="232013"/>
            <a:ext cx="5103064" cy="338554"/>
          </a:xfrm>
          <a:prstGeom prst="rect">
            <a:avLst/>
          </a:prstGeom>
          <a:noFill/>
        </p:spPr>
        <p:txBody>
          <a:bodyPr wrap="none" rtlCol="0">
            <a:spAutoFit/>
          </a:bodyPr>
          <a:lstStyle/>
          <a:p>
            <a:pPr algn="ctr"/>
            <a:r>
              <a:rPr lang="ru-RU" sz="1600" b="1" dirty="0" smtClean="0">
                <a:latin typeface="Times New Roman" pitchFamily="18" charset="0"/>
                <a:cs typeface="Times New Roman" pitchFamily="18" charset="0"/>
              </a:rPr>
              <a:t>Динамика объема отгруженной продукции , млн.руб.</a:t>
            </a:r>
            <a:endParaRPr lang="ru-RU" sz="1600" b="1" dirty="0">
              <a:latin typeface="Times New Roman" pitchFamily="18" charset="0"/>
              <a:cs typeface="Times New Roman" pitchFamily="18" charset="0"/>
            </a:endParaRPr>
          </a:p>
        </p:txBody>
      </p:sp>
      <p:sp>
        <p:nvSpPr>
          <p:cNvPr id="4" name="TextBox 3"/>
          <p:cNvSpPr txBox="1"/>
          <p:nvPr/>
        </p:nvSpPr>
        <p:spPr>
          <a:xfrm>
            <a:off x="5606799" y="191070"/>
            <a:ext cx="6585201" cy="584775"/>
          </a:xfrm>
          <a:prstGeom prst="rect">
            <a:avLst/>
          </a:prstGeom>
          <a:noFill/>
        </p:spPr>
        <p:txBody>
          <a:bodyPr wrap="none" rtlCol="0">
            <a:spAutoFit/>
          </a:bodyPr>
          <a:lstStyle/>
          <a:p>
            <a:pPr algn="ctr"/>
            <a:r>
              <a:rPr lang="ru-RU" sz="1600" b="1" dirty="0" smtClean="0">
                <a:latin typeface="Times New Roman" pitchFamily="18" charset="0"/>
                <a:cs typeface="Times New Roman" pitchFamily="18" charset="0"/>
              </a:rPr>
              <a:t>Объем отгрузки по крупным и средним предприятиям </a:t>
            </a:r>
          </a:p>
          <a:p>
            <a:pPr algn="ctr"/>
            <a:r>
              <a:rPr lang="ru-RU" sz="1600" b="1" dirty="0" smtClean="0">
                <a:latin typeface="Times New Roman" pitchFamily="18" charset="0"/>
                <a:cs typeface="Times New Roman" pitchFamily="18" charset="0"/>
              </a:rPr>
              <a:t>по видам экономической деятельности по итогам 2021 года, млн.руб.</a:t>
            </a:r>
            <a:endParaRPr lang="ru-RU" sz="1600" b="1" dirty="0">
              <a:latin typeface="Times New Roman" pitchFamily="18" charset="0"/>
              <a:cs typeface="Times New Roman" pitchFamily="18" charset="0"/>
            </a:endParaRPr>
          </a:p>
        </p:txBody>
      </p:sp>
      <p:graphicFrame>
        <p:nvGraphicFramePr>
          <p:cNvPr id="6" name="Диаграмма 5"/>
          <p:cNvGraphicFramePr/>
          <p:nvPr/>
        </p:nvGraphicFramePr>
        <p:xfrm>
          <a:off x="275230" y="721980"/>
          <a:ext cx="5647898" cy="595177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Диаграмма 6"/>
          <p:cNvGraphicFramePr/>
          <p:nvPr/>
        </p:nvGraphicFramePr>
        <p:xfrm>
          <a:off x="5813946" y="833295"/>
          <a:ext cx="6175186" cy="5663039"/>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670560" y="426720"/>
            <a:ext cx="11131296" cy="923330"/>
          </a:xfrm>
          <a:prstGeom prst="rect">
            <a:avLst/>
          </a:prstGeom>
          <a:noFill/>
        </p:spPr>
        <p:txBody>
          <a:bodyPr wrap="square" rtlCol="0">
            <a:spAutoFit/>
          </a:bodyPr>
          <a:lstStyle/>
          <a:p>
            <a:pPr algn="ctr"/>
            <a:r>
              <a:rPr lang="ru-RU" sz="5400" b="1" i="1" dirty="0" smtClean="0"/>
              <a:t>Инвестиционный климат</a:t>
            </a:r>
            <a:endParaRPr lang="ru-RU" sz="5400" b="1" i="1"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204716" y="163773"/>
            <a:ext cx="8509999" cy="6370975"/>
          </a:xfrm>
          <a:prstGeom prst="rect">
            <a:avLst/>
          </a:prstGeom>
          <a:solidFill>
            <a:schemeClr val="bg1"/>
          </a:solidFill>
        </p:spPr>
        <p:txBody>
          <a:bodyPr wrap="square" rtlCol="0">
            <a:spAutoFit/>
          </a:bodyPr>
          <a:lstStyle/>
          <a:p>
            <a:pPr algn="just"/>
            <a:r>
              <a:rPr lang="ru-RU" sz="1600" b="1" dirty="0" smtClean="0">
                <a:latin typeface="Times New Roman" pitchFamily="18" charset="0"/>
                <a:cs typeface="Times New Roman" pitchFamily="18" charset="0"/>
              </a:rPr>
              <a:t>Инфраструктура поддержки бизнеса</a:t>
            </a:r>
          </a:p>
          <a:p>
            <a:pPr algn="just"/>
            <a:r>
              <a:rPr lang="ru-RU" sz="1600" dirty="0" smtClean="0">
                <a:latin typeface="Times New Roman" pitchFamily="18" charset="0"/>
                <a:cs typeface="Times New Roman" pitchFamily="18" charset="0"/>
              </a:rPr>
              <a:t>АНО «Центр поддержки предпринимательства» Ковернинского муниципального округа зарегистрирована с 11 февраля 2011г. Учредителем Организации является администрация Ковернинского муниципального округа Нижегородской области. </a:t>
            </a:r>
          </a:p>
          <a:p>
            <a:pPr algn="just"/>
            <a:r>
              <a:rPr lang="ru-RU" sz="1600" dirty="0" smtClean="0">
                <a:latin typeface="Times New Roman" pitchFamily="18" charset="0"/>
                <a:cs typeface="Times New Roman" pitchFamily="18" charset="0"/>
              </a:rPr>
              <a:t>Центр осуществляет свою деятельность по следующим направлениям:</a:t>
            </a:r>
          </a:p>
          <a:p>
            <a:pPr algn="just"/>
            <a:r>
              <a:rPr lang="ru-RU" sz="1600" dirty="0" smtClean="0">
                <a:latin typeface="Times New Roman" pitchFamily="18" charset="0"/>
                <a:cs typeface="Times New Roman" pitchFamily="18" charset="0"/>
              </a:rPr>
              <a:t> — оказание услуг в сфере содействия профессиональному росту предпринимателей;</a:t>
            </a:r>
          </a:p>
          <a:p>
            <a:pPr algn="just"/>
            <a:r>
              <a:rPr lang="ru-RU" sz="1600" dirty="0" smtClean="0">
                <a:latin typeface="Times New Roman" pitchFamily="18" charset="0"/>
                <a:cs typeface="Times New Roman" pitchFamily="18" charset="0"/>
              </a:rPr>
              <a:t>— оказание услуг в области консультативной и информационной поддержки предпринимателей;</a:t>
            </a:r>
          </a:p>
          <a:p>
            <a:pPr algn="just"/>
            <a:r>
              <a:rPr lang="ru-RU" sz="1600" dirty="0" smtClean="0">
                <a:latin typeface="Times New Roman" pitchFamily="18" charset="0"/>
                <a:cs typeface="Times New Roman" pitchFamily="18" charset="0"/>
              </a:rPr>
              <a:t>— оказание услуг по информационному обеспечению предпринимателей;</a:t>
            </a:r>
          </a:p>
          <a:p>
            <a:pPr algn="just"/>
            <a:r>
              <a:rPr lang="ru-RU" sz="1600" dirty="0" smtClean="0">
                <a:latin typeface="Times New Roman" pitchFamily="18" charset="0"/>
                <a:cs typeface="Times New Roman" pitchFamily="18" charset="0"/>
              </a:rPr>
              <a:t>— оказание бухгалтерских, юридических и офисных услуг субъектам малого и среднего предпринимательства и физическим лицам округа;</a:t>
            </a:r>
          </a:p>
          <a:p>
            <a:pPr algn="just"/>
            <a:r>
              <a:rPr lang="ru-RU" sz="1600" dirty="0" smtClean="0">
                <a:latin typeface="Times New Roman" pitchFamily="18" charset="0"/>
                <a:cs typeface="Times New Roman" pitchFamily="18" charset="0"/>
              </a:rPr>
              <a:t>— оказание кредитно-финансовых услуг, в том числе помощь в получении предпринимательскими структурами </a:t>
            </a:r>
            <a:r>
              <a:rPr lang="ru-RU" sz="1600" dirty="0" err="1" smtClean="0">
                <a:latin typeface="Times New Roman" pitchFamily="18" charset="0"/>
                <a:cs typeface="Times New Roman" pitchFamily="18" charset="0"/>
              </a:rPr>
              <a:t>микрозаймов</a:t>
            </a:r>
            <a:r>
              <a:rPr lang="ru-RU" sz="1600" dirty="0" smtClean="0">
                <a:latin typeface="Times New Roman" pitchFamily="18" charset="0"/>
                <a:cs typeface="Times New Roman" pitchFamily="18" charset="0"/>
              </a:rPr>
              <a:t>, финансовых средств в иной форме;</a:t>
            </a:r>
          </a:p>
          <a:p>
            <a:pPr algn="just"/>
            <a:r>
              <a:rPr lang="ru-RU" sz="1600" dirty="0" smtClean="0">
                <a:latin typeface="Times New Roman" pitchFamily="18" charset="0"/>
                <a:cs typeface="Times New Roman" pitchFamily="18" charset="0"/>
              </a:rPr>
              <a:t>— организация и проведение семинаров, совещаний, круглых столов, конференций и иных мероприятий по актуальным для малого и среднего бизнеса вопросам.</a:t>
            </a:r>
          </a:p>
          <a:p>
            <a:pPr algn="just"/>
            <a:r>
              <a:rPr lang="ru-RU" sz="1600" dirty="0" smtClean="0">
                <a:latin typeface="Times New Roman" pitchFamily="18" charset="0"/>
                <a:cs typeface="Times New Roman" pitchFamily="18" charset="0"/>
              </a:rPr>
              <a:t>За 2021 год финансовая поддержка предоставлена 168 СМСП Ковернинского муниципального округа на сумму 149,8 млн. руб. за счет всех уровней бюджетных средств (субсидии и гранты). </a:t>
            </a:r>
          </a:p>
          <a:p>
            <a:pPr algn="just"/>
            <a:r>
              <a:rPr lang="ru-RU" sz="1600" dirty="0" smtClean="0">
                <a:latin typeface="Times New Roman" pitchFamily="18" charset="0"/>
                <a:cs typeface="Times New Roman" pitchFamily="18" charset="0"/>
              </a:rPr>
              <a:t>Центром поддержки оказано 2114 услуг субъектам малого и среднего бизнеса, из них 656 на бесплатной основе. </a:t>
            </a:r>
          </a:p>
          <a:p>
            <a:pPr algn="just"/>
            <a:r>
              <a:rPr lang="ru-RU" sz="1600" dirty="0" smtClean="0">
                <a:latin typeface="Times New Roman" pitchFamily="18" charset="0"/>
                <a:cs typeface="Times New Roman" pitchFamily="18" charset="0"/>
              </a:rPr>
              <a:t>В рамках социальных контрактов получили поддержку 24 индивидуальных предпринимателя и </a:t>
            </a:r>
            <a:r>
              <a:rPr lang="ru-RU" sz="1600" dirty="0" err="1" smtClean="0">
                <a:latin typeface="Times New Roman" pitchFamily="18" charset="0"/>
                <a:cs typeface="Times New Roman" pitchFamily="18" charset="0"/>
              </a:rPr>
              <a:t>самозанятые</a:t>
            </a:r>
            <a:r>
              <a:rPr lang="ru-RU" sz="1600" dirty="0" smtClean="0">
                <a:latin typeface="Times New Roman" pitchFamily="18" charset="0"/>
                <a:cs typeface="Times New Roman" pitchFamily="18" charset="0"/>
              </a:rPr>
              <a:t> граждане округа на общую сумму 5,9 млн.руб.</a:t>
            </a:r>
          </a:p>
          <a:p>
            <a:pPr algn="just"/>
            <a:endParaRPr lang="ru-RU" sz="1200" dirty="0" smtClean="0">
              <a:latin typeface="Times New Roman" pitchFamily="18" charset="0"/>
              <a:cs typeface="Times New Roman" pitchFamily="18" charset="0"/>
            </a:endParaRPr>
          </a:p>
          <a:p>
            <a:pPr algn="just"/>
            <a:r>
              <a:rPr lang="ru-RU" sz="1200" dirty="0" smtClean="0">
                <a:latin typeface="Times New Roman" pitchFamily="18" charset="0"/>
                <a:cs typeface="Times New Roman" pitchFamily="18" charset="0"/>
              </a:rPr>
              <a:t>Контактная информация:</a:t>
            </a:r>
          </a:p>
          <a:p>
            <a:pPr algn="just"/>
            <a:r>
              <a:rPr lang="ru-RU" sz="1200" dirty="0" smtClean="0">
                <a:latin typeface="Times New Roman" pitchFamily="18" charset="0"/>
                <a:cs typeface="Times New Roman" pitchFamily="18" charset="0"/>
              </a:rPr>
              <a:t>Адрес: Нижегородская область, р. п. Ковернино, ул. Чкалова, д.21, пом.2.</a:t>
            </a:r>
          </a:p>
          <a:p>
            <a:pPr algn="just"/>
            <a:r>
              <a:rPr lang="ru-RU" sz="1200" dirty="0" smtClean="0">
                <a:latin typeface="Times New Roman" pitchFamily="18" charset="0"/>
                <a:cs typeface="Times New Roman" pitchFamily="18" charset="0"/>
              </a:rPr>
              <a:t>График работы: с понедельника по пятницу с 8:00 до 17:00, обед с 12.00-13.00. </a:t>
            </a:r>
          </a:p>
          <a:p>
            <a:pPr algn="just"/>
            <a:r>
              <a:rPr lang="ru-RU" sz="1200" dirty="0" smtClean="0">
                <a:latin typeface="Times New Roman" pitchFamily="18" charset="0"/>
                <a:cs typeface="Times New Roman" pitchFamily="18" charset="0"/>
              </a:rPr>
              <a:t>Тел. 2-33-18; </a:t>
            </a:r>
          </a:p>
          <a:p>
            <a:pPr algn="just"/>
            <a:r>
              <a:rPr lang="en-US" sz="1200" dirty="0" smtClean="0">
                <a:latin typeface="Times New Roman" pitchFamily="18" charset="0"/>
                <a:cs typeface="Times New Roman" pitchFamily="18" charset="0"/>
              </a:rPr>
              <a:t>e</a:t>
            </a:r>
            <a:r>
              <a:rPr lang="ru-RU" sz="1200" dirty="0" smtClean="0">
                <a:latin typeface="Times New Roman" pitchFamily="18" charset="0"/>
                <a:cs typeface="Times New Roman" pitchFamily="18" charset="0"/>
              </a:rPr>
              <a:t>-</a:t>
            </a:r>
            <a:r>
              <a:rPr lang="en-US" sz="1200" dirty="0" smtClean="0">
                <a:latin typeface="Times New Roman" pitchFamily="18" charset="0"/>
                <a:cs typeface="Times New Roman" pitchFamily="18" charset="0"/>
              </a:rPr>
              <a:t>mail</a:t>
            </a:r>
            <a:r>
              <a:rPr lang="ru-RU" sz="1200" dirty="0" smtClean="0">
                <a:latin typeface="Times New Roman" pitchFamily="18" charset="0"/>
                <a:cs typeface="Times New Roman" pitchFamily="18" charset="0"/>
              </a:rPr>
              <a:t>:</a:t>
            </a:r>
            <a:r>
              <a:rPr lang="en-US" sz="1200" b="1" i="1" dirty="0" err="1" smtClean="0">
                <a:latin typeface="Times New Roman" pitchFamily="18" charset="0"/>
                <a:cs typeface="Times New Roman" pitchFamily="18" charset="0"/>
              </a:rPr>
              <a:t>anokov</a:t>
            </a:r>
            <a:r>
              <a:rPr lang="ru-RU" sz="1200" b="1" i="1" dirty="0" smtClean="0">
                <a:latin typeface="Times New Roman" pitchFamily="18" charset="0"/>
                <a:cs typeface="Times New Roman" pitchFamily="18" charset="0"/>
              </a:rPr>
              <a:t>3318@</a:t>
            </a:r>
            <a:r>
              <a:rPr lang="en-US" sz="1200" b="1" i="1" dirty="0" err="1" smtClean="0">
                <a:latin typeface="Times New Roman" pitchFamily="18" charset="0"/>
                <a:cs typeface="Times New Roman" pitchFamily="18" charset="0"/>
              </a:rPr>
              <a:t>yandex</a:t>
            </a:r>
            <a:r>
              <a:rPr lang="ru-RU" sz="1200" b="1" i="1" dirty="0" smtClean="0">
                <a:latin typeface="Times New Roman" pitchFamily="18" charset="0"/>
                <a:cs typeface="Times New Roman" pitchFamily="18" charset="0"/>
              </a:rPr>
              <a:t>.</a:t>
            </a:r>
            <a:r>
              <a:rPr lang="en-US" sz="1200" b="1" i="1" dirty="0" err="1" smtClean="0">
                <a:latin typeface="Times New Roman" pitchFamily="18" charset="0"/>
                <a:cs typeface="Times New Roman" pitchFamily="18" charset="0"/>
              </a:rPr>
              <a:t>ru</a:t>
            </a:r>
            <a:endParaRPr lang="ru-RU" sz="1200" dirty="0">
              <a:latin typeface="Times New Roman" pitchFamily="18" charset="0"/>
              <a:cs typeface="Times New Roman" pitchFamily="18" charset="0"/>
            </a:endParaRPr>
          </a:p>
        </p:txBody>
      </p:sp>
      <p:pic>
        <p:nvPicPr>
          <p:cNvPr id="4" name="Рисунок 3"/>
          <p:cNvPicPr/>
          <p:nvPr/>
        </p:nvPicPr>
        <p:blipFill>
          <a:blip r:embed="rId2"/>
          <a:srcRect/>
          <a:stretch>
            <a:fillRect/>
          </a:stretch>
        </p:blipFill>
        <p:spPr bwMode="auto">
          <a:xfrm>
            <a:off x="9021170" y="384174"/>
            <a:ext cx="2953150" cy="188135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3843" y="117694"/>
            <a:ext cx="7085005" cy="6617196"/>
          </a:xfrm>
          <a:prstGeom prst="rect">
            <a:avLst/>
          </a:prstGeom>
          <a:noFill/>
        </p:spPr>
        <p:txBody>
          <a:bodyPr wrap="square" rtlCol="0">
            <a:spAutoFit/>
          </a:bodyPr>
          <a:lstStyle/>
          <a:p>
            <a:pPr algn="just"/>
            <a:r>
              <a:rPr lang="ru-RU" sz="1600" b="1" dirty="0" smtClean="0">
                <a:latin typeface="Times New Roman" pitchFamily="18" charset="0"/>
                <a:cs typeface="Times New Roman" pitchFamily="18" charset="0"/>
              </a:rPr>
              <a:t>Муниципальные меры поддержки</a:t>
            </a:r>
          </a:p>
          <a:p>
            <a:pPr algn="just"/>
            <a:r>
              <a:rPr lang="ru-RU" sz="1600" dirty="0" smtClean="0">
                <a:latin typeface="Times New Roman" pitchFamily="18" charset="0"/>
                <a:cs typeface="Times New Roman" pitchFamily="18" charset="0"/>
              </a:rPr>
              <a:t>В округе действует муниципальная программа «Развитие предпринимательства Ковернинского муниципального округа Нижегородской области».</a:t>
            </a:r>
          </a:p>
          <a:p>
            <a:pPr algn="just"/>
            <a:r>
              <a:rPr lang="ru-RU" sz="1600" dirty="0" smtClean="0">
                <a:latin typeface="Times New Roman" pitchFamily="18" charset="0"/>
                <a:cs typeface="Times New Roman" pitchFamily="18" charset="0"/>
              </a:rPr>
              <a:t>В декабре 2019 года в </a:t>
            </a:r>
            <a:r>
              <a:rPr lang="ru-RU" sz="1600" dirty="0" err="1" smtClean="0">
                <a:latin typeface="Times New Roman" pitchFamily="18" charset="0"/>
                <a:cs typeface="Times New Roman" pitchFamily="18" charset="0"/>
              </a:rPr>
              <a:t>Ковернинском</a:t>
            </a:r>
            <a:r>
              <a:rPr lang="ru-RU" sz="1600" dirty="0" smtClean="0">
                <a:latin typeface="Times New Roman" pitchFamily="18" charset="0"/>
                <a:cs typeface="Times New Roman" pitchFamily="18" charset="0"/>
              </a:rPr>
              <a:t> округе состоялось открытие окна «Мой бизнес».</a:t>
            </a:r>
          </a:p>
          <a:p>
            <a:pPr algn="just"/>
            <a:r>
              <a:rPr lang="ru-RU" sz="1600" dirty="0" smtClean="0">
                <a:latin typeface="Times New Roman" pitchFamily="18" charset="0"/>
                <a:cs typeface="Times New Roman" pitchFamily="18" charset="0"/>
              </a:rPr>
              <a:t>Это дает возможность предпринимателю в рамках единого окна обратиться в более чем 40 структур  — от налоговой службы и уполномоченного по правам предпринимателей до центров и агентств, которые входят в систему поддержки бизнеса.</a:t>
            </a:r>
          </a:p>
          <a:p>
            <a:pPr algn="just"/>
            <a:r>
              <a:rPr lang="ru-RU" sz="1600" dirty="0" smtClean="0">
                <a:latin typeface="Times New Roman" pitchFamily="18" charset="0"/>
                <a:cs typeface="Times New Roman" pitchFamily="18" charset="0"/>
              </a:rPr>
              <a:t>Субъекты малого и среднего предпринимательства Ковернинского муниципального округа проинформированы (индивидуальные консультации, через сайт администрации округа, рассылки и др.) о действии на территории Нижегородской области ГУ «Нижегородский инновационный бизнес-инкубатор», АНО «Агентство по развитию кластерной политики и предпринимательства Нижегородской области», АНО «Центр инновационной социальной сферы Нижегородской области», АНО «Агентство по развитию системы гарантий и </a:t>
            </a:r>
            <a:r>
              <a:rPr lang="ru-RU" sz="1600" dirty="0" err="1" smtClean="0">
                <a:latin typeface="Times New Roman" pitchFamily="18" charset="0"/>
                <a:cs typeface="Times New Roman" pitchFamily="18" charset="0"/>
              </a:rPr>
              <a:t>Микрокредитная</a:t>
            </a:r>
            <a:r>
              <a:rPr lang="ru-RU" sz="1600" dirty="0" smtClean="0">
                <a:latin typeface="Times New Roman" pitchFamily="18" charset="0"/>
                <a:cs typeface="Times New Roman" pitchFamily="18" charset="0"/>
              </a:rPr>
              <a:t> компания для субъектов малого и среднего предпринимательства Нижегородской области», АО «Корпорация развития Нижегородской области», НО «Фонд развития промышленности и венчурных инвестиций»,  ГАУ «Центр развития экспортного потенциала Нижегородской области», Уполномоченный по защите прав предпринимателей Нижегородской области. </a:t>
            </a:r>
          </a:p>
          <a:p>
            <a:pPr algn="just"/>
            <a:r>
              <a:rPr lang="ru-RU" sz="1600" dirty="0" smtClean="0">
                <a:latin typeface="Times New Roman" pitchFamily="18" charset="0"/>
                <a:cs typeface="Times New Roman" pitchFamily="18" charset="0"/>
              </a:rPr>
              <a:t>Информацию о предоставлении данных услуг можно получить в АНО «Центр поддержки предпринимательства</a:t>
            </a:r>
          </a:p>
          <a:p>
            <a:pPr algn="just"/>
            <a:endParaRPr lang="ru-RU" sz="1200" dirty="0" smtClean="0">
              <a:latin typeface="Times New Roman" pitchFamily="18" charset="0"/>
              <a:cs typeface="Times New Roman" pitchFamily="18" charset="0"/>
            </a:endParaRPr>
          </a:p>
          <a:p>
            <a:pPr algn="just"/>
            <a:endParaRPr lang="ru-RU" sz="1200" dirty="0">
              <a:latin typeface="Times New Roman" pitchFamily="18" charset="0"/>
              <a:cs typeface="Times New Roman" pitchFamily="18" charset="0"/>
            </a:endParaRPr>
          </a:p>
        </p:txBody>
      </p:sp>
      <p:sp>
        <p:nvSpPr>
          <p:cNvPr id="4" name="TextBox 3"/>
          <p:cNvSpPr txBox="1"/>
          <p:nvPr/>
        </p:nvSpPr>
        <p:spPr>
          <a:xfrm>
            <a:off x="7765575" y="0"/>
            <a:ext cx="4203511" cy="1354217"/>
          </a:xfrm>
          <a:prstGeom prst="rect">
            <a:avLst/>
          </a:prstGeom>
          <a:noFill/>
        </p:spPr>
        <p:txBody>
          <a:bodyPr wrap="square" rtlCol="0">
            <a:spAutoFit/>
          </a:bodyPr>
          <a:lstStyle/>
          <a:p>
            <a:pPr algn="ctr"/>
            <a:r>
              <a:rPr lang="ru-RU" sz="1600" b="1" dirty="0" smtClean="0">
                <a:latin typeface="Times New Roman" pitchFamily="18" charset="0"/>
                <a:cs typeface="Times New Roman" pitchFamily="18" charset="0"/>
              </a:rPr>
              <a:t>Финансовая поддержка, предоставленная субъектам малого предпринимательства, в рамках муниципальной программы развития малого предпринимательства</a:t>
            </a:r>
            <a:endParaRPr lang="ru-RU" sz="1600" dirty="0" smtClean="0">
              <a:latin typeface="Times New Roman" pitchFamily="18" charset="0"/>
              <a:cs typeface="Times New Roman" pitchFamily="18" charset="0"/>
            </a:endParaRPr>
          </a:p>
          <a:p>
            <a:endParaRPr lang="ru-RU" dirty="0"/>
          </a:p>
        </p:txBody>
      </p:sp>
      <p:graphicFrame>
        <p:nvGraphicFramePr>
          <p:cNvPr id="6" name="Таблица 5"/>
          <p:cNvGraphicFramePr>
            <a:graphicFrameLocks noGrp="1"/>
          </p:cNvGraphicFramePr>
          <p:nvPr/>
        </p:nvGraphicFramePr>
        <p:xfrm>
          <a:off x="7533564" y="1188720"/>
          <a:ext cx="4468883" cy="4559584"/>
        </p:xfrm>
        <a:graphic>
          <a:graphicData uri="http://schemas.openxmlformats.org/drawingml/2006/table">
            <a:tbl>
              <a:tblPr/>
              <a:tblGrid>
                <a:gridCol w="2941418"/>
                <a:gridCol w="711447"/>
                <a:gridCol w="816018"/>
              </a:tblGrid>
              <a:tr h="834715">
                <a:tc>
                  <a:txBody>
                    <a:bodyPr/>
                    <a:lstStyle/>
                    <a:p>
                      <a:pPr indent="-635" algn="ctr">
                        <a:spcAft>
                          <a:spcPts val="0"/>
                        </a:spcAft>
                      </a:pPr>
                      <a:r>
                        <a:rPr lang="ru-RU" sz="1200" dirty="0">
                          <a:solidFill>
                            <a:srgbClr val="000000"/>
                          </a:solidFill>
                          <a:latin typeface="Times New Roman"/>
                          <a:ea typeface="Times New Roman"/>
                          <a:cs typeface="Times New Roman"/>
                        </a:rPr>
                        <a:t>Наименование вида поддержки</a:t>
                      </a:r>
                      <a:endParaRPr lang="ru-RU" sz="1400" dirty="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spcAft>
                          <a:spcPts val="0"/>
                        </a:spcAft>
                      </a:pPr>
                      <a:r>
                        <a:rPr lang="ru-RU" sz="1200">
                          <a:solidFill>
                            <a:srgbClr val="000000"/>
                          </a:solidFill>
                          <a:latin typeface="Times New Roman"/>
                          <a:ea typeface="Times New Roman"/>
                          <a:cs typeface="Times New Roman"/>
                        </a:rPr>
                        <a:t>Сумма поддержки</a:t>
                      </a:r>
                      <a:endParaRPr lang="ru-RU" sz="1400">
                        <a:latin typeface="Times New Roman"/>
                        <a:ea typeface="Times New Roman"/>
                        <a:cs typeface="Times New Roman"/>
                      </a:endParaRPr>
                    </a:p>
                    <a:p>
                      <a:pPr algn="ctr">
                        <a:spcAft>
                          <a:spcPts val="0"/>
                        </a:spcAft>
                      </a:pPr>
                      <a:r>
                        <a:rPr lang="ru-RU" sz="1200">
                          <a:solidFill>
                            <a:srgbClr val="000000"/>
                          </a:solidFill>
                          <a:latin typeface="Times New Roman"/>
                          <a:ea typeface="Times New Roman"/>
                          <a:cs typeface="Times New Roman"/>
                        </a:rPr>
                        <a:t>(млн. руб.)</a:t>
                      </a:r>
                      <a:endParaRPr lang="ru-RU" sz="1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spcAft>
                          <a:spcPts val="0"/>
                        </a:spcAft>
                      </a:pPr>
                      <a:r>
                        <a:rPr lang="ru-RU" sz="1200">
                          <a:solidFill>
                            <a:srgbClr val="000000"/>
                          </a:solidFill>
                          <a:latin typeface="Times New Roman"/>
                          <a:ea typeface="Times New Roman"/>
                          <a:cs typeface="Times New Roman"/>
                        </a:rPr>
                        <a:t>Количество получателей</a:t>
                      </a:r>
                      <a:endParaRPr lang="ru-RU" sz="1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r>
              <a:tr h="1669429">
                <a:tc>
                  <a:txBody>
                    <a:bodyPr/>
                    <a:lstStyle/>
                    <a:p>
                      <a:pPr algn="ctr">
                        <a:spcAft>
                          <a:spcPts val="0"/>
                        </a:spcAft>
                      </a:pPr>
                      <a:r>
                        <a:rPr lang="ru-RU" sz="1200" dirty="0">
                          <a:latin typeface="Times New Roman"/>
                          <a:ea typeface="Times New Roman"/>
                          <a:cs typeface="Times New Roman"/>
                        </a:rPr>
                        <a:t>Субсидии на возмещение части затрат субъектов малого и среднего предпринимательства, связанных с уплатой лизинговых платежей по договору (договорам) лизинга, заключенному с российскими лизинговыми организациями в целях создания и (или) развития либо модернизации производства товаров (работ, услуг)</a:t>
                      </a:r>
                      <a:endParaRPr lang="ru-RU" sz="1400" dirty="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34925" algn="ctr">
                        <a:lnSpc>
                          <a:spcPts val="1200"/>
                        </a:lnSpc>
                        <a:spcAft>
                          <a:spcPts val="0"/>
                        </a:spcAft>
                      </a:pPr>
                      <a:r>
                        <a:rPr lang="ru-RU" sz="1200">
                          <a:solidFill>
                            <a:srgbClr val="000000"/>
                          </a:solidFill>
                          <a:latin typeface="Times New Roman"/>
                          <a:ea typeface="Calibri"/>
                          <a:cs typeface="Times New Roman"/>
                        </a:rPr>
                        <a:t>0,9173</a:t>
                      </a:r>
                      <a:endParaRPr lang="ru-RU" sz="1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34925" algn="ctr">
                        <a:lnSpc>
                          <a:spcPts val="1200"/>
                        </a:lnSpc>
                        <a:spcAft>
                          <a:spcPts val="0"/>
                        </a:spcAft>
                      </a:pPr>
                      <a:r>
                        <a:rPr lang="ru-RU" sz="1200">
                          <a:solidFill>
                            <a:srgbClr val="000000"/>
                          </a:solidFill>
                          <a:latin typeface="Times New Roman"/>
                          <a:ea typeface="Calibri"/>
                          <a:cs typeface="Times New Roman"/>
                        </a:rPr>
                        <a:t>2</a:t>
                      </a:r>
                      <a:endParaRPr lang="ru-RU" sz="1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5595">
                <a:tc>
                  <a:txBody>
                    <a:bodyPr/>
                    <a:lstStyle/>
                    <a:p>
                      <a:pPr algn="ctr">
                        <a:spcAft>
                          <a:spcPts val="0"/>
                        </a:spcAft>
                      </a:pPr>
                      <a:r>
                        <a:rPr lang="ru-RU" sz="1200" dirty="0">
                          <a:latin typeface="Times New Roman"/>
                          <a:ea typeface="Times New Roman"/>
                          <a:cs typeface="Times New Roman"/>
                        </a:rPr>
                        <a:t>Субсидии на реализацию мероприятий по обеспечению удаленных населенных пунктов товарами первой необходимости (проект «Автолавки в село»)</a:t>
                      </a:r>
                      <a:endParaRPr lang="ru-RU" sz="1400" dirty="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34925" algn="ctr">
                        <a:lnSpc>
                          <a:spcPts val="1200"/>
                        </a:lnSpc>
                        <a:spcAft>
                          <a:spcPts val="0"/>
                        </a:spcAft>
                      </a:pPr>
                      <a:r>
                        <a:rPr lang="ru-RU" sz="1200">
                          <a:solidFill>
                            <a:srgbClr val="000000"/>
                          </a:solidFill>
                          <a:latin typeface="Times New Roman"/>
                          <a:ea typeface="Calibri"/>
                          <a:cs typeface="Times New Roman"/>
                        </a:rPr>
                        <a:t>1,875</a:t>
                      </a:r>
                      <a:endParaRPr lang="ru-RU" sz="1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34925" algn="ctr">
                        <a:lnSpc>
                          <a:spcPts val="1200"/>
                        </a:lnSpc>
                        <a:spcAft>
                          <a:spcPts val="0"/>
                        </a:spcAft>
                      </a:pPr>
                      <a:r>
                        <a:rPr lang="ru-RU" sz="1200">
                          <a:solidFill>
                            <a:srgbClr val="000000"/>
                          </a:solidFill>
                          <a:latin typeface="Times New Roman"/>
                          <a:ea typeface="Calibri"/>
                          <a:cs typeface="Times New Roman"/>
                        </a:rPr>
                        <a:t>2</a:t>
                      </a:r>
                      <a:endParaRPr lang="ru-RU" sz="1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5595">
                <a:tc>
                  <a:txBody>
                    <a:bodyPr/>
                    <a:lstStyle/>
                    <a:p>
                      <a:pPr algn="ctr">
                        <a:spcAft>
                          <a:spcPts val="0"/>
                        </a:spcAft>
                      </a:pPr>
                      <a:r>
                        <a:rPr lang="ru-RU" sz="1200">
                          <a:latin typeface="Times New Roman"/>
                          <a:ea typeface="Times New Roman"/>
                          <a:cs typeface="Times New Roman"/>
                        </a:rPr>
                        <a:t>Субсидии на материально-техническое обеспечение муниципальных центров поддержки предпринимательства</a:t>
                      </a:r>
                      <a:endParaRPr lang="ru-RU" sz="1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34925" algn="ctr">
                        <a:lnSpc>
                          <a:spcPts val="1200"/>
                        </a:lnSpc>
                        <a:spcAft>
                          <a:spcPts val="0"/>
                        </a:spcAft>
                      </a:pPr>
                      <a:r>
                        <a:rPr lang="ru-RU" sz="1200">
                          <a:solidFill>
                            <a:srgbClr val="000000"/>
                          </a:solidFill>
                          <a:latin typeface="Times New Roman"/>
                          <a:ea typeface="Calibri"/>
                          <a:cs typeface="Times New Roman"/>
                        </a:rPr>
                        <a:t>0,184</a:t>
                      </a:r>
                      <a:endParaRPr lang="ru-RU" sz="1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34925" algn="ctr">
                        <a:lnSpc>
                          <a:spcPts val="1200"/>
                        </a:lnSpc>
                        <a:spcAft>
                          <a:spcPts val="0"/>
                        </a:spcAft>
                      </a:pPr>
                      <a:r>
                        <a:rPr lang="ru-RU" sz="1200">
                          <a:solidFill>
                            <a:srgbClr val="000000"/>
                          </a:solidFill>
                          <a:latin typeface="Times New Roman"/>
                          <a:ea typeface="Calibri"/>
                          <a:cs typeface="Times New Roman"/>
                        </a:rPr>
                        <a:t>1</a:t>
                      </a:r>
                      <a:endParaRPr lang="ru-RU" sz="1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7357">
                <a:tc>
                  <a:txBody>
                    <a:bodyPr/>
                    <a:lstStyle/>
                    <a:p>
                      <a:pPr algn="ctr">
                        <a:spcAft>
                          <a:spcPts val="0"/>
                        </a:spcAft>
                      </a:pPr>
                      <a:r>
                        <a:rPr lang="ru-RU" sz="1200">
                          <a:latin typeface="Times New Roman"/>
                          <a:ea typeface="Times New Roman"/>
                          <a:cs typeface="Times New Roman"/>
                        </a:rPr>
                        <a:t>Финансовая и инвестиционная поддержка субъектов малого и среднего предпринимательства</a:t>
                      </a:r>
                      <a:endParaRPr lang="ru-RU" sz="1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34925" algn="ctr">
                        <a:lnSpc>
                          <a:spcPts val="1200"/>
                        </a:lnSpc>
                        <a:spcAft>
                          <a:spcPts val="0"/>
                        </a:spcAft>
                      </a:pPr>
                      <a:r>
                        <a:rPr lang="ru-RU" sz="1200">
                          <a:solidFill>
                            <a:srgbClr val="000000"/>
                          </a:solidFill>
                          <a:latin typeface="Times New Roman"/>
                          <a:ea typeface="Calibri"/>
                          <a:cs typeface="Times New Roman"/>
                        </a:rPr>
                        <a:t>0,02</a:t>
                      </a:r>
                      <a:endParaRPr lang="ru-RU" sz="1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34925" algn="ctr">
                        <a:lnSpc>
                          <a:spcPts val="1200"/>
                        </a:lnSpc>
                        <a:spcAft>
                          <a:spcPts val="0"/>
                        </a:spcAft>
                      </a:pPr>
                      <a:r>
                        <a:rPr lang="ru-RU" sz="1200" dirty="0">
                          <a:solidFill>
                            <a:srgbClr val="000000"/>
                          </a:solidFill>
                          <a:latin typeface="Times New Roman"/>
                          <a:ea typeface="Calibri"/>
                          <a:cs typeface="Times New Roman"/>
                        </a:rPr>
                        <a:t>6</a:t>
                      </a:r>
                      <a:endParaRPr lang="ru-RU" sz="1400" dirty="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1648" y="170689"/>
            <a:ext cx="11519074" cy="4031873"/>
          </a:xfrm>
          <a:prstGeom prst="rect">
            <a:avLst/>
          </a:prstGeom>
          <a:noFill/>
        </p:spPr>
        <p:txBody>
          <a:bodyPr wrap="square" rtlCol="0">
            <a:spAutoFit/>
          </a:bodyPr>
          <a:lstStyle/>
          <a:p>
            <a:pPr algn="just"/>
            <a:r>
              <a:rPr lang="ru-RU" sz="1600" b="1" dirty="0" smtClean="0">
                <a:latin typeface="Times New Roman" pitchFamily="18" charset="0"/>
                <a:cs typeface="Times New Roman" pitchFamily="18" charset="0"/>
              </a:rPr>
              <a:t>Имущественная поддержка осуществляется в соответствии с Положением о порядке и условиях предоставления в аренду муниципального имущества из перечня муниципального имущества  предоставляемого субъектам малого и среднего предпринимательства. </a:t>
            </a:r>
          </a:p>
          <a:p>
            <a:pPr algn="just"/>
            <a:r>
              <a:rPr lang="ru-RU" sz="1600" dirty="0" smtClean="0">
                <a:latin typeface="Times New Roman" pitchFamily="18" charset="0"/>
                <a:cs typeface="Times New Roman" pitchFamily="18" charset="0"/>
              </a:rPr>
              <a:t>Имущество, включенное в Перечень, предоставляется исключительно в аренду .Право заключить договор аренды имущества, включенного в Перечень, имеет субъект малого и среднего предпринимательства либо организация, образующая инфраструктуру поддержки субъектов малого и среднего предпринимательства (за исключением указанных в статье 15 Федерального закона от 24.07.2007 № 209-ФЗ «О развитии малого и среднего предпринимательства в Российской Федерации» (далее – Субъект).</a:t>
            </a:r>
          </a:p>
          <a:p>
            <a:pPr algn="just"/>
            <a:r>
              <a:rPr lang="ru-RU" sz="1600" dirty="0" smtClean="0">
                <a:latin typeface="Times New Roman" pitchFamily="18" charset="0"/>
                <a:cs typeface="Times New Roman" pitchFamily="18" charset="0"/>
              </a:rPr>
              <a:t>Заключение договоров аренды муниципального имущества, включенного в Перечень, возможно следующими способами:</a:t>
            </a:r>
          </a:p>
          <a:p>
            <a:pPr lvl="0" algn="just"/>
            <a:r>
              <a:rPr lang="ru-RU" sz="1600" dirty="0" smtClean="0">
                <a:latin typeface="Times New Roman" pitchFamily="18" charset="0"/>
                <a:cs typeface="Times New Roman" pitchFamily="18" charset="0"/>
              </a:rPr>
              <a:t>по результатам проведения конкурса или аукциона на право заключения договора аренды ;</a:t>
            </a:r>
          </a:p>
          <a:p>
            <a:pPr lvl="0" algn="just"/>
            <a:r>
              <a:rPr lang="ru-RU" sz="1600" dirty="0" smtClean="0">
                <a:latin typeface="Times New Roman" pitchFamily="18" charset="0"/>
                <a:cs typeface="Times New Roman" pitchFamily="18" charset="0"/>
              </a:rPr>
              <a:t>без проведения торгов, в случаях, предусмотренных статье 17.1 Федерального закона от 26.07.2006 № 135-ФЗ «О защите конкуренции» (далее – Закон о защите конкуренции);</a:t>
            </a:r>
          </a:p>
          <a:p>
            <a:pPr lvl="0" algn="just"/>
            <a:r>
              <a:rPr lang="ru-RU" sz="1600" dirty="0" smtClean="0">
                <a:latin typeface="Times New Roman" pitchFamily="18" charset="0"/>
                <a:cs typeface="Times New Roman" pitchFamily="18" charset="0"/>
              </a:rPr>
              <a:t>без проведения торгов, в случае предоставления имущества в виде муниципальной помощи в порядке, установленном главой 5 Закона о защите конкуренции.</a:t>
            </a:r>
          </a:p>
          <a:p>
            <a:pPr algn="just"/>
            <a:r>
              <a:rPr lang="ru-RU" sz="1600" dirty="0" smtClean="0">
                <a:latin typeface="Times New Roman" pitchFamily="18" charset="0"/>
                <a:cs typeface="Times New Roman" pitchFamily="18" charset="0"/>
              </a:rPr>
              <a:t>Субъект, заинтересованный в предоставлении имущества в аренду, или уполномоченное им лицо, лично обращается с письменным заявлением о предоставлении имущества в аренду, в котором указывается целевое назначение и срок, на который предоставляется имущество.</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12064" y="159884"/>
            <a:ext cx="11436096" cy="6001643"/>
          </a:xfrm>
          <a:prstGeom prst="rect">
            <a:avLst/>
          </a:prstGeom>
        </p:spPr>
        <p:txBody>
          <a:bodyPr wrap="square">
            <a:spAutoFit/>
          </a:bodyPr>
          <a:lstStyle/>
          <a:p>
            <a:pPr algn="just"/>
            <a:r>
              <a:rPr lang="ru-RU" sz="1600" dirty="0" smtClean="0">
                <a:latin typeface="Times New Roman" pitchFamily="18" charset="0"/>
                <a:cs typeface="Times New Roman" pitchFamily="18" charset="0"/>
              </a:rPr>
              <a:t>Субъекты, осуществляющие социально значимые виды деятельности, включенные в перечень социально значимых видов деятельности, осуществляемых субъектами малого и среднего предпринимательства, имеют право получить льготы по аренде.</a:t>
            </a:r>
          </a:p>
          <a:p>
            <a:pPr algn="just"/>
            <a:r>
              <a:rPr lang="ru-RU" sz="1600" dirty="0" smtClean="0">
                <a:latin typeface="Times New Roman" pitchFamily="18" charset="0"/>
                <a:cs typeface="Times New Roman" pitchFamily="18" charset="0"/>
              </a:rPr>
              <a:t> К социально значимым видам деятельности относятся субъекты малого и среднего предпринимательства:</a:t>
            </a:r>
          </a:p>
          <a:p>
            <a:pPr algn="just"/>
            <a:r>
              <a:rPr lang="ru-RU" sz="1600" dirty="0" smtClean="0">
                <a:latin typeface="Times New Roman" pitchFamily="18" charset="0"/>
                <a:cs typeface="Times New Roman" pitchFamily="18" charset="0"/>
              </a:rPr>
              <a:t>-   реализующие проекты в приоритетных направлениях развития науки, технологий и техники в Российской Федерации, по перечню критических технологий Российской Федерации, которые определены в соответствии с Указом Президента РФ от 07.07.2011 №899 «Об утверждении приоритетных направлений развития науки, технологии и техники в Российской Федерации и перечня критических технологий в Российской Федерации»;</a:t>
            </a:r>
          </a:p>
          <a:p>
            <a:pPr algn="just"/>
            <a:r>
              <a:rPr lang="ru-RU" sz="1600" dirty="0" smtClean="0">
                <a:latin typeface="Times New Roman" pitchFamily="18" charset="0"/>
                <a:cs typeface="Times New Roman" pitchFamily="18" charset="0"/>
              </a:rPr>
              <a:t>- развивающие продуктовые линейки крупных компаний, работающих по направлениям национальной технологической инициативы;</a:t>
            </a:r>
          </a:p>
          <a:p>
            <a:pPr algn="just"/>
            <a:r>
              <a:rPr lang="ru-RU" sz="1600" dirty="0" smtClean="0">
                <a:latin typeface="Times New Roman" pitchFamily="18" charset="0"/>
                <a:cs typeface="Times New Roman" pitchFamily="18" charset="0"/>
              </a:rPr>
              <a:t>- реализующие проекты в сфере </a:t>
            </a:r>
            <a:r>
              <a:rPr lang="ru-RU" sz="1600" dirty="0" err="1" smtClean="0">
                <a:latin typeface="Times New Roman" pitchFamily="18" charset="0"/>
                <a:cs typeface="Times New Roman" pitchFamily="18" charset="0"/>
              </a:rPr>
              <a:t>импортозамещения</a:t>
            </a:r>
            <a:r>
              <a:rPr lang="ru-RU" sz="1600" dirty="0" smtClean="0">
                <a:latin typeface="Times New Roman" pitchFamily="18" charset="0"/>
                <a:cs typeface="Times New Roman" pitchFamily="18" charset="0"/>
              </a:rPr>
              <a:t> (в соответствии с региональными планами по </a:t>
            </a:r>
            <a:r>
              <a:rPr lang="ru-RU" sz="1600" dirty="0" err="1" smtClean="0">
                <a:latin typeface="Times New Roman" pitchFamily="18" charset="0"/>
                <a:cs typeface="Times New Roman" pitchFamily="18" charset="0"/>
              </a:rPr>
              <a:t>импортозамещению</a:t>
            </a:r>
            <a:r>
              <a:rPr lang="ru-RU" sz="1600" dirty="0" smtClean="0">
                <a:latin typeface="Times New Roman" pitchFamily="18" charset="0"/>
                <a:cs typeface="Times New Roman" pitchFamily="18" charset="0"/>
              </a:rPr>
              <a:t>);</a:t>
            </a:r>
          </a:p>
          <a:p>
            <a:pPr algn="just"/>
            <a:r>
              <a:rPr lang="ru-RU" sz="1600" dirty="0" smtClean="0">
                <a:latin typeface="Times New Roman" pitchFamily="18" charset="0"/>
                <a:cs typeface="Times New Roman" pitchFamily="18" charset="0"/>
              </a:rPr>
              <a:t>- занимающиеся производством, переработкой или сбытом сельскохозяйственной продукции;</a:t>
            </a:r>
          </a:p>
          <a:p>
            <a:pPr algn="just"/>
            <a:r>
              <a:rPr lang="ru-RU" sz="1600" dirty="0" smtClean="0">
                <a:latin typeface="Times New Roman" pitchFamily="18" charset="0"/>
                <a:cs typeface="Times New Roman" pitchFamily="18" charset="0"/>
              </a:rPr>
              <a:t>- занимающиеся социально значимыми видами деятельности, иными установленными государственными программами (подпрограммами) Российской Федерации, государственными программами (подпрограммами) субъектов Российской Федерации, муниципальными программами (подпрограммами) приоритетными видами деятельности;</a:t>
            </a:r>
          </a:p>
          <a:p>
            <a:pPr algn="just"/>
            <a:r>
              <a:rPr lang="ru-RU" sz="1600" dirty="0" smtClean="0">
                <a:latin typeface="Times New Roman" pitchFamily="18" charset="0"/>
                <a:cs typeface="Times New Roman" pitchFamily="18" charset="0"/>
              </a:rPr>
              <a:t>-  начинающие новый бизнес по направлениям деятельности, по которым оказывается государственная и муниципальная поддержка;</a:t>
            </a:r>
          </a:p>
          <a:p>
            <a:pPr algn="just"/>
            <a:r>
              <a:rPr lang="ru-RU" sz="1600" dirty="0" smtClean="0">
                <a:latin typeface="Times New Roman" pitchFamily="18" charset="0"/>
                <a:cs typeface="Times New Roman" pitchFamily="18" charset="0"/>
              </a:rPr>
              <a:t>-  занимающиеся производством продовольственных и промышленных товаров, товаров народного потребления, лекарственных средств и изделий медицинского назначения;</a:t>
            </a:r>
          </a:p>
          <a:p>
            <a:pPr algn="just"/>
            <a:r>
              <a:rPr lang="ru-RU" sz="1600" dirty="0" smtClean="0">
                <a:latin typeface="Times New Roman" pitchFamily="18" charset="0"/>
                <a:cs typeface="Times New Roman" pitchFamily="18" charset="0"/>
              </a:rPr>
              <a:t>-    оказывающие коммунальные и бытовые услуги населению;</a:t>
            </a:r>
          </a:p>
          <a:p>
            <a:pPr algn="just"/>
            <a:r>
              <a:rPr lang="ru-RU" sz="1600" dirty="0" smtClean="0">
                <a:latin typeface="Times New Roman" pitchFamily="18" charset="0"/>
                <a:cs typeface="Times New Roman" pitchFamily="18" charset="0"/>
              </a:rPr>
              <a:t>-    занимающиеся развитием народных художественных промыслов;</a:t>
            </a:r>
          </a:p>
          <a:p>
            <a:pPr algn="just"/>
            <a:r>
              <a:rPr lang="ru-RU" sz="1600" dirty="0" smtClean="0">
                <a:latin typeface="Times New Roman" pitchFamily="18" charset="0"/>
                <a:cs typeface="Times New Roman" pitchFamily="18" charset="0"/>
              </a:rPr>
              <a:t>-   занимающиеся строительством и реконструкцией объектов социального назначения.</a:t>
            </a:r>
          </a:p>
          <a:p>
            <a:pPr algn="just">
              <a:buFontTx/>
              <a:buChar char="-"/>
            </a:pPr>
            <a:r>
              <a:rPr lang="ru-RU" sz="1600" dirty="0" smtClean="0">
                <a:latin typeface="Times New Roman" pitchFamily="18" charset="0"/>
                <a:cs typeface="Times New Roman" pitchFamily="18" charset="0"/>
              </a:rPr>
              <a:t>организациям, образующим инфраструктуру поддержки субъектов малого и среднего предпринимательства, предоставляющим имущество во владение и (или) пользование субъектам МСП, для которых предусмотрены льготы по арендной плате или иные льготы.</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19397" y="168037"/>
            <a:ext cx="10687792" cy="830997"/>
          </a:xfrm>
          <a:prstGeom prst="rect">
            <a:avLst/>
          </a:prstGeom>
          <a:noFill/>
        </p:spPr>
        <p:txBody>
          <a:bodyPr wrap="square" rtlCol="0">
            <a:spAutoFit/>
          </a:bodyPr>
          <a:lstStyle/>
          <a:p>
            <a:pPr algn="ctr"/>
            <a:r>
              <a:rPr lang="ru-RU" sz="1200" b="1" dirty="0" smtClean="0">
                <a:latin typeface="Times New Roman" pitchFamily="18" charset="0"/>
                <a:cs typeface="Times New Roman" pitchFamily="18" charset="0"/>
              </a:rPr>
              <a:t>Перечень муниципального  имущества, свободного от прав третьих лиц, предназначенного для предоставления во владение и (или) пользование субъектам малого и среднего предпринимательства и организациям, образующим инфраструктуру поддержки субъектов малого и среднего предпринимательства, а также физическим лицам, не являющимся индивидуальными предпринимателями и применяющим специальный налоговый режим «Налог на профессиональный доход»</a:t>
            </a:r>
            <a:endParaRPr lang="ru-RU" sz="1200" dirty="0">
              <a:latin typeface="Times New Roman" pitchFamily="18" charset="0"/>
              <a:cs typeface="Times New Roman" pitchFamily="18" charset="0"/>
            </a:endParaRPr>
          </a:p>
        </p:txBody>
      </p:sp>
      <p:graphicFrame>
        <p:nvGraphicFramePr>
          <p:cNvPr id="6" name="Таблица 5"/>
          <p:cNvGraphicFramePr>
            <a:graphicFrameLocks noGrp="1"/>
          </p:cNvGraphicFramePr>
          <p:nvPr/>
        </p:nvGraphicFramePr>
        <p:xfrm>
          <a:off x="272954" y="1029902"/>
          <a:ext cx="11586949" cy="5699033"/>
        </p:xfrm>
        <a:graphic>
          <a:graphicData uri="http://schemas.openxmlformats.org/drawingml/2006/table">
            <a:tbl>
              <a:tblPr/>
              <a:tblGrid>
                <a:gridCol w="676678"/>
                <a:gridCol w="2600111"/>
                <a:gridCol w="3944197"/>
                <a:gridCol w="4365963"/>
              </a:tblGrid>
              <a:tr h="299938">
                <a:tc>
                  <a:txBody>
                    <a:bodyPr/>
                    <a:lstStyle/>
                    <a:p>
                      <a:pPr algn="ctr">
                        <a:spcAft>
                          <a:spcPts val="0"/>
                        </a:spcAft>
                        <a:tabLst>
                          <a:tab pos="2418080" algn="l"/>
                        </a:tabLst>
                      </a:pPr>
                      <a:r>
                        <a:rPr lang="ru-RU" sz="1050" dirty="0">
                          <a:latin typeface="Times New Roman"/>
                          <a:ea typeface="Times New Roman"/>
                        </a:rPr>
                        <a:t>№ </a:t>
                      </a:r>
                      <a:r>
                        <a:rPr lang="ru-RU" sz="1050" dirty="0" err="1">
                          <a:latin typeface="Times New Roman"/>
                          <a:ea typeface="Times New Roman"/>
                        </a:rPr>
                        <a:t>п</a:t>
                      </a:r>
                      <a:r>
                        <a:rPr lang="ru-RU" sz="1050" dirty="0">
                          <a:latin typeface="Times New Roman"/>
                          <a:ea typeface="Times New Roman"/>
                        </a:rPr>
                        <a:t>/</a:t>
                      </a:r>
                      <a:r>
                        <a:rPr lang="ru-RU" sz="1050" dirty="0" err="1">
                          <a:latin typeface="Times New Roman"/>
                          <a:ea typeface="Times New Roman"/>
                        </a:rPr>
                        <a:t>п</a:t>
                      </a:r>
                      <a:endParaRPr lang="ru-RU" sz="1050" dirty="0">
                        <a:latin typeface="Times New Roman"/>
                        <a:ea typeface="Times New Roman"/>
                      </a:endParaRPr>
                    </a:p>
                  </a:txBody>
                  <a:tcPr marL="37492" marR="3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spcAft>
                          <a:spcPts val="0"/>
                        </a:spcAft>
                        <a:tabLst>
                          <a:tab pos="2418080" algn="l"/>
                        </a:tabLst>
                      </a:pPr>
                      <a:r>
                        <a:rPr lang="ru-RU" sz="1050">
                          <a:latin typeface="Times New Roman"/>
                          <a:ea typeface="Times New Roman"/>
                        </a:rPr>
                        <a:t>Наименование муниципального имущества</a:t>
                      </a:r>
                    </a:p>
                  </a:txBody>
                  <a:tcPr marL="37492" marR="3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spcAft>
                          <a:spcPts val="0"/>
                        </a:spcAft>
                        <a:tabLst>
                          <a:tab pos="2418080" algn="l"/>
                        </a:tabLst>
                      </a:pPr>
                      <a:r>
                        <a:rPr lang="ru-RU" sz="1050">
                          <a:latin typeface="Times New Roman"/>
                          <a:ea typeface="Times New Roman"/>
                        </a:rPr>
                        <a:t>Характеристики</a:t>
                      </a:r>
                    </a:p>
                  </a:txBody>
                  <a:tcPr marL="37492" marR="3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spcAft>
                          <a:spcPts val="0"/>
                        </a:spcAft>
                        <a:tabLst>
                          <a:tab pos="2418080" algn="l"/>
                        </a:tabLst>
                      </a:pPr>
                      <a:r>
                        <a:rPr lang="ru-RU" sz="1050">
                          <a:latin typeface="Times New Roman"/>
                          <a:ea typeface="Times New Roman"/>
                        </a:rPr>
                        <a:t>Место нахождения объекта муниципальной собственности</a:t>
                      </a:r>
                    </a:p>
                  </a:txBody>
                  <a:tcPr marL="37492" marR="3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r>
              <a:tr h="499896">
                <a:tc>
                  <a:txBody>
                    <a:bodyPr/>
                    <a:lstStyle/>
                    <a:p>
                      <a:pPr algn="ctr">
                        <a:spcAft>
                          <a:spcPts val="0"/>
                        </a:spcAft>
                        <a:tabLst>
                          <a:tab pos="2418080" algn="l"/>
                        </a:tabLst>
                      </a:pPr>
                      <a:r>
                        <a:rPr lang="ru-RU" sz="1050">
                          <a:latin typeface="Times New Roman"/>
                          <a:ea typeface="Times New Roman"/>
                        </a:rPr>
                        <a:t>1</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latin typeface="Times New Roman"/>
                          <a:ea typeface="Times New Roman"/>
                        </a:rPr>
                        <a:t>Здание цеха подсобных промыслов с котельной</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latin typeface="Times New Roman"/>
                          <a:ea typeface="Times New Roman"/>
                        </a:rPr>
                        <a:t>Здание кирпичное, кровля -  шифер, перекрытия деревянные, фундамент - кирпичный, ленточный, общая площадь 734,5 кв.м., кадастровый номер 52:08:0010533:144 </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latin typeface="Times New Roman"/>
                          <a:ea typeface="Times New Roman"/>
                        </a:rPr>
                        <a:t>Нижегородская обл., Ковернинский округ, д. Петрово</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9896">
                <a:tc>
                  <a:txBody>
                    <a:bodyPr/>
                    <a:lstStyle/>
                    <a:p>
                      <a:pPr algn="ctr">
                        <a:spcAft>
                          <a:spcPts val="0"/>
                        </a:spcAft>
                        <a:tabLst>
                          <a:tab pos="2418080" algn="l"/>
                        </a:tabLst>
                      </a:pPr>
                      <a:r>
                        <a:rPr lang="ru-RU" sz="1050">
                          <a:latin typeface="Times New Roman"/>
                          <a:ea typeface="Times New Roman"/>
                        </a:rPr>
                        <a:t>2</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latin typeface="Times New Roman"/>
                          <a:ea typeface="Times New Roman"/>
                        </a:rPr>
                        <a:t>Нежилое здание</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latin typeface="Times New Roman"/>
                          <a:ea typeface="Times New Roman"/>
                        </a:rPr>
                        <a:t>Здание кирпичное, кровля -  шифер, перекрытия железобетонные, фундамент – железобетонные блоки, общая площадь 577,8 кв.м., кадастровый номер 52:08:0010902:449</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latin typeface="Times New Roman"/>
                          <a:ea typeface="Times New Roman"/>
                        </a:rPr>
                        <a:t>Нижегородская область, Ковернинский округ, д. Шадрино, ул. Советская, д.3</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9896">
                <a:tc>
                  <a:txBody>
                    <a:bodyPr/>
                    <a:lstStyle/>
                    <a:p>
                      <a:pPr algn="ctr">
                        <a:spcAft>
                          <a:spcPts val="0"/>
                        </a:spcAft>
                        <a:tabLst>
                          <a:tab pos="2418080" algn="l"/>
                        </a:tabLst>
                      </a:pPr>
                      <a:r>
                        <a:rPr lang="ru-RU" sz="1050">
                          <a:latin typeface="Times New Roman"/>
                          <a:ea typeface="Times New Roman"/>
                        </a:rPr>
                        <a:t>3</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2418080" algn="l"/>
                        </a:tabLst>
                      </a:pPr>
                      <a:r>
                        <a:rPr lang="ru-RU" sz="1050">
                          <a:latin typeface="Times New Roman"/>
                          <a:ea typeface="Times New Roman"/>
                        </a:rPr>
                        <a:t>Земельный участок</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latin typeface="Times New Roman"/>
                          <a:ea typeface="Times New Roman"/>
                        </a:rPr>
                        <a:t>Кадастровый номер </a:t>
                      </a:r>
                      <a:r>
                        <a:rPr lang="ru-RU" sz="1050" dirty="0">
                          <a:solidFill>
                            <a:srgbClr val="343434"/>
                          </a:solidFill>
                          <a:latin typeface="Times New Roman"/>
                          <a:ea typeface="Times New Roman"/>
                        </a:rPr>
                        <a:t>52:08:0011123:253, </a:t>
                      </a:r>
                      <a:r>
                        <a:rPr lang="ru-RU" sz="1050" dirty="0">
                          <a:latin typeface="Times New Roman"/>
                          <a:ea typeface="Times New Roman"/>
                        </a:rPr>
                        <a:t>общая площадь 824 кв. м., категория земель: земли населённых пунктов, разрешенное использование: хранение автотранспорта</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latin typeface="Times New Roman"/>
                          <a:ea typeface="Times New Roman"/>
                        </a:rPr>
                        <a:t>Нижегородская область, Ковернинский округ, примерно в 539 м по направлению на северо-запад от д.20 по ул. Октябрьская д. Б.Мосты.</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917">
                <a:tc>
                  <a:txBody>
                    <a:bodyPr/>
                    <a:lstStyle/>
                    <a:p>
                      <a:pPr algn="ctr">
                        <a:spcAft>
                          <a:spcPts val="0"/>
                        </a:spcAft>
                        <a:tabLst>
                          <a:tab pos="2418080" algn="l"/>
                        </a:tabLst>
                      </a:pPr>
                      <a:r>
                        <a:rPr lang="ru-RU" sz="1050">
                          <a:latin typeface="Times New Roman"/>
                          <a:ea typeface="Times New Roman"/>
                        </a:rPr>
                        <a:t>4</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2418080" algn="l"/>
                        </a:tabLst>
                      </a:pPr>
                      <a:r>
                        <a:rPr lang="ru-RU" sz="1050">
                          <a:solidFill>
                            <a:srgbClr val="000000"/>
                          </a:solidFill>
                          <a:latin typeface="Times New Roman"/>
                          <a:ea typeface="Times New Roman"/>
                        </a:rPr>
                        <a:t>Нежилое здание</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latin typeface="Times New Roman"/>
                          <a:ea typeface="Times New Roman"/>
                        </a:rPr>
                        <a:t>Здание бревенчатое, кровля – шифер, 1996 года постройки, общая площадь 29,9 кв. м., кадастровый номер </a:t>
                      </a:r>
                      <a:r>
                        <a:rPr lang="ru-RU" sz="1050" dirty="0">
                          <a:solidFill>
                            <a:srgbClr val="343434"/>
                          </a:solidFill>
                          <a:latin typeface="Times New Roman"/>
                          <a:ea typeface="Times New Roman"/>
                        </a:rPr>
                        <a:t>52:08:0010902:397 </a:t>
                      </a:r>
                      <a:endParaRPr lang="ru-RU" sz="1050" dirty="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latin typeface="Times New Roman"/>
                          <a:ea typeface="Times New Roman"/>
                        </a:rPr>
                        <a:t>Нижегородская область, Ковернинский округ, д. Шадрино, ул. Советская, дом 17</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0720">
                <a:tc>
                  <a:txBody>
                    <a:bodyPr/>
                    <a:lstStyle/>
                    <a:p>
                      <a:pPr algn="ctr">
                        <a:spcAft>
                          <a:spcPts val="0"/>
                        </a:spcAft>
                        <a:tabLst>
                          <a:tab pos="2418080" algn="l"/>
                        </a:tabLst>
                      </a:pPr>
                      <a:r>
                        <a:rPr lang="ru-RU" sz="1050">
                          <a:latin typeface="Times New Roman"/>
                          <a:ea typeface="Times New Roman"/>
                        </a:rPr>
                        <a:t>5</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2418080" algn="l"/>
                        </a:tabLst>
                      </a:pPr>
                      <a:r>
                        <a:rPr lang="ru-RU" sz="1050">
                          <a:latin typeface="Times New Roman"/>
                          <a:ea typeface="Times New Roman"/>
                        </a:rPr>
                        <a:t>Кабинет № 3</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latin typeface="Times New Roman"/>
                          <a:ea typeface="Times New Roman"/>
                        </a:rPr>
                        <a:t>Общая площадь 19,6 кв.м.</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just">
                        <a:spcAft>
                          <a:spcPts val="0"/>
                        </a:spcAft>
                        <a:tabLst>
                          <a:tab pos="2418080" algn="l"/>
                        </a:tabLst>
                      </a:pPr>
                      <a:r>
                        <a:rPr lang="ru-RU" sz="1050">
                          <a:latin typeface="Times New Roman"/>
                          <a:ea typeface="Times New Roman"/>
                        </a:rPr>
                        <a:t>Второй этаж двухэтажного кирпичного здания 1996 года постройки по адресу: Нижегородская область, Ковернинский округ, р.п. Ковернино, ул. Чкалова, дом 21, ПП2 (кадастровый номер 52:08:0011206:2264)</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3352">
                <a:tc>
                  <a:txBody>
                    <a:bodyPr/>
                    <a:lstStyle/>
                    <a:p>
                      <a:pPr algn="ctr">
                        <a:spcAft>
                          <a:spcPts val="0"/>
                        </a:spcAft>
                        <a:tabLst>
                          <a:tab pos="2418080" algn="l"/>
                        </a:tabLst>
                      </a:pPr>
                      <a:r>
                        <a:rPr lang="ru-RU" sz="1050">
                          <a:latin typeface="Times New Roman"/>
                          <a:ea typeface="Times New Roman"/>
                        </a:rPr>
                        <a:t>6</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2418080" algn="l"/>
                        </a:tabLst>
                      </a:pPr>
                      <a:r>
                        <a:rPr lang="ru-RU" sz="1050">
                          <a:latin typeface="Times New Roman"/>
                          <a:ea typeface="Times New Roman"/>
                        </a:rPr>
                        <a:t>Кабинет № 4</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latin typeface="Times New Roman"/>
                          <a:ea typeface="Times New Roman"/>
                        </a:rPr>
                        <a:t>Общая площадь 18,2 кв.м.</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r>
              <a:tr h="165591">
                <a:tc>
                  <a:txBody>
                    <a:bodyPr/>
                    <a:lstStyle/>
                    <a:p>
                      <a:pPr algn="ctr">
                        <a:spcAft>
                          <a:spcPts val="0"/>
                        </a:spcAft>
                        <a:tabLst>
                          <a:tab pos="2418080" algn="l"/>
                        </a:tabLst>
                      </a:pPr>
                      <a:r>
                        <a:rPr lang="ru-RU" sz="1050">
                          <a:latin typeface="Times New Roman"/>
                          <a:ea typeface="Times New Roman"/>
                        </a:rPr>
                        <a:t>7</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2418080" algn="l"/>
                        </a:tabLst>
                      </a:pPr>
                      <a:r>
                        <a:rPr lang="ru-RU" sz="1050">
                          <a:latin typeface="Times New Roman"/>
                          <a:ea typeface="Times New Roman"/>
                        </a:rPr>
                        <a:t>Кабинет № 12</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latin typeface="Times New Roman"/>
                          <a:ea typeface="Times New Roman"/>
                        </a:rPr>
                        <a:t>Общая площадь 14,5 кв.м.</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r>
              <a:tr h="199958">
                <a:tc>
                  <a:txBody>
                    <a:bodyPr/>
                    <a:lstStyle/>
                    <a:p>
                      <a:pPr algn="ctr">
                        <a:spcAft>
                          <a:spcPts val="0"/>
                        </a:spcAft>
                        <a:tabLst>
                          <a:tab pos="2418080" algn="l"/>
                        </a:tabLst>
                      </a:pPr>
                      <a:r>
                        <a:rPr lang="ru-RU" sz="1050">
                          <a:solidFill>
                            <a:srgbClr val="000000"/>
                          </a:solidFill>
                          <a:latin typeface="Times New Roman"/>
                          <a:ea typeface="Times New Roman"/>
                        </a:rPr>
                        <a:t>8</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solidFill>
                            <a:srgbClr val="000000"/>
                          </a:solidFill>
                          <a:latin typeface="Times New Roman"/>
                          <a:ea typeface="Times New Roman"/>
                        </a:rPr>
                        <a:t>Нежилое встроенное помещение П1</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solidFill>
                            <a:srgbClr val="000000"/>
                          </a:solidFill>
                          <a:latin typeface="Times New Roman"/>
                          <a:ea typeface="Times New Roman"/>
                        </a:rPr>
                        <a:t>Общая площадь 75,7 кв.м., кадастровый номер 52:08:0010326:570</a:t>
                      </a:r>
                      <a:endParaRPr lang="ru-RU" sz="1050" dirty="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solidFill>
                            <a:srgbClr val="000000"/>
                          </a:solidFill>
                          <a:latin typeface="Times New Roman"/>
                          <a:ea typeface="Times New Roman"/>
                        </a:rPr>
                        <a:t>Нижегородская обл., Ковернинский округ, с. Горево, ул. Медведева, д.3, пом П1</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917">
                <a:tc>
                  <a:txBody>
                    <a:bodyPr/>
                    <a:lstStyle/>
                    <a:p>
                      <a:pPr algn="ctr">
                        <a:spcAft>
                          <a:spcPts val="0"/>
                        </a:spcAft>
                        <a:tabLst>
                          <a:tab pos="2418080" algn="l"/>
                        </a:tabLst>
                      </a:pPr>
                      <a:r>
                        <a:rPr lang="ru-RU" sz="1050">
                          <a:solidFill>
                            <a:srgbClr val="000000"/>
                          </a:solidFill>
                          <a:latin typeface="Times New Roman"/>
                          <a:ea typeface="Times New Roman"/>
                        </a:rPr>
                        <a:t>9</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solidFill>
                            <a:srgbClr val="000000"/>
                          </a:solidFill>
                          <a:latin typeface="Times New Roman"/>
                          <a:ea typeface="Times New Roman"/>
                        </a:rPr>
                        <a:t>Земельный участок</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latin typeface="Times New Roman"/>
                          <a:ea typeface="Times New Roman"/>
                        </a:rPr>
                        <a:t>Кадастровый номер </a:t>
                      </a:r>
                      <a:r>
                        <a:rPr lang="ru-RU" sz="1050" dirty="0">
                          <a:solidFill>
                            <a:srgbClr val="343434"/>
                          </a:solidFill>
                          <a:latin typeface="Times New Roman"/>
                          <a:ea typeface="Times New Roman"/>
                        </a:rPr>
                        <a:t>52:08:0011315:619, </a:t>
                      </a:r>
                      <a:r>
                        <a:rPr lang="ru-RU" sz="1050" dirty="0">
                          <a:latin typeface="Times New Roman"/>
                          <a:ea typeface="Times New Roman"/>
                        </a:rPr>
                        <a:t>общая площадь 2668 кв. м., категория земель: земли населённых пунктов, разрешенное использование: магазины</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solidFill>
                            <a:srgbClr val="000000"/>
                          </a:solidFill>
                          <a:latin typeface="Times New Roman"/>
                          <a:ea typeface="Times New Roman"/>
                        </a:rPr>
                        <a:t>Нижегородская обл., Ковернинский округ, д. Гавриловка, земельный участок №27</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9896">
                <a:tc>
                  <a:txBody>
                    <a:bodyPr/>
                    <a:lstStyle/>
                    <a:p>
                      <a:pPr algn="ctr">
                        <a:spcAft>
                          <a:spcPts val="0"/>
                        </a:spcAft>
                        <a:tabLst>
                          <a:tab pos="2418080" algn="l"/>
                        </a:tabLst>
                      </a:pPr>
                      <a:r>
                        <a:rPr lang="ru-RU" sz="1050">
                          <a:solidFill>
                            <a:srgbClr val="000000"/>
                          </a:solidFill>
                          <a:latin typeface="Times New Roman"/>
                          <a:ea typeface="Times New Roman"/>
                        </a:rPr>
                        <a:t>10</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solidFill>
                            <a:srgbClr val="000000"/>
                          </a:solidFill>
                          <a:latin typeface="Times New Roman"/>
                          <a:ea typeface="Times New Roman"/>
                        </a:rPr>
                        <a:t>Земельный участок</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latin typeface="Times New Roman"/>
                          <a:ea typeface="Times New Roman"/>
                        </a:rPr>
                        <a:t>Кадастровый номер </a:t>
                      </a:r>
                      <a:r>
                        <a:rPr lang="ru-RU" sz="1050" dirty="0">
                          <a:solidFill>
                            <a:srgbClr val="343434"/>
                          </a:solidFill>
                          <a:latin typeface="Times New Roman"/>
                          <a:ea typeface="Times New Roman"/>
                        </a:rPr>
                        <a:t>52:08:0011123:262, </a:t>
                      </a:r>
                      <a:r>
                        <a:rPr lang="ru-RU" sz="1050" dirty="0">
                          <a:latin typeface="Times New Roman"/>
                          <a:ea typeface="Times New Roman"/>
                        </a:rPr>
                        <a:t>общая площадь 1675 кв. м., категория земель: земли населённых пунктов, разрешенное использование: хранение автотранспорта</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latin typeface="Times New Roman"/>
                          <a:ea typeface="Times New Roman"/>
                        </a:rPr>
                        <a:t>Нижегородская область, </a:t>
                      </a:r>
                      <a:r>
                        <a:rPr lang="ru-RU" sz="1050" dirty="0" err="1">
                          <a:latin typeface="Times New Roman"/>
                          <a:ea typeface="Times New Roman"/>
                        </a:rPr>
                        <a:t>Ковернинский</a:t>
                      </a:r>
                      <a:r>
                        <a:rPr lang="ru-RU" sz="1050" dirty="0">
                          <a:latin typeface="Times New Roman"/>
                          <a:ea typeface="Times New Roman"/>
                        </a:rPr>
                        <a:t> округ, примерно в 635 м по направлению на северо-запад от д.53 по ул. Юбилейная д. Б.Мосты.</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917">
                <a:tc>
                  <a:txBody>
                    <a:bodyPr/>
                    <a:lstStyle/>
                    <a:p>
                      <a:pPr algn="ctr">
                        <a:spcAft>
                          <a:spcPts val="0"/>
                        </a:spcAft>
                        <a:tabLst>
                          <a:tab pos="2418080" algn="l"/>
                        </a:tabLst>
                      </a:pPr>
                      <a:r>
                        <a:rPr lang="ru-RU" sz="1050">
                          <a:solidFill>
                            <a:srgbClr val="000000"/>
                          </a:solidFill>
                          <a:latin typeface="Times New Roman"/>
                          <a:ea typeface="Times New Roman"/>
                        </a:rPr>
                        <a:t>11</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solidFill>
                            <a:srgbClr val="000000"/>
                          </a:solidFill>
                          <a:latin typeface="Times New Roman"/>
                          <a:ea typeface="Times New Roman"/>
                        </a:rPr>
                        <a:t>Земельный участок</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latin typeface="Times New Roman"/>
                          <a:ea typeface="Times New Roman"/>
                        </a:rPr>
                        <a:t>Кадастровый номер </a:t>
                      </a:r>
                      <a:r>
                        <a:rPr lang="ru-RU" sz="1050">
                          <a:solidFill>
                            <a:srgbClr val="343434"/>
                          </a:solidFill>
                          <a:latin typeface="Times New Roman"/>
                          <a:ea typeface="Times New Roman"/>
                        </a:rPr>
                        <a:t>52:08:0011123:330, </a:t>
                      </a:r>
                      <a:r>
                        <a:rPr lang="ru-RU" sz="1050">
                          <a:latin typeface="Times New Roman"/>
                          <a:ea typeface="Times New Roman"/>
                        </a:rPr>
                        <a:t>общая площадь 872 кв. м., категория земель: земли населённых пунктов, разрешенное использование: магазины</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solidFill>
                            <a:srgbClr val="000000"/>
                          </a:solidFill>
                          <a:latin typeface="Times New Roman"/>
                          <a:ea typeface="Times New Roman"/>
                        </a:rPr>
                        <a:t>Нижегородская обл., </a:t>
                      </a:r>
                      <a:r>
                        <a:rPr lang="ru-RU" sz="1050" dirty="0" err="1">
                          <a:solidFill>
                            <a:srgbClr val="000000"/>
                          </a:solidFill>
                          <a:latin typeface="Times New Roman"/>
                          <a:ea typeface="Times New Roman"/>
                        </a:rPr>
                        <a:t>Ковернинский</a:t>
                      </a:r>
                      <a:r>
                        <a:rPr lang="ru-RU" sz="1050" dirty="0">
                          <a:solidFill>
                            <a:srgbClr val="000000"/>
                          </a:solidFill>
                          <a:latin typeface="Times New Roman"/>
                          <a:ea typeface="Times New Roman"/>
                        </a:rPr>
                        <a:t> округ, д. Б.Мосты, ул.Новая, земельный участок №10/1</a:t>
                      </a:r>
                      <a:endParaRPr lang="ru-RU" sz="1050" dirty="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9896">
                <a:tc>
                  <a:txBody>
                    <a:bodyPr/>
                    <a:lstStyle/>
                    <a:p>
                      <a:pPr algn="ctr">
                        <a:spcAft>
                          <a:spcPts val="0"/>
                        </a:spcAft>
                        <a:tabLst>
                          <a:tab pos="2418080" algn="l"/>
                        </a:tabLst>
                      </a:pPr>
                      <a:r>
                        <a:rPr lang="ru-RU" sz="1050">
                          <a:solidFill>
                            <a:srgbClr val="000000"/>
                          </a:solidFill>
                          <a:latin typeface="Times New Roman"/>
                          <a:ea typeface="Times New Roman"/>
                        </a:rPr>
                        <a:t>12</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solidFill>
                            <a:srgbClr val="000000"/>
                          </a:solidFill>
                          <a:latin typeface="Times New Roman"/>
                          <a:ea typeface="Times New Roman"/>
                        </a:rPr>
                        <a:t>Земельный участок</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latin typeface="Times New Roman"/>
                          <a:ea typeface="Times New Roman"/>
                        </a:rPr>
                        <a:t>Кадастровый номер </a:t>
                      </a:r>
                      <a:r>
                        <a:rPr lang="ru-RU" sz="1050">
                          <a:solidFill>
                            <a:srgbClr val="343434"/>
                          </a:solidFill>
                          <a:latin typeface="Times New Roman"/>
                          <a:ea typeface="Times New Roman"/>
                        </a:rPr>
                        <a:t>52:08:0011604:643, </a:t>
                      </a:r>
                      <a:r>
                        <a:rPr lang="ru-RU" sz="1050">
                          <a:latin typeface="Times New Roman"/>
                          <a:ea typeface="Times New Roman"/>
                        </a:rPr>
                        <a:t>общая площадь 4001 кв. м., категория земель: земли населённых пунктов, разрешенное использование: природно-познавательный туризм</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latin typeface="Times New Roman"/>
                          <a:ea typeface="Times New Roman"/>
                        </a:rPr>
                        <a:t>Нижегородская область, </a:t>
                      </a:r>
                      <a:r>
                        <a:rPr lang="ru-RU" sz="1050" dirty="0" err="1">
                          <a:latin typeface="Times New Roman"/>
                          <a:ea typeface="Times New Roman"/>
                        </a:rPr>
                        <a:t>Ковернинский</a:t>
                      </a:r>
                      <a:r>
                        <a:rPr lang="ru-RU" sz="1050" dirty="0">
                          <a:latin typeface="Times New Roman"/>
                          <a:ea typeface="Times New Roman"/>
                        </a:rPr>
                        <a:t> округ, примерно в 165 м по направлению на северо-запад от д.1 по ул. </a:t>
                      </a:r>
                      <a:r>
                        <a:rPr lang="ru-RU" sz="1050" dirty="0" err="1">
                          <a:latin typeface="Times New Roman"/>
                          <a:ea typeface="Times New Roman"/>
                        </a:rPr>
                        <a:t>Вагина</a:t>
                      </a:r>
                      <a:r>
                        <a:rPr lang="ru-RU" sz="1050" dirty="0">
                          <a:latin typeface="Times New Roman"/>
                          <a:ea typeface="Times New Roman"/>
                        </a:rPr>
                        <a:t> д. </a:t>
                      </a:r>
                      <a:r>
                        <a:rPr lang="ru-RU" sz="1050" dirty="0" err="1">
                          <a:latin typeface="Times New Roman"/>
                          <a:ea typeface="Times New Roman"/>
                        </a:rPr>
                        <a:t>Сухоноска</a:t>
                      </a:r>
                      <a:r>
                        <a:rPr lang="ru-RU" sz="1050" dirty="0">
                          <a:latin typeface="Times New Roman"/>
                          <a:ea typeface="Times New Roman"/>
                        </a:rPr>
                        <a:t>.</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9875">
                <a:tc>
                  <a:txBody>
                    <a:bodyPr/>
                    <a:lstStyle/>
                    <a:p>
                      <a:pPr algn="ctr">
                        <a:spcAft>
                          <a:spcPts val="0"/>
                        </a:spcAft>
                        <a:tabLst>
                          <a:tab pos="2418080" algn="l"/>
                        </a:tabLst>
                      </a:pPr>
                      <a:r>
                        <a:rPr lang="ru-RU" sz="1050">
                          <a:solidFill>
                            <a:srgbClr val="000000"/>
                          </a:solidFill>
                          <a:latin typeface="Times New Roman"/>
                          <a:ea typeface="Times New Roman"/>
                        </a:rPr>
                        <a:t>13</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solidFill>
                            <a:srgbClr val="000000"/>
                          </a:solidFill>
                          <a:latin typeface="Times New Roman"/>
                          <a:ea typeface="Times New Roman"/>
                        </a:rPr>
                        <a:t>Нежилое помещение</a:t>
                      </a:r>
                      <a:endParaRPr lang="ru-RU" sz="1050">
                        <a:latin typeface="Times New Roman"/>
                        <a:ea typeface="Times New Roman"/>
                      </a:endParaRP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a:latin typeface="Times New Roman"/>
                          <a:ea typeface="Times New Roman"/>
                        </a:rPr>
                        <a:t>Кадастровый номер 52:08:0011605:1326, общая площадь 43,6 кв. м.</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2418080" algn="l"/>
                        </a:tabLst>
                      </a:pPr>
                      <a:r>
                        <a:rPr lang="ru-RU" sz="1050" dirty="0">
                          <a:latin typeface="Times New Roman"/>
                          <a:ea typeface="Times New Roman"/>
                        </a:rPr>
                        <a:t>Нижегородская область, </a:t>
                      </a:r>
                      <a:r>
                        <a:rPr lang="ru-RU" sz="1050" dirty="0" err="1">
                          <a:latin typeface="Times New Roman"/>
                          <a:ea typeface="Times New Roman"/>
                        </a:rPr>
                        <a:t>Ковернинский</a:t>
                      </a:r>
                      <a:r>
                        <a:rPr lang="ru-RU" sz="1050" dirty="0">
                          <a:latin typeface="Times New Roman"/>
                          <a:ea typeface="Times New Roman"/>
                        </a:rPr>
                        <a:t> округ, д. </a:t>
                      </a:r>
                      <a:r>
                        <a:rPr lang="ru-RU" sz="1050" dirty="0" err="1">
                          <a:latin typeface="Times New Roman"/>
                          <a:ea typeface="Times New Roman"/>
                        </a:rPr>
                        <a:t>Сухоноска</a:t>
                      </a:r>
                      <a:r>
                        <a:rPr lang="ru-RU" sz="1050" dirty="0">
                          <a:latin typeface="Times New Roman"/>
                          <a:ea typeface="Times New Roman"/>
                        </a:rPr>
                        <a:t>, ул. Юбилейная, дом 19, нежилое встроенное помещение П7 (комнаты № 47-49 на первом этаже и комнаты № 17-45 на втором этаже), комната № 38</a:t>
                      </a:r>
                    </a:p>
                  </a:txBody>
                  <a:tcPr marL="37492" marR="37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9308" y="189652"/>
            <a:ext cx="11614244" cy="461665"/>
          </a:xfrm>
          <a:prstGeom prst="rect">
            <a:avLst/>
          </a:prstGeom>
          <a:noFill/>
        </p:spPr>
        <p:txBody>
          <a:bodyPr wrap="square" rtlCol="0">
            <a:spAutoFit/>
          </a:bodyPr>
          <a:lstStyle/>
          <a:p>
            <a:pPr algn="ctr"/>
            <a:r>
              <a:rPr lang="ru-RU" sz="1200" b="1" dirty="0" smtClean="0"/>
              <a:t>33 свободные инвестиционные площадки – подробная информация на сайте администрации Ковернинского муниципального округа </a:t>
            </a:r>
            <a:r>
              <a:rPr lang="en-US" sz="1200" b="1" dirty="0" smtClean="0"/>
              <a:t>http://www.kovernino.ru/?id=19542</a:t>
            </a:r>
            <a:endParaRPr lang="ru-RU" sz="1200" b="1" dirty="0" smtClean="0"/>
          </a:p>
          <a:p>
            <a:pPr algn="ctr"/>
            <a:r>
              <a:rPr lang="ru-RU" sz="1200" b="1" dirty="0" smtClean="0"/>
              <a:t>Перспективные инвестиционные площадки:</a:t>
            </a:r>
            <a:endParaRPr lang="ru-RU" sz="1200" dirty="0">
              <a:latin typeface="Times New Roman" pitchFamily="18" charset="0"/>
              <a:cs typeface="Times New Roman" pitchFamily="18" charset="0"/>
            </a:endParaRPr>
          </a:p>
        </p:txBody>
      </p:sp>
      <p:sp>
        <p:nvSpPr>
          <p:cNvPr id="5" name="TextBox 4"/>
          <p:cNvSpPr txBox="1"/>
          <p:nvPr/>
        </p:nvSpPr>
        <p:spPr>
          <a:xfrm>
            <a:off x="232781" y="656445"/>
            <a:ext cx="4486473" cy="6555641"/>
          </a:xfrm>
          <a:prstGeom prst="rect">
            <a:avLst/>
          </a:prstGeom>
          <a:noFill/>
        </p:spPr>
        <p:txBody>
          <a:bodyPr wrap="square" rtlCol="0">
            <a:spAutoFit/>
          </a:bodyPr>
          <a:lstStyle/>
          <a:p>
            <a:pPr marL="228600" indent="-228600">
              <a:buAutoNum type="arabicPeriod"/>
            </a:pPr>
            <a:r>
              <a:rPr lang="ru-RU" sz="1200" dirty="0" smtClean="0">
                <a:latin typeface="Times New Roman" pitchFamily="18" charset="0"/>
                <a:cs typeface="Times New Roman" pitchFamily="18" charset="0"/>
              </a:rPr>
              <a:t>606570, Нижегородская область, р.п.Ковернино, ул.Заводская (поворот на объездную дорогу р.п. Ковернино) 1,0 га (зеленая)</a:t>
            </a:r>
          </a:p>
          <a:p>
            <a:r>
              <a:rPr lang="ru-RU" sz="1200" dirty="0" smtClean="0">
                <a:latin typeface="Times New Roman" pitchFamily="18" charset="0"/>
                <a:cs typeface="Times New Roman" pitchFamily="18" charset="0"/>
              </a:rPr>
              <a:t>Категория - земли населенных пунктов. </a:t>
            </a:r>
          </a:p>
          <a:p>
            <a:r>
              <a:rPr lang="ru-RU" sz="1200" dirty="0" smtClean="0">
                <a:latin typeface="Times New Roman" pitchFamily="18" charset="0"/>
                <a:cs typeface="Times New Roman" pitchFamily="18" charset="0"/>
              </a:rPr>
              <a:t>Вид права владения - земельный участок, государственная собственность на которой не разграничена.</a:t>
            </a:r>
          </a:p>
          <a:p>
            <a:r>
              <a:rPr lang="ru-RU" sz="1200" dirty="0" smtClean="0">
                <a:latin typeface="Times New Roman" pitchFamily="18" charset="0"/>
                <a:cs typeface="Times New Roman" pitchFamily="18" charset="0"/>
              </a:rPr>
              <a:t>Возможность расширения – нет.</a:t>
            </a:r>
          </a:p>
          <a:p>
            <a:r>
              <a:rPr lang="ru-RU" sz="1200" dirty="0" smtClean="0">
                <a:latin typeface="Times New Roman" pitchFamily="18" charset="0"/>
                <a:cs typeface="Times New Roman" pitchFamily="18" charset="0"/>
              </a:rPr>
              <a:t>Условия предоставления – в собственность, аренду.</a:t>
            </a:r>
          </a:p>
          <a:p>
            <a:r>
              <a:rPr lang="ru-RU" sz="1200" dirty="0" smtClean="0">
                <a:latin typeface="Times New Roman" pitchFamily="18" charset="0"/>
                <a:cs typeface="Times New Roman" pitchFamily="18" charset="0"/>
              </a:rPr>
              <a:t>Удаленность от г.Н.Новгород – 128км. </a:t>
            </a:r>
          </a:p>
          <a:p>
            <a:r>
              <a:rPr lang="ru-RU" sz="1200" dirty="0" smtClean="0">
                <a:latin typeface="Times New Roman" pitchFamily="18" charset="0"/>
                <a:cs typeface="Times New Roman" pitchFamily="18" charset="0"/>
              </a:rPr>
              <a:t>Удаленность от административного центра округа – 0 км.</a:t>
            </a:r>
          </a:p>
          <a:p>
            <a:r>
              <a:rPr lang="ru-RU" sz="1200" dirty="0" smtClean="0">
                <a:latin typeface="Times New Roman" pitchFamily="18" charset="0"/>
                <a:cs typeface="Times New Roman" pitchFamily="18" charset="0"/>
              </a:rPr>
              <a:t>Удаленность от трассы федерального/регионального значения: Н.Новгород-Киров-60 км, Ковернино-Городец-2 км, Ковернино-Семенов-0,3км.</a:t>
            </a:r>
          </a:p>
          <a:p>
            <a:r>
              <a:rPr lang="ru-RU" sz="1200" dirty="0" smtClean="0">
                <a:latin typeface="Times New Roman" pitchFamily="18" charset="0"/>
                <a:cs typeface="Times New Roman" pitchFamily="18" charset="0"/>
              </a:rPr>
              <a:t>Наличие транспортных подъездных путей – автомобильные дороги.</a:t>
            </a:r>
          </a:p>
          <a:p>
            <a:r>
              <a:rPr lang="ru-RU" sz="1200" dirty="0" smtClean="0">
                <a:latin typeface="Times New Roman" pitchFamily="18" charset="0"/>
                <a:cs typeface="Times New Roman" pitchFamily="18" charset="0"/>
              </a:rPr>
              <a:t>Теплоснабжение – наличие.</a:t>
            </a:r>
          </a:p>
          <a:p>
            <a:r>
              <a:rPr lang="ru-RU" sz="1200" dirty="0" smtClean="0">
                <a:latin typeface="Times New Roman" pitchFamily="18" charset="0"/>
                <a:cs typeface="Times New Roman" pitchFamily="18" charset="0"/>
              </a:rPr>
              <a:t>Газоснабжение: возможность подключения – от строящегося газопровода 2 категории высокого давления (0,6МП), </a:t>
            </a:r>
            <a:r>
              <a:rPr lang="en-US" sz="1200" dirty="0" smtClean="0">
                <a:latin typeface="Times New Roman" pitchFamily="18" charset="0"/>
                <a:cs typeface="Times New Roman" pitchFamily="18" charset="0"/>
              </a:rPr>
              <a:t>d</a:t>
            </a:r>
            <a:r>
              <a:rPr lang="ru-RU" sz="1200" dirty="0" smtClean="0">
                <a:latin typeface="Times New Roman" pitchFamily="18" charset="0"/>
                <a:cs typeface="Times New Roman" pitchFamily="18" charset="0"/>
              </a:rPr>
              <a:t> - 108мм (полиэтилен), расстояние - 2,1 км.</a:t>
            </a:r>
          </a:p>
          <a:p>
            <a:r>
              <a:rPr lang="ru-RU" sz="1200" dirty="0" smtClean="0">
                <a:latin typeface="Times New Roman" pitchFamily="18" charset="0"/>
                <a:cs typeface="Times New Roman" pitchFamily="18" charset="0"/>
              </a:rPr>
              <a:t>Электроснабжение: строительство нового ТП, ВЛ. ВЛ-1039 проходит на расстоянии 0,2 км от участка. Водоснабжение - бурение новой скважины. </a:t>
            </a:r>
          </a:p>
          <a:p>
            <a:r>
              <a:rPr lang="ru-RU" sz="1200" dirty="0" smtClean="0">
                <a:latin typeface="Times New Roman" pitchFamily="18" charset="0"/>
                <a:cs typeface="Times New Roman" pitchFamily="18" charset="0"/>
              </a:rPr>
              <a:t>Канализация - оборудование септика. </a:t>
            </a:r>
          </a:p>
          <a:p>
            <a:r>
              <a:rPr lang="ru-RU" sz="1200" dirty="0" smtClean="0">
                <a:latin typeface="Times New Roman" pitchFamily="18" charset="0"/>
                <a:cs typeface="Times New Roman" pitchFamily="18" charset="0"/>
              </a:rPr>
              <a:t>Телефонная сеть/Интернет: ближайшая свободная емкость – 0,6км (р.п.Ковернино, ул.Заводская – территория ИП </a:t>
            </a:r>
            <a:r>
              <a:rPr lang="ru-RU" sz="1200" dirty="0" err="1" smtClean="0">
                <a:latin typeface="Times New Roman" pitchFamily="18" charset="0"/>
                <a:cs typeface="Times New Roman" pitchFamily="18" charset="0"/>
              </a:rPr>
              <a:t>Авдаляна</a:t>
            </a:r>
            <a:r>
              <a:rPr lang="ru-RU" sz="1200" dirty="0" smtClean="0">
                <a:latin typeface="Times New Roman" pitchFamily="18" charset="0"/>
                <a:cs typeface="Times New Roman" pitchFamily="18" charset="0"/>
              </a:rPr>
              <a:t> М.А.). Необходимость прокладки телефонной канализации и кабеля/по телефонной сети Семеновского районного телекоммуникационного узла (р.п.Ковернино) и </a:t>
            </a:r>
            <a:r>
              <a:rPr lang="ru-RU" sz="1200" dirty="0" err="1" smtClean="0">
                <a:latin typeface="Times New Roman" pitchFamily="18" charset="0"/>
                <a:cs typeface="Times New Roman" pitchFamily="18" charset="0"/>
              </a:rPr>
              <a:t>Уренского</a:t>
            </a:r>
            <a:r>
              <a:rPr lang="ru-RU" sz="1200" dirty="0" smtClean="0">
                <a:latin typeface="Times New Roman" pitchFamily="18" charset="0"/>
                <a:cs typeface="Times New Roman" pitchFamily="18" charset="0"/>
              </a:rPr>
              <a:t> межрайонного телекоммуникационного узла ОАО «</a:t>
            </a:r>
            <a:r>
              <a:rPr lang="ru-RU" sz="1200" dirty="0" err="1" smtClean="0">
                <a:latin typeface="Times New Roman" pitchFamily="18" charset="0"/>
                <a:cs typeface="Times New Roman" pitchFamily="18" charset="0"/>
              </a:rPr>
              <a:t>Волгателеком</a:t>
            </a:r>
            <a:r>
              <a:rPr lang="ru-RU" sz="1200" dirty="0" smtClean="0">
                <a:latin typeface="Times New Roman" pitchFamily="18" charset="0"/>
                <a:cs typeface="Times New Roman" pitchFamily="18" charset="0"/>
              </a:rPr>
              <a:t>».</a:t>
            </a:r>
          </a:p>
          <a:p>
            <a:r>
              <a:rPr lang="ru-RU" sz="1200" dirty="0" smtClean="0">
                <a:latin typeface="Times New Roman" pitchFamily="18" charset="0"/>
                <a:cs typeface="Times New Roman" pitchFamily="18" charset="0"/>
              </a:rPr>
              <a:t>Предполагаемое направление использования – для строительства АЗС</a:t>
            </a:r>
          </a:p>
          <a:p>
            <a:pPr marL="228600" indent="-228600"/>
            <a:endParaRPr lang="ru-RU" sz="1200" dirty="0" smtClean="0">
              <a:latin typeface="Times New Roman" pitchFamily="18" charset="0"/>
              <a:cs typeface="Times New Roman" pitchFamily="18" charset="0"/>
            </a:endParaRPr>
          </a:p>
          <a:p>
            <a:pPr marL="228600" indent="-228600"/>
            <a:endParaRPr lang="ru-RU" sz="1200" dirty="0" smtClean="0"/>
          </a:p>
          <a:p>
            <a:pPr marL="228600" indent="-228600"/>
            <a:endParaRPr lang="ru-RU" sz="1200" dirty="0">
              <a:latin typeface="Times New Roman" pitchFamily="18" charset="0"/>
              <a:cs typeface="Times New Roman" pitchFamily="18" charset="0"/>
            </a:endParaRPr>
          </a:p>
        </p:txBody>
      </p:sp>
      <p:pic>
        <p:nvPicPr>
          <p:cNvPr id="6" name="Рисунок 5" descr="C:\Users\Admin\Pictures\2019-11\DSCN0722.JPG"/>
          <p:cNvPicPr/>
          <p:nvPr/>
        </p:nvPicPr>
        <p:blipFill>
          <a:blip r:embed="rId2" cstate="print"/>
          <a:srcRect/>
          <a:stretch>
            <a:fillRect/>
          </a:stretch>
        </p:blipFill>
        <p:spPr bwMode="auto">
          <a:xfrm>
            <a:off x="4791456" y="1215467"/>
            <a:ext cx="2804160" cy="2356791"/>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4803648" y="5986274"/>
            <a:ext cx="2877312" cy="276999"/>
          </a:xfrm>
          <a:prstGeom prst="rect">
            <a:avLst/>
          </a:prstGeom>
          <a:noFill/>
        </p:spPr>
        <p:txBody>
          <a:bodyPr wrap="square" rtlCol="0">
            <a:spAutoFit/>
          </a:bodyPr>
          <a:lstStyle/>
          <a:p>
            <a:pPr algn="ctr"/>
            <a:r>
              <a:rPr lang="ru-RU" sz="1200" dirty="0" smtClean="0"/>
              <a:t>площадка р.п.Ковернино, ул.Заводская </a:t>
            </a:r>
            <a:endParaRPr lang="ru-RU" sz="1200" dirty="0">
              <a:latin typeface="Times New Roman" pitchFamily="18" charset="0"/>
              <a:cs typeface="Times New Roman" pitchFamily="18" charset="0"/>
            </a:endParaRPr>
          </a:p>
        </p:txBody>
      </p:sp>
      <p:pic>
        <p:nvPicPr>
          <p:cNvPr id="13" name="Рисунок 12"/>
          <p:cNvPicPr/>
          <p:nvPr/>
        </p:nvPicPr>
        <p:blipFill>
          <a:blip r:embed="rId3" cstate="print"/>
          <a:srcRect/>
          <a:stretch>
            <a:fillRect/>
          </a:stretch>
        </p:blipFill>
        <p:spPr bwMode="auto">
          <a:xfrm>
            <a:off x="7766304" y="1044895"/>
            <a:ext cx="3997832" cy="3514915"/>
          </a:xfrm>
          <a:prstGeom prst="rect">
            <a:avLst/>
          </a:prstGeom>
          <a:noFill/>
          <a:ln w="9525">
            <a:noFill/>
            <a:miter lim="800000"/>
            <a:headEnd/>
            <a:tailEnd/>
          </a:ln>
        </p:spPr>
      </p:pic>
      <p:sp>
        <p:nvSpPr>
          <p:cNvPr id="72707" name="Oval 3"/>
          <p:cNvSpPr>
            <a:spLocks noChangeArrowheads="1"/>
          </p:cNvSpPr>
          <p:nvPr/>
        </p:nvSpPr>
        <p:spPr bwMode="auto">
          <a:xfrm>
            <a:off x="9424417" y="2767584"/>
            <a:ext cx="166879" cy="426720"/>
          </a:xfrm>
          <a:prstGeom prst="ellipse">
            <a:avLst/>
          </a:prstGeom>
          <a:solidFill>
            <a:srgbClr val="9BBB59"/>
          </a:solidFill>
          <a:ln w="38100">
            <a:solidFill>
              <a:srgbClr val="F2F2F2"/>
            </a:solidFill>
            <a:round/>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TextBox 14"/>
          <p:cNvSpPr txBox="1"/>
          <p:nvPr/>
        </p:nvSpPr>
        <p:spPr>
          <a:xfrm>
            <a:off x="7936992" y="4693920"/>
            <a:ext cx="3535680" cy="1569660"/>
          </a:xfrm>
          <a:prstGeom prst="rect">
            <a:avLst/>
          </a:prstGeom>
          <a:noFill/>
        </p:spPr>
        <p:txBody>
          <a:bodyPr wrap="square" rtlCol="0">
            <a:spAutoFit/>
          </a:bodyPr>
          <a:lstStyle/>
          <a:p>
            <a:endParaRPr lang="ru-RU" sz="1200" dirty="0" smtClean="0"/>
          </a:p>
          <a:p>
            <a:r>
              <a:rPr lang="ru-RU" sz="1200" b="1" dirty="0" smtClean="0"/>
              <a:t> </a:t>
            </a:r>
            <a:endParaRPr lang="ru-RU" sz="1200" dirty="0" smtClean="0"/>
          </a:p>
          <a:p>
            <a:r>
              <a:rPr lang="ru-RU" sz="1200" b="1" dirty="0" smtClean="0"/>
              <a:t>ул. Заводская (поворот на объездную дорогу р.п.Ковернино) – 1,0 га</a:t>
            </a:r>
            <a:r>
              <a:rPr lang="ru-RU" sz="1200" dirty="0" smtClean="0"/>
              <a:t> </a:t>
            </a:r>
          </a:p>
          <a:p>
            <a:r>
              <a:rPr lang="ru-RU" sz="1200" b="1" dirty="0" err="1" smtClean="0"/>
              <a:t>усл.обозначение</a:t>
            </a:r>
            <a:r>
              <a:rPr lang="ru-RU" sz="1200" b="1" dirty="0" smtClean="0"/>
              <a:t>: 	 </a:t>
            </a:r>
            <a:endParaRPr lang="ru-RU" sz="1200" dirty="0" smtClean="0"/>
          </a:p>
          <a:p>
            <a:endParaRPr lang="ru-RU" sz="1200" b="1" dirty="0" smtClean="0"/>
          </a:p>
          <a:p>
            <a:r>
              <a:rPr lang="ru-RU" sz="1200" b="1" dirty="0" smtClean="0"/>
              <a:t>местоположение инвестиционной площадки</a:t>
            </a:r>
            <a:endParaRPr lang="ru-RU" sz="1200" dirty="0" smtClean="0"/>
          </a:p>
          <a:p>
            <a:endParaRPr lang="ru-RU" sz="1200" dirty="0">
              <a:latin typeface="Times New Roman" pitchFamily="18" charset="0"/>
              <a:cs typeface="Times New Roman" pitchFamily="18" charset="0"/>
            </a:endParaRPr>
          </a:p>
        </p:txBody>
      </p:sp>
      <p:sp>
        <p:nvSpPr>
          <p:cNvPr id="16" name="Oval 3"/>
          <p:cNvSpPr>
            <a:spLocks noChangeArrowheads="1"/>
          </p:cNvSpPr>
          <p:nvPr/>
        </p:nvSpPr>
        <p:spPr bwMode="auto">
          <a:xfrm>
            <a:off x="9473185" y="5476115"/>
            <a:ext cx="209551" cy="388239"/>
          </a:xfrm>
          <a:prstGeom prst="ellipse">
            <a:avLst/>
          </a:prstGeom>
          <a:solidFill>
            <a:srgbClr val="9BBB59"/>
          </a:solidFill>
          <a:ln w="38100">
            <a:solidFill>
              <a:srgbClr val="F2F2F2"/>
            </a:solidFill>
            <a:round/>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17" name="Рисунок 16" descr="C:\Users\Admin\Pictures\2019-11\DSCN0718.JPG"/>
          <p:cNvPicPr/>
          <p:nvPr/>
        </p:nvPicPr>
        <p:blipFill>
          <a:blip r:embed="rId4" cstate="print"/>
          <a:srcRect/>
          <a:stretch>
            <a:fillRect/>
          </a:stretch>
        </p:blipFill>
        <p:spPr bwMode="auto">
          <a:xfrm>
            <a:off x="4949953" y="3697646"/>
            <a:ext cx="2548455" cy="186190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descr="C:\Users\Admin\Pictures\2019-11\DSCN0725.JPG"/>
          <p:cNvPicPr/>
          <p:nvPr/>
        </p:nvPicPr>
        <p:blipFill>
          <a:blip r:embed="rId2" cstate="print"/>
          <a:srcRect/>
          <a:stretch>
            <a:fillRect/>
          </a:stretch>
        </p:blipFill>
        <p:spPr bwMode="auto">
          <a:xfrm>
            <a:off x="4527688" y="4353964"/>
            <a:ext cx="2866188" cy="2147776"/>
          </a:xfrm>
          <a:prstGeom prst="rect">
            <a:avLst/>
          </a:prstGeom>
          <a:ln>
            <a:noFill/>
          </a:ln>
          <a:effectLst>
            <a:outerShdw blurRad="292100" dist="139700" dir="2700000" algn="tl" rotWithShape="0">
              <a:srgbClr val="333333">
                <a:alpha val="65000"/>
              </a:srgbClr>
            </a:outerShdw>
          </a:effectLst>
        </p:spPr>
      </p:pic>
      <p:pic>
        <p:nvPicPr>
          <p:cNvPr id="2" name="Рисунок 1" descr="C:\Users\Admin\Pictures\2019-11\DSCN0723.JPG"/>
          <p:cNvPicPr/>
          <p:nvPr/>
        </p:nvPicPr>
        <p:blipFill>
          <a:blip r:embed="rId3" cstate="print"/>
          <a:srcRect/>
          <a:stretch>
            <a:fillRect/>
          </a:stretch>
        </p:blipFill>
        <p:spPr bwMode="auto">
          <a:xfrm>
            <a:off x="337735" y="4371452"/>
            <a:ext cx="2897060" cy="2094663"/>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1708147" y="6438497"/>
            <a:ext cx="3621024" cy="276999"/>
          </a:xfrm>
          <a:prstGeom prst="rect">
            <a:avLst/>
          </a:prstGeom>
          <a:noFill/>
        </p:spPr>
        <p:txBody>
          <a:bodyPr wrap="square" rtlCol="0">
            <a:spAutoFit/>
          </a:bodyPr>
          <a:lstStyle/>
          <a:p>
            <a:pPr algn="ctr"/>
            <a:r>
              <a:rPr lang="ru-RU" sz="1200" dirty="0" smtClean="0"/>
              <a:t>площадка р.п.Ковернино, ул.Коммунистов, д.59 </a:t>
            </a:r>
            <a:endParaRPr lang="ru-RU" sz="1200" dirty="0">
              <a:latin typeface="Times New Roman" pitchFamily="18" charset="0"/>
              <a:cs typeface="Times New Roman" pitchFamily="18" charset="0"/>
            </a:endParaRPr>
          </a:p>
        </p:txBody>
      </p:sp>
      <p:sp>
        <p:nvSpPr>
          <p:cNvPr id="4" name="Прямоугольник 3"/>
          <p:cNvSpPr/>
          <p:nvPr/>
        </p:nvSpPr>
        <p:spPr>
          <a:xfrm>
            <a:off x="316992" y="142504"/>
            <a:ext cx="6364224" cy="4524315"/>
          </a:xfrm>
          <a:prstGeom prst="rect">
            <a:avLst/>
          </a:prstGeom>
        </p:spPr>
        <p:txBody>
          <a:bodyPr wrap="square">
            <a:spAutoFit/>
          </a:bodyPr>
          <a:lstStyle/>
          <a:p>
            <a:pPr marL="228600" indent="-228600"/>
            <a:r>
              <a:rPr lang="ru-RU" sz="1200" dirty="0" smtClean="0">
                <a:latin typeface="Times New Roman" pitchFamily="18" charset="0"/>
                <a:cs typeface="Times New Roman" pitchFamily="18" charset="0"/>
              </a:rPr>
              <a:t>2. 606570, Нижегородская область, р.п.Ковернино, ул.Коммунистов, д.59 0,1 га (зеленая)</a:t>
            </a:r>
          </a:p>
          <a:p>
            <a:r>
              <a:rPr lang="ru-RU" sz="1200" dirty="0" smtClean="0">
                <a:latin typeface="Times New Roman" pitchFamily="18" charset="0"/>
                <a:cs typeface="Times New Roman" pitchFamily="18" charset="0"/>
              </a:rPr>
              <a:t>Категория - земли населенных пунктов.</a:t>
            </a:r>
          </a:p>
          <a:p>
            <a:r>
              <a:rPr lang="ru-RU" sz="1200" dirty="0" smtClean="0">
                <a:latin typeface="Times New Roman" pitchFamily="18" charset="0"/>
                <a:cs typeface="Times New Roman" pitchFamily="18" charset="0"/>
              </a:rPr>
              <a:t>Вид права владения – земельный участок, государственная собственность на который не разграничена.</a:t>
            </a:r>
          </a:p>
          <a:p>
            <a:r>
              <a:rPr lang="ru-RU" sz="1200" dirty="0" smtClean="0">
                <a:latin typeface="Times New Roman" pitchFamily="18" charset="0"/>
                <a:cs typeface="Times New Roman" pitchFamily="18" charset="0"/>
              </a:rPr>
              <a:t>Возможность расширения – нет.</a:t>
            </a:r>
          </a:p>
          <a:p>
            <a:r>
              <a:rPr lang="ru-RU" sz="1200" dirty="0" smtClean="0">
                <a:latin typeface="Times New Roman" pitchFamily="18" charset="0"/>
                <a:cs typeface="Times New Roman" pitchFamily="18" charset="0"/>
              </a:rPr>
              <a:t>Условия предоставления – в собственность, аренду.</a:t>
            </a:r>
          </a:p>
          <a:p>
            <a:r>
              <a:rPr lang="ru-RU" sz="1200" dirty="0" smtClean="0">
                <a:latin typeface="Times New Roman" pitchFamily="18" charset="0"/>
                <a:cs typeface="Times New Roman" pitchFamily="18" charset="0"/>
              </a:rPr>
              <a:t>Удаленность от г.Н.Новгород – 128км. Удаленность от административного центра округа – 0 км.</a:t>
            </a:r>
          </a:p>
          <a:p>
            <a:r>
              <a:rPr lang="ru-RU" sz="1200" dirty="0" smtClean="0">
                <a:latin typeface="Times New Roman" pitchFamily="18" charset="0"/>
                <a:cs typeface="Times New Roman" pitchFamily="18" charset="0"/>
              </a:rPr>
              <a:t>Удаленность от трассы федерального/регионального значения: Н.Новгород-Киров-60 км, Ковернино-Городец-2 км, Ковернино-Семенов – 0,3км. </a:t>
            </a:r>
          </a:p>
          <a:p>
            <a:r>
              <a:rPr lang="ru-RU" sz="1200" dirty="0" smtClean="0">
                <a:latin typeface="Times New Roman" pitchFamily="18" charset="0"/>
                <a:cs typeface="Times New Roman" pitchFamily="18" charset="0"/>
              </a:rPr>
              <a:t>Наличие транспортных подъездных путей – автомобильные дороги.</a:t>
            </a:r>
          </a:p>
          <a:p>
            <a:r>
              <a:rPr lang="ru-RU" sz="1200" dirty="0" smtClean="0">
                <a:latin typeface="Times New Roman" pitchFamily="18" charset="0"/>
                <a:cs typeface="Times New Roman" pitchFamily="18" charset="0"/>
              </a:rPr>
              <a:t>Теплоснабжение – наличие.</a:t>
            </a:r>
          </a:p>
          <a:p>
            <a:r>
              <a:rPr lang="ru-RU" sz="1200" dirty="0" smtClean="0">
                <a:latin typeface="Times New Roman" pitchFamily="18" charset="0"/>
                <a:cs typeface="Times New Roman" pitchFamily="18" charset="0"/>
              </a:rPr>
              <a:t>Газоснабжение – наличие.</a:t>
            </a:r>
          </a:p>
          <a:p>
            <a:r>
              <a:rPr lang="ru-RU" sz="1200" dirty="0" smtClean="0">
                <a:latin typeface="Times New Roman" pitchFamily="18" charset="0"/>
                <a:cs typeface="Times New Roman" pitchFamily="18" charset="0"/>
              </a:rPr>
              <a:t>Электроснабжение: строительство нового ТП, ВЛ. </a:t>
            </a:r>
          </a:p>
          <a:p>
            <a:r>
              <a:rPr lang="ru-RU" sz="1200" dirty="0" smtClean="0">
                <a:latin typeface="Times New Roman" pitchFamily="18" charset="0"/>
                <a:cs typeface="Times New Roman" pitchFamily="18" charset="0"/>
              </a:rPr>
              <a:t>Водоснабжение: подключение к центральному водопроводу, расстояние до точки подключения – 0,1 км, </a:t>
            </a:r>
            <a:r>
              <a:rPr lang="en-US" sz="1200" dirty="0" smtClean="0">
                <a:latin typeface="Times New Roman" pitchFamily="18" charset="0"/>
                <a:cs typeface="Times New Roman" pitchFamily="18" charset="0"/>
              </a:rPr>
              <a:t>d</a:t>
            </a:r>
            <a:r>
              <a:rPr lang="ru-RU" sz="1200" dirty="0" smtClean="0">
                <a:latin typeface="Times New Roman" pitchFamily="18" charset="0"/>
                <a:cs typeface="Times New Roman" pitchFamily="18" charset="0"/>
              </a:rPr>
              <a:t> - 100мм, сетевое давление - 1,9 кгс/</a:t>
            </a:r>
            <a:r>
              <a:rPr lang="ru-RU" sz="1200" dirty="0" err="1" smtClean="0">
                <a:latin typeface="Times New Roman" pitchFamily="18" charset="0"/>
                <a:cs typeface="Times New Roman" pitchFamily="18" charset="0"/>
              </a:rPr>
              <a:t>кВ.см</a:t>
            </a:r>
            <a:r>
              <a:rPr lang="ru-RU" sz="1200" dirty="0" smtClean="0">
                <a:latin typeface="Times New Roman" pitchFamily="18" charset="0"/>
                <a:cs typeface="Times New Roman" pitchFamily="18" charset="0"/>
              </a:rPr>
              <a:t>. </a:t>
            </a:r>
          </a:p>
          <a:p>
            <a:r>
              <a:rPr lang="ru-RU" sz="1200" dirty="0" smtClean="0">
                <a:latin typeface="Times New Roman" pitchFamily="18" charset="0"/>
                <a:cs typeface="Times New Roman" pitchFamily="18" charset="0"/>
              </a:rPr>
              <a:t>Водоотведение - подключение к системе очистных сооружений, расстояние до точки подключения - 1,0 км., диаметр трубы 160-200 мм. </a:t>
            </a:r>
          </a:p>
          <a:p>
            <a:r>
              <a:rPr lang="ru-RU" sz="1200" dirty="0" smtClean="0">
                <a:latin typeface="Times New Roman" pitchFamily="18" charset="0"/>
                <a:cs typeface="Times New Roman" pitchFamily="18" charset="0"/>
              </a:rPr>
              <a:t>Котельные установки – наличие.</a:t>
            </a:r>
          </a:p>
          <a:p>
            <a:r>
              <a:rPr lang="ru-RU" sz="1200" dirty="0" smtClean="0">
                <a:latin typeface="Times New Roman" pitchFamily="18" charset="0"/>
                <a:cs typeface="Times New Roman" pitchFamily="18" charset="0"/>
              </a:rPr>
              <a:t>Телефонная сеть/Интернет: ближайшая свободная емкость – 0,3 км. Необходимость прокладки телефонной канализации и кабеля/ по телефонной сети Семеновского районного телекоммуникационного узла (р.п.Ковернино) и </a:t>
            </a:r>
            <a:r>
              <a:rPr lang="ru-RU" sz="1200" dirty="0" err="1" smtClean="0">
                <a:latin typeface="Times New Roman" pitchFamily="18" charset="0"/>
                <a:cs typeface="Times New Roman" pitchFamily="18" charset="0"/>
              </a:rPr>
              <a:t>Уренского</a:t>
            </a:r>
            <a:r>
              <a:rPr lang="ru-RU" sz="1200" dirty="0" smtClean="0">
                <a:latin typeface="Times New Roman" pitchFamily="18" charset="0"/>
                <a:cs typeface="Times New Roman" pitchFamily="18" charset="0"/>
              </a:rPr>
              <a:t> межрайонного телекоммуникационного узла ОАО «</a:t>
            </a:r>
            <a:r>
              <a:rPr lang="ru-RU" sz="1200" dirty="0" err="1" smtClean="0">
                <a:latin typeface="Times New Roman" pitchFamily="18" charset="0"/>
                <a:cs typeface="Times New Roman" pitchFamily="18" charset="0"/>
              </a:rPr>
              <a:t>Волгателеком</a:t>
            </a:r>
            <a:r>
              <a:rPr lang="ru-RU" sz="1200" dirty="0" smtClean="0">
                <a:latin typeface="Times New Roman" pitchFamily="18" charset="0"/>
                <a:cs typeface="Times New Roman" pitchFamily="18" charset="0"/>
              </a:rPr>
              <a:t>».</a:t>
            </a:r>
          </a:p>
          <a:p>
            <a:r>
              <a:rPr lang="ru-RU" sz="1200" dirty="0" smtClean="0">
                <a:latin typeface="Times New Roman" pitchFamily="18" charset="0"/>
                <a:cs typeface="Times New Roman" pitchFamily="18" charset="0"/>
              </a:rPr>
              <a:t>Предполагаемое направление использования – для строительства гостиничного комплекса</a:t>
            </a:r>
          </a:p>
        </p:txBody>
      </p:sp>
      <p:pic>
        <p:nvPicPr>
          <p:cNvPr id="5" name="Рисунок 4"/>
          <p:cNvPicPr/>
          <p:nvPr/>
        </p:nvPicPr>
        <p:blipFill>
          <a:blip r:embed="rId4"/>
          <a:srcRect/>
          <a:stretch>
            <a:fillRect/>
          </a:stretch>
        </p:blipFill>
        <p:spPr bwMode="auto">
          <a:xfrm>
            <a:off x="7072505" y="294704"/>
            <a:ext cx="4729353" cy="3948113"/>
          </a:xfrm>
          <a:prstGeom prst="rect">
            <a:avLst/>
          </a:prstGeom>
          <a:solidFill>
            <a:schemeClr val="accent2"/>
          </a:solidFill>
          <a:ln w="9525">
            <a:noFill/>
            <a:miter lim="800000"/>
            <a:headEnd/>
            <a:tailEnd/>
          </a:ln>
        </p:spPr>
      </p:pic>
      <p:sp>
        <p:nvSpPr>
          <p:cNvPr id="6" name="TextBox 5"/>
          <p:cNvSpPr txBox="1"/>
          <p:nvPr/>
        </p:nvSpPr>
        <p:spPr>
          <a:xfrm>
            <a:off x="7668768" y="4840226"/>
            <a:ext cx="4096512" cy="1015663"/>
          </a:xfrm>
          <a:prstGeom prst="rect">
            <a:avLst/>
          </a:prstGeom>
          <a:noFill/>
        </p:spPr>
        <p:txBody>
          <a:bodyPr wrap="square" rtlCol="0">
            <a:spAutoFit/>
          </a:bodyPr>
          <a:lstStyle/>
          <a:p>
            <a:r>
              <a:rPr lang="ru-RU" sz="1200" b="1" dirty="0" smtClean="0">
                <a:latin typeface="Times New Roman" pitchFamily="18" charset="0"/>
                <a:cs typeface="Times New Roman" pitchFamily="18" charset="0"/>
              </a:rPr>
              <a:t>ул.Коммунистов, 59  - 0.1 га</a:t>
            </a:r>
            <a:r>
              <a:rPr lang="ru-RU" sz="1200" dirty="0" smtClean="0">
                <a:latin typeface="Times New Roman" pitchFamily="18" charset="0"/>
                <a:cs typeface="Times New Roman" pitchFamily="18" charset="0"/>
              </a:rPr>
              <a:t>     </a:t>
            </a:r>
          </a:p>
          <a:p>
            <a:r>
              <a:rPr lang="ru-RU" sz="1200" b="1" dirty="0" smtClean="0">
                <a:latin typeface="Times New Roman" pitchFamily="18" charset="0"/>
                <a:cs typeface="Times New Roman" pitchFamily="18" charset="0"/>
              </a:rPr>
              <a:t> </a:t>
            </a:r>
            <a:endParaRPr lang="ru-RU" sz="1200" dirty="0" smtClean="0">
              <a:latin typeface="Times New Roman" pitchFamily="18" charset="0"/>
              <a:cs typeface="Times New Roman" pitchFamily="18" charset="0"/>
            </a:endParaRPr>
          </a:p>
          <a:p>
            <a:r>
              <a:rPr lang="ru-RU" sz="1200" dirty="0" err="1" smtClean="0">
                <a:latin typeface="Times New Roman" pitchFamily="18" charset="0"/>
                <a:cs typeface="Times New Roman" pitchFamily="18" charset="0"/>
              </a:rPr>
              <a:t>Усл.обозначение</a:t>
            </a:r>
            <a:r>
              <a:rPr lang="ru-RU" sz="1200" dirty="0" smtClean="0">
                <a:latin typeface="Times New Roman" pitchFamily="18" charset="0"/>
                <a:cs typeface="Times New Roman" pitchFamily="18" charset="0"/>
              </a:rPr>
              <a:t>: 	</a:t>
            </a:r>
          </a:p>
          <a:p>
            <a:endParaRPr lang="ru-RU" sz="1200" dirty="0" smtClean="0">
              <a:latin typeface="Times New Roman" pitchFamily="18" charset="0"/>
              <a:cs typeface="Times New Roman" pitchFamily="18" charset="0"/>
            </a:endParaRPr>
          </a:p>
          <a:p>
            <a:r>
              <a:rPr lang="ru-RU" sz="1200" dirty="0" smtClean="0">
                <a:latin typeface="Times New Roman" pitchFamily="18" charset="0"/>
                <a:cs typeface="Times New Roman" pitchFamily="18" charset="0"/>
              </a:rPr>
              <a:t>местоположение инвестиционной площадки.</a:t>
            </a:r>
            <a:endParaRPr lang="ru-RU" sz="1200" dirty="0">
              <a:latin typeface="Times New Roman" pitchFamily="18" charset="0"/>
              <a:cs typeface="Times New Roman" pitchFamily="18" charset="0"/>
            </a:endParaRPr>
          </a:p>
        </p:txBody>
      </p:sp>
      <p:sp>
        <p:nvSpPr>
          <p:cNvPr id="7" name="Oval 2"/>
          <p:cNvSpPr>
            <a:spLocks noChangeArrowheads="1"/>
          </p:cNvSpPr>
          <p:nvPr/>
        </p:nvSpPr>
        <p:spPr bwMode="auto">
          <a:xfrm>
            <a:off x="9101328" y="5175504"/>
            <a:ext cx="408432" cy="396240"/>
          </a:xfrm>
          <a:prstGeom prst="ellipse">
            <a:avLst/>
          </a:prstGeom>
          <a:solidFill>
            <a:srgbClr val="9BBB59"/>
          </a:solidFill>
          <a:ln w="38100">
            <a:solidFill>
              <a:srgbClr val="F2F2F2"/>
            </a:solidFill>
            <a:round/>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endParaRPr lang="ru-RU"/>
          </a:p>
        </p:txBody>
      </p:sp>
      <p:sp>
        <p:nvSpPr>
          <p:cNvPr id="8" name="Oval 2"/>
          <p:cNvSpPr>
            <a:spLocks noChangeArrowheads="1"/>
          </p:cNvSpPr>
          <p:nvPr/>
        </p:nvSpPr>
        <p:spPr bwMode="auto">
          <a:xfrm>
            <a:off x="10155936" y="1243584"/>
            <a:ext cx="408432" cy="396240"/>
          </a:xfrm>
          <a:prstGeom prst="ellipse">
            <a:avLst/>
          </a:prstGeom>
          <a:solidFill>
            <a:srgbClr val="9BBB59"/>
          </a:solidFill>
          <a:ln w="38100">
            <a:solidFill>
              <a:srgbClr val="F2F2F2"/>
            </a:solidFill>
            <a:round/>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8532" y="0"/>
            <a:ext cx="7212023" cy="5262979"/>
          </a:xfrm>
          <a:prstGeom prst="rect">
            <a:avLst/>
          </a:prstGeom>
          <a:noFill/>
        </p:spPr>
        <p:txBody>
          <a:bodyPr wrap="square" rtlCol="0">
            <a:spAutoFit/>
          </a:bodyPr>
          <a:lstStyle/>
          <a:p>
            <a:pPr marL="228600" indent="-228600" algn="just"/>
            <a:endParaRPr lang="ru-RU" sz="1200" dirty="0" smtClean="0">
              <a:latin typeface="Times New Roman" pitchFamily="18" charset="0"/>
              <a:cs typeface="Times New Roman" pitchFamily="18" charset="0"/>
            </a:endParaRPr>
          </a:p>
          <a:p>
            <a:pPr marL="228600" indent="-228600" algn="just"/>
            <a:r>
              <a:rPr lang="ru-RU" sz="1200" dirty="0" smtClean="0">
                <a:latin typeface="Times New Roman" pitchFamily="18" charset="0"/>
                <a:cs typeface="Times New Roman" pitchFamily="18" charset="0"/>
              </a:rPr>
              <a:t>3. 606570, Нижегородская область, р.п.Ковернино, ул.Чкалова (от пересечения автомобильной дороги Ковернино - Городец до </a:t>
            </a:r>
            <a:r>
              <a:rPr lang="ru-RU" sz="1200" dirty="0" err="1" smtClean="0">
                <a:latin typeface="Times New Roman" pitchFamily="18" charset="0"/>
                <a:cs typeface="Times New Roman" pitchFamily="18" charset="0"/>
              </a:rPr>
              <a:t>ул.Карбышева</a:t>
            </a:r>
            <a:r>
              <a:rPr lang="ru-RU" sz="1200" dirty="0" smtClean="0">
                <a:latin typeface="Times New Roman" pitchFamily="18" charset="0"/>
                <a:cs typeface="Times New Roman" pitchFamily="18" charset="0"/>
              </a:rPr>
              <a:t> в р.п.Ковернино) 13,12 га (зеленая)</a:t>
            </a:r>
          </a:p>
          <a:p>
            <a:r>
              <a:rPr lang="ru-RU" sz="1200" dirty="0" smtClean="0">
                <a:latin typeface="Times New Roman" pitchFamily="18" charset="0"/>
                <a:cs typeface="Times New Roman" pitchFamily="18" charset="0"/>
              </a:rPr>
              <a:t>Категория - земли населенных пунктов.</a:t>
            </a:r>
          </a:p>
          <a:p>
            <a:r>
              <a:rPr lang="ru-RU" sz="1200" dirty="0" smtClean="0">
                <a:latin typeface="Times New Roman" pitchFamily="18" charset="0"/>
                <a:cs typeface="Times New Roman" pitchFamily="18" charset="0"/>
              </a:rPr>
              <a:t>Вид права владения – земельный участок, государственная собственность на который не разграничена.</a:t>
            </a:r>
          </a:p>
          <a:p>
            <a:r>
              <a:rPr lang="ru-RU" sz="1200" dirty="0" smtClean="0">
                <a:latin typeface="Times New Roman" pitchFamily="18" charset="0"/>
                <a:cs typeface="Times New Roman" pitchFamily="18" charset="0"/>
              </a:rPr>
              <a:t>Возможность расширения – нет.</a:t>
            </a:r>
          </a:p>
          <a:p>
            <a:r>
              <a:rPr lang="ru-RU" sz="1200" dirty="0" smtClean="0">
                <a:latin typeface="Times New Roman" pitchFamily="18" charset="0"/>
                <a:cs typeface="Times New Roman" pitchFamily="18" charset="0"/>
              </a:rPr>
              <a:t>Условия предоставления – в собственность, аренду.</a:t>
            </a:r>
          </a:p>
          <a:p>
            <a:r>
              <a:rPr lang="ru-RU" sz="1200" dirty="0" smtClean="0">
                <a:latin typeface="Times New Roman" pitchFamily="18" charset="0"/>
                <a:cs typeface="Times New Roman" pitchFamily="18" charset="0"/>
              </a:rPr>
              <a:t>Удаленность от г.Н.Новгород – 128км.</a:t>
            </a:r>
          </a:p>
          <a:p>
            <a:r>
              <a:rPr lang="ru-RU" sz="1200" dirty="0" smtClean="0">
                <a:latin typeface="Times New Roman" pitchFamily="18" charset="0"/>
                <a:cs typeface="Times New Roman" pitchFamily="18" charset="0"/>
              </a:rPr>
              <a:t>Удаленность от административного центра округа – 0 км.</a:t>
            </a:r>
          </a:p>
          <a:p>
            <a:r>
              <a:rPr lang="ru-RU" sz="1200" dirty="0" smtClean="0">
                <a:latin typeface="Times New Roman" pitchFamily="18" charset="0"/>
                <a:cs typeface="Times New Roman" pitchFamily="18" charset="0"/>
              </a:rPr>
              <a:t>Удаленность от трассы федерального/регионального значения: Н.Новгород-Киров-61км, Ковернино-Городец-0,02км. </a:t>
            </a:r>
          </a:p>
          <a:p>
            <a:r>
              <a:rPr lang="ru-RU" sz="1200" dirty="0" smtClean="0">
                <a:latin typeface="Times New Roman" pitchFamily="18" charset="0"/>
                <a:cs typeface="Times New Roman" pitchFamily="18" charset="0"/>
              </a:rPr>
              <a:t>Наличие транспортных подъездных путей – автомобильные дороги.</a:t>
            </a:r>
          </a:p>
          <a:p>
            <a:r>
              <a:rPr lang="ru-RU" sz="1200" dirty="0" smtClean="0">
                <a:latin typeface="Times New Roman" pitchFamily="18" charset="0"/>
                <a:cs typeface="Times New Roman" pitchFamily="18" charset="0"/>
              </a:rPr>
              <a:t>Теплоснабжение – наличие.</a:t>
            </a:r>
          </a:p>
          <a:p>
            <a:r>
              <a:rPr lang="ru-RU" sz="1200" dirty="0" smtClean="0">
                <a:latin typeface="Times New Roman" pitchFamily="18" charset="0"/>
                <a:cs typeface="Times New Roman" pitchFamily="18" charset="0"/>
              </a:rPr>
              <a:t>Газоснабжение: возможность подключения – от газопровода высокого давления 12кг/</a:t>
            </a:r>
            <a:r>
              <a:rPr lang="ru-RU" sz="1200" dirty="0" err="1" smtClean="0">
                <a:latin typeface="Times New Roman" pitchFamily="18" charset="0"/>
                <a:cs typeface="Times New Roman" pitchFamily="18" charset="0"/>
              </a:rPr>
              <a:t>кВ.м</a:t>
            </a:r>
            <a:r>
              <a:rPr lang="ru-RU" sz="1200" dirty="0" smtClean="0">
                <a:latin typeface="Times New Roman" pitchFamily="18" charset="0"/>
                <a:cs typeface="Times New Roman" pitchFamily="18" charset="0"/>
              </a:rPr>
              <a:t>.</a:t>
            </a:r>
          </a:p>
          <a:p>
            <a:r>
              <a:rPr lang="ru-RU" sz="1200" dirty="0" smtClean="0">
                <a:latin typeface="Times New Roman" pitchFamily="18" charset="0"/>
                <a:cs typeface="Times New Roman" pitchFamily="18" charset="0"/>
              </a:rPr>
              <a:t>Электроснабжение: строительство нового ТП, ВЛ. На расстоянии 1,0км от границ участка находится подстанция и проходят ВЛ-1032, ВЛ-1034. </a:t>
            </a:r>
          </a:p>
          <a:p>
            <a:r>
              <a:rPr lang="ru-RU" sz="1200" dirty="0" smtClean="0">
                <a:latin typeface="Times New Roman" pitchFamily="18" charset="0"/>
                <a:cs typeface="Times New Roman" pitchFamily="18" charset="0"/>
              </a:rPr>
              <a:t> Водоснабжение: подключение к центральному водопроводу, расстояние до точки подключения – 0,04км, </a:t>
            </a:r>
            <a:r>
              <a:rPr lang="en-US" sz="1200" dirty="0" smtClean="0">
                <a:latin typeface="Times New Roman" pitchFamily="18" charset="0"/>
                <a:cs typeface="Times New Roman" pitchFamily="18" charset="0"/>
              </a:rPr>
              <a:t>d</a:t>
            </a:r>
            <a:r>
              <a:rPr lang="ru-RU" sz="1200" dirty="0" smtClean="0">
                <a:latin typeface="Times New Roman" pitchFamily="18" charset="0"/>
                <a:cs typeface="Times New Roman" pitchFamily="18" charset="0"/>
              </a:rPr>
              <a:t> 100мм, сетевое давление 1,9кгс/</a:t>
            </a:r>
            <a:r>
              <a:rPr lang="ru-RU" sz="1200" dirty="0" err="1" smtClean="0">
                <a:latin typeface="Times New Roman" pitchFamily="18" charset="0"/>
                <a:cs typeface="Times New Roman" pitchFamily="18" charset="0"/>
              </a:rPr>
              <a:t>кВ.см</a:t>
            </a:r>
            <a:r>
              <a:rPr lang="ru-RU" sz="1200" dirty="0" smtClean="0">
                <a:latin typeface="Times New Roman" pitchFamily="18" charset="0"/>
                <a:cs typeface="Times New Roman" pitchFamily="18" charset="0"/>
              </a:rPr>
              <a:t>. </a:t>
            </a:r>
          </a:p>
          <a:p>
            <a:r>
              <a:rPr lang="ru-RU" sz="1200" dirty="0" smtClean="0">
                <a:latin typeface="Times New Roman" pitchFamily="18" charset="0"/>
                <a:cs typeface="Times New Roman" pitchFamily="18" charset="0"/>
              </a:rPr>
              <a:t>Водоотведение: подключение к системе очистных сооружений, расстояние до точки подключения – 1,0км, </a:t>
            </a:r>
            <a:r>
              <a:rPr lang="en-US" sz="1200" dirty="0" smtClean="0">
                <a:latin typeface="Times New Roman" pitchFamily="18" charset="0"/>
                <a:cs typeface="Times New Roman" pitchFamily="18" charset="0"/>
              </a:rPr>
              <a:t>d</a:t>
            </a:r>
            <a:r>
              <a:rPr lang="ru-RU" sz="1200" dirty="0" smtClean="0">
                <a:latin typeface="Times New Roman" pitchFamily="18" charset="0"/>
                <a:cs typeface="Times New Roman" pitchFamily="18" charset="0"/>
              </a:rPr>
              <a:t> 160-200мм. </a:t>
            </a:r>
          </a:p>
          <a:p>
            <a:r>
              <a:rPr lang="ru-RU" sz="1200" dirty="0" smtClean="0">
                <a:latin typeface="Times New Roman" pitchFamily="18" charset="0"/>
                <a:cs typeface="Times New Roman" pitchFamily="18" charset="0"/>
              </a:rPr>
              <a:t>Телефонная сеть/Интернет: ближайшая свободная емкость – 0,3км. Необходимость прокладки телефонной канализации и кабеля/ по телефонной сети Семеновского районного телекоммуникационного узла (р.п.Ковернино) и </a:t>
            </a:r>
            <a:r>
              <a:rPr lang="ru-RU" sz="1200" dirty="0" err="1" smtClean="0">
                <a:latin typeface="Times New Roman" pitchFamily="18" charset="0"/>
                <a:cs typeface="Times New Roman" pitchFamily="18" charset="0"/>
              </a:rPr>
              <a:t>Уренского</a:t>
            </a:r>
            <a:r>
              <a:rPr lang="ru-RU" sz="1200" dirty="0" smtClean="0">
                <a:latin typeface="Times New Roman" pitchFamily="18" charset="0"/>
                <a:cs typeface="Times New Roman" pitchFamily="18" charset="0"/>
              </a:rPr>
              <a:t> межрайонного телекоммуникационного узла ОАО «</a:t>
            </a:r>
            <a:r>
              <a:rPr lang="ru-RU" sz="1200" dirty="0" err="1" smtClean="0">
                <a:latin typeface="Times New Roman" pitchFamily="18" charset="0"/>
                <a:cs typeface="Times New Roman" pitchFamily="18" charset="0"/>
              </a:rPr>
              <a:t>Волгателеком</a:t>
            </a:r>
            <a:r>
              <a:rPr lang="ru-RU" sz="1200" dirty="0" smtClean="0">
                <a:latin typeface="Times New Roman" pitchFamily="18" charset="0"/>
                <a:cs typeface="Times New Roman" pitchFamily="18" charset="0"/>
              </a:rPr>
              <a:t>». Предполагаемое направление использования -  строительство производственных предприятий </a:t>
            </a:r>
            <a:r>
              <a:rPr lang="en-US" sz="1200" dirty="0" smtClean="0">
                <a:latin typeface="Times New Roman" pitchFamily="18" charset="0"/>
                <a:cs typeface="Times New Roman" pitchFamily="18" charset="0"/>
              </a:rPr>
              <a:t>IV</a:t>
            </a:r>
            <a:r>
              <a:rPr lang="ru-RU" sz="1200" dirty="0" smtClean="0">
                <a:latin typeface="Times New Roman" pitchFamily="18" charset="0"/>
                <a:cs typeface="Times New Roman" pitchFamily="18" charset="0"/>
              </a:rPr>
              <a:t> и </a:t>
            </a:r>
            <a:r>
              <a:rPr lang="en-US" sz="1200" dirty="0" smtClean="0">
                <a:latin typeface="Times New Roman" pitchFamily="18" charset="0"/>
                <a:cs typeface="Times New Roman" pitchFamily="18" charset="0"/>
              </a:rPr>
              <a:t>V</a:t>
            </a:r>
            <a:r>
              <a:rPr lang="ru-RU" sz="1200" dirty="0" smtClean="0">
                <a:latin typeface="Times New Roman" pitchFamily="18" charset="0"/>
                <a:cs typeface="Times New Roman" pitchFamily="18" charset="0"/>
              </a:rPr>
              <a:t> классов вредности</a:t>
            </a:r>
          </a:p>
          <a:p>
            <a:pPr algn="just"/>
            <a:endParaRPr lang="ru-RU" sz="1200" dirty="0" smtClean="0">
              <a:latin typeface="Times New Roman" pitchFamily="18" charset="0"/>
              <a:cs typeface="Times New Roman" pitchFamily="18" charset="0"/>
            </a:endParaRPr>
          </a:p>
          <a:p>
            <a:endParaRPr lang="ru-RU" sz="1200" dirty="0" smtClean="0">
              <a:latin typeface="Times New Roman" pitchFamily="18" charset="0"/>
              <a:cs typeface="Times New Roman" pitchFamily="18" charset="0"/>
            </a:endParaRPr>
          </a:p>
          <a:p>
            <a:pPr algn="just"/>
            <a:endParaRPr lang="ru-RU" sz="1200" dirty="0">
              <a:latin typeface="Times New Roman" pitchFamily="18" charset="0"/>
              <a:cs typeface="Times New Roman" pitchFamily="18" charset="0"/>
            </a:endParaRPr>
          </a:p>
        </p:txBody>
      </p:sp>
      <p:pic>
        <p:nvPicPr>
          <p:cNvPr id="6" name="Рисунок 5" descr="C:\Users\Admin\Pictures\2019-11\DSCN0717.JPG"/>
          <p:cNvPicPr/>
          <p:nvPr/>
        </p:nvPicPr>
        <p:blipFill>
          <a:blip r:embed="rId2" cstate="print"/>
          <a:srcRect/>
          <a:stretch>
            <a:fillRect/>
          </a:stretch>
        </p:blipFill>
        <p:spPr bwMode="auto">
          <a:xfrm>
            <a:off x="218032" y="4633661"/>
            <a:ext cx="3104324" cy="1905687"/>
          </a:xfrm>
          <a:prstGeom prst="rect">
            <a:avLst/>
          </a:prstGeom>
          <a:ln>
            <a:noFill/>
          </a:ln>
          <a:effectLst>
            <a:outerShdw blurRad="292100" dist="139700" dir="2700000" algn="tl" rotWithShape="0">
              <a:srgbClr val="333333">
                <a:alpha val="65000"/>
              </a:srgbClr>
            </a:outerShdw>
          </a:effectLst>
        </p:spPr>
      </p:pic>
      <p:sp>
        <p:nvSpPr>
          <p:cNvPr id="9" name="TextBox 8"/>
          <p:cNvSpPr txBox="1"/>
          <p:nvPr/>
        </p:nvSpPr>
        <p:spPr>
          <a:xfrm>
            <a:off x="2552640" y="6581001"/>
            <a:ext cx="3151632"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площадка р.п.Ковернино, ул.Чкалова</a:t>
            </a:r>
            <a:endParaRPr lang="ru-RU" sz="1200" dirty="0">
              <a:latin typeface="Times New Roman" pitchFamily="18" charset="0"/>
              <a:cs typeface="Times New Roman" pitchFamily="18" charset="0"/>
            </a:endParaRPr>
          </a:p>
        </p:txBody>
      </p:sp>
      <p:pic>
        <p:nvPicPr>
          <p:cNvPr id="10" name="Рисунок 9"/>
          <p:cNvPicPr/>
          <p:nvPr/>
        </p:nvPicPr>
        <p:blipFill>
          <a:blip r:embed="rId3"/>
          <a:srcRect/>
          <a:stretch>
            <a:fillRect/>
          </a:stretch>
        </p:blipFill>
        <p:spPr bwMode="auto">
          <a:xfrm>
            <a:off x="7473697" y="327279"/>
            <a:ext cx="4319587" cy="4220337"/>
          </a:xfrm>
          <a:prstGeom prst="rect">
            <a:avLst/>
          </a:prstGeom>
          <a:noFill/>
          <a:ln w="9525">
            <a:noFill/>
            <a:miter lim="800000"/>
            <a:headEnd/>
            <a:tailEnd/>
          </a:ln>
        </p:spPr>
      </p:pic>
      <p:sp>
        <p:nvSpPr>
          <p:cNvPr id="75778" name="Oval 2"/>
          <p:cNvSpPr>
            <a:spLocks noChangeArrowheads="1"/>
          </p:cNvSpPr>
          <p:nvPr/>
        </p:nvSpPr>
        <p:spPr bwMode="auto">
          <a:xfrm>
            <a:off x="7705344" y="1731264"/>
            <a:ext cx="841248" cy="829056"/>
          </a:xfrm>
          <a:prstGeom prst="ellipse">
            <a:avLst/>
          </a:prstGeom>
          <a:solidFill>
            <a:srgbClr val="9BBB59"/>
          </a:solidFill>
          <a:ln w="38100">
            <a:solidFill>
              <a:srgbClr val="F2F2F2"/>
            </a:solidFill>
            <a:round/>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endParaRPr lang="ru-RU"/>
          </a:p>
        </p:txBody>
      </p:sp>
      <p:sp>
        <p:nvSpPr>
          <p:cNvPr id="11" name="TextBox 10"/>
          <p:cNvSpPr txBox="1"/>
          <p:nvPr/>
        </p:nvSpPr>
        <p:spPr>
          <a:xfrm>
            <a:off x="7571232" y="4608576"/>
            <a:ext cx="4047744" cy="1938992"/>
          </a:xfrm>
          <a:prstGeom prst="rect">
            <a:avLst/>
          </a:prstGeom>
          <a:noFill/>
        </p:spPr>
        <p:txBody>
          <a:bodyPr wrap="square" rtlCol="0">
            <a:spAutoFit/>
          </a:bodyPr>
          <a:lstStyle/>
          <a:p>
            <a:endParaRPr lang="ru-RU" sz="1200" dirty="0" smtClean="0"/>
          </a:p>
          <a:p>
            <a:r>
              <a:rPr lang="ru-RU" sz="1200" b="1" dirty="0" smtClean="0"/>
              <a:t> </a:t>
            </a:r>
            <a:endParaRPr lang="ru-RU" sz="1200" dirty="0" smtClean="0"/>
          </a:p>
          <a:p>
            <a:r>
              <a:rPr lang="ru-RU" sz="1200" b="1" dirty="0" smtClean="0"/>
              <a:t>ул.Чкалова (от пересечения а/</a:t>
            </a:r>
            <a:r>
              <a:rPr lang="ru-RU" sz="1200" b="1" dirty="0" err="1" smtClean="0"/>
              <a:t>д</a:t>
            </a:r>
            <a:r>
              <a:rPr lang="ru-RU" sz="1200" b="1" dirty="0" smtClean="0"/>
              <a:t> Ковернино-Городец по </a:t>
            </a:r>
            <a:r>
              <a:rPr lang="ru-RU" sz="1200" b="1" dirty="0" err="1" smtClean="0"/>
              <a:t>ул.Карбышева</a:t>
            </a:r>
            <a:r>
              <a:rPr lang="ru-RU" sz="1200" b="1" dirty="0" smtClean="0"/>
              <a:t> в р.п.Ковернино)-13.12 га</a:t>
            </a:r>
            <a:r>
              <a:rPr lang="ru-RU" sz="1200" dirty="0" smtClean="0"/>
              <a:t> </a:t>
            </a:r>
          </a:p>
          <a:p>
            <a:endParaRPr lang="ru-RU" sz="1200" b="1" dirty="0" smtClean="0"/>
          </a:p>
          <a:p>
            <a:r>
              <a:rPr lang="ru-RU" sz="1200" b="1" dirty="0" err="1" smtClean="0"/>
              <a:t>усл.обозначение</a:t>
            </a:r>
            <a:r>
              <a:rPr lang="ru-RU" sz="1200" b="1" dirty="0" smtClean="0"/>
              <a:t> : 	</a:t>
            </a:r>
          </a:p>
          <a:p>
            <a:endParaRPr lang="ru-RU" sz="1200" b="1" dirty="0" smtClean="0"/>
          </a:p>
          <a:p>
            <a:endParaRPr lang="ru-RU" sz="1200" b="1" dirty="0" smtClean="0"/>
          </a:p>
          <a:p>
            <a:r>
              <a:rPr lang="ru-RU" sz="1200" b="1" dirty="0" smtClean="0"/>
              <a:t>местоположение инвестиционной площадки</a:t>
            </a:r>
            <a:endParaRPr lang="ru-RU" sz="1200" dirty="0" smtClean="0"/>
          </a:p>
          <a:p>
            <a:endParaRPr lang="ru-RU" sz="1200" dirty="0">
              <a:latin typeface="Times New Roman" pitchFamily="18" charset="0"/>
              <a:cs typeface="Times New Roman" pitchFamily="18" charset="0"/>
            </a:endParaRPr>
          </a:p>
        </p:txBody>
      </p:sp>
      <p:sp>
        <p:nvSpPr>
          <p:cNvPr id="12" name="Oval 2"/>
          <p:cNvSpPr>
            <a:spLocks noChangeArrowheads="1"/>
          </p:cNvSpPr>
          <p:nvPr/>
        </p:nvSpPr>
        <p:spPr bwMode="auto">
          <a:xfrm>
            <a:off x="9168385" y="5407152"/>
            <a:ext cx="700279" cy="627888"/>
          </a:xfrm>
          <a:prstGeom prst="ellipse">
            <a:avLst/>
          </a:prstGeom>
          <a:solidFill>
            <a:srgbClr val="9BBB59"/>
          </a:solidFill>
          <a:ln w="38100">
            <a:solidFill>
              <a:srgbClr val="F2F2F2"/>
            </a:solidFill>
            <a:round/>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endParaRPr lang="ru-RU"/>
          </a:p>
        </p:txBody>
      </p:sp>
      <p:pic>
        <p:nvPicPr>
          <p:cNvPr id="13" name="Рисунок 12" descr="C:\Users\Admin\Pictures\2019-11\DSCN0715.JPG"/>
          <p:cNvPicPr/>
          <p:nvPr/>
        </p:nvPicPr>
        <p:blipFill>
          <a:blip r:embed="rId4" cstate="print"/>
          <a:srcRect/>
          <a:stretch>
            <a:fillRect/>
          </a:stretch>
        </p:blipFill>
        <p:spPr bwMode="auto">
          <a:xfrm>
            <a:off x="4542552" y="4479452"/>
            <a:ext cx="2766436" cy="200083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4528" y="754255"/>
            <a:ext cx="6096000" cy="3046988"/>
          </a:xfrm>
          <a:prstGeom prst="rect">
            <a:avLst/>
          </a:prstGeom>
        </p:spPr>
        <p:txBody>
          <a:bodyPr>
            <a:spAutoFit/>
          </a:bodyPr>
          <a:lstStyle/>
          <a:p>
            <a:pPr algn="just"/>
            <a:r>
              <a:rPr lang="ru-RU" sz="1200" dirty="0" smtClean="0">
                <a:latin typeface="Times New Roman" pitchFamily="18" charset="0"/>
                <a:cs typeface="Times New Roman" pitchFamily="18" charset="0"/>
              </a:rPr>
              <a:t>4. 606570 Нижегородская область, </a:t>
            </a:r>
            <a:r>
              <a:rPr lang="ru-RU" sz="1200" dirty="0" err="1" smtClean="0">
                <a:latin typeface="Times New Roman" pitchFamily="18" charset="0"/>
                <a:cs typeface="Times New Roman" pitchFamily="18" charset="0"/>
              </a:rPr>
              <a:t>Ковернинский</a:t>
            </a:r>
            <a:r>
              <a:rPr lang="ru-RU" sz="1200" dirty="0" smtClean="0">
                <a:latin typeface="Times New Roman" pitchFamily="18" charset="0"/>
                <a:cs typeface="Times New Roman" pitchFamily="18" charset="0"/>
              </a:rPr>
              <a:t> округ, д.Новопокровское, примерно в 423 метрах от дома №1 на северо-восток 0,21 га (зеленая)</a:t>
            </a:r>
          </a:p>
          <a:p>
            <a:r>
              <a:rPr lang="ru-RU" sz="1200" dirty="0" smtClean="0">
                <a:latin typeface="Times New Roman" pitchFamily="18" charset="0"/>
                <a:cs typeface="Times New Roman" pitchFamily="18" charset="0"/>
              </a:rPr>
              <a:t>Категория - земли населенных пунктов.</a:t>
            </a:r>
          </a:p>
          <a:p>
            <a:r>
              <a:rPr lang="ru-RU" sz="1200" dirty="0" smtClean="0">
                <a:latin typeface="Times New Roman" pitchFamily="18" charset="0"/>
                <a:cs typeface="Times New Roman" pitchFamily="18" charset="0"/>
              </a:rPr>
              <a:t>Вид права владения – земельный участок, государственная собственность на который не разграничена.</a:t>
            </a:r>
          </a:p>
          <a:p>
            <a:r>
              <a:rPr lang="ru-RU" sz="1200" dirty="0" smtClean="0">
                <a:latin typeface="Times New Roman" pitchFamily="18" charset="0"/>
                <a:cs typeface="Times New Roman" pitchFamily="18" charset="0"/>
              </a:rPr>
              <a:t>Возможность расширения – есть.</a:t>
            </a:r>
          </a:p>
          <a:p>
            <a:r>
              <a:rPr lang="ru-RU" sz="1200" dirty="0" smtClean="0">
                <a:latin typeface="Times New Roman" pitchFamily="18" charset="0"/>
                <a:cs typeface="Times New Roman" pitchFamily="18" charset="0"/>
              </a:rPr>
              <a:t>Условия предоставления – в собственность, аренду.</a:t>
            </a:r>
          </a:p>
          <a:p>
            <a:r>
              <a:rPr lang="ru-RU" sz="1200" dirty="0" smtClean="0">
                <a:latin typeface="Times New Roman" pitchFamily="18" charset="0"/>
                <a:cs typeface="Times New Roman" pitchFamily="18" charset="0"/>
              </a:rPr>
              <a:t>Кадастровый номер – 52:08:0011703:1</a:t>
            </a:r>
          </a:p>
          <a:p>
            <a:r>
              <a:rPr lang="ru-RU" sz="1200" dirty="0" smtClean="0">
                <a:latin typeface="Times New Roman" pitchFamily="18" charset="0"/>
                <a:cs typeface="Times New Roman" pitchFamily="18" charset="0"/>
              </a:rPr>
              <a:t>Удаленность от г.Н.Новгород – 110км.</a:t>
            </a:r>
          </a:p>
          <a:p>
            <a:r>
              <a:rPr lang="ru-RU" sz="1200" dirty="0" smtClean="0">
                <a:latin typeface="Times New Roman" pitchFamily="18" charset="0"/>
                <a:cs typeface="Times New Roman" pitchFamily="18" charset="0"/>
              </a:rPr>
              <a:t>Удаленность от административного центра округа – 26 км.</a:t>
            </a:r>
          </a:p>
          <a:p>
            <a:r>
              <a:rPr lang="ru-RU" sz="1200" dirty="0" smtClean="0">
                <a:latin typeface="Times New Roman" pitchFamily="18" charset="0"/>
                <a:cs typeface="Times New Roman" pitchFamily="18" charset="0"/>
              </a:rPr>
              <a:t>Удаленность от трассы федерального/регионального значения: Н.Новгород-Киров-62км, Ковернино-Городец-2,0км. </a:t>
            </a:r>
          </a:p>
          <a:p>
            <a:r>
              <a:rPr lang="ru-RU" sz="1200" dirty="0" smtClean="0">
                <a:latin typeface="Times New Roman" pitchFamily="18" charset="0"/>
                <a:cs typeface="Times New Roman" pitchFamily="18" charset="0"/>
              </a:rPr>
              <a:t>Наличие транспортных подъездных путей – автомобильные дороги.</a:t>
            </a:r>
          </a:p>
          <a:p>
            <a:r>
              <a:rPr lang="ru-RU" sz="1200" dirty="0" smtClean="0">
                <a:latin typeface="Times New Roman" pitchFamily="18" charset="0"/>
                <a:cs typeface="Times New Roman" pitchFamily="18" charset="0"/>
              </a:rPr>
              <a:t>Электроснабжение - имеется возможность подключения. </a:t>
            </a:r>
          </a:p>
          <a:p>
            <a:r>
              <a:rPr lang="ru-RU" sz="1200" dirty="0" smtClean="0">
                <a:latin typeface="Times New Roman" pitchFamily="18" charset="0"/>
                <a:cs typeface="Times New Roman" pitchFamily="18" charset="0"/>
              </a:rPr>
              <a:t>Предполагаемое направление использования – для строительства пилорамы со складом готовой продукции.</a:t>
            </a:r>
          </a:p>
        </p:txBody>
      </p:sp>
      <p:pic>
        <p:nvPicPr>
          <p:cNvPr id="3" name="Рисунок 2" descr="C:\Users\Admin\Pictures\2019-11\DSCN0728.JPG"/>
          <p:cNvPicPr/>
          <p:nvPr/>
        </p:nvPicPr>
        <p:blipFill>
          <a:blip r:embed="rId2" cstate="print"/>
          <a:srcRect/>
          <a:stretch>
            <a:fillRect/>
          </a:stretch>
        </p:blipFill>
        <p:spPr bwMode="auto">
          <a:xfrm>
            <a:off x="261416" y="3814817"/>
            <a:ext cx="3389376" cy="2387271"/>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143258" y="6374201"/>
            <a:ext cx="2560320" cy="276999"/>
          </a:xfrm>
          <a:prstGeom prst="rect">
            <a:avLst/>
          </a:prstGeom>
          <a:noFill/>
        </p:spPr>
        <p:txBody>
          <a:bodyPr wrap="square" rtlCol="0">
            <a:spAutoFit/>
          </a:bodyPr>
          <a:lstStyle/>
          <a:p>
            <a:pPr algn="ctr"/>
            <a:r>
              <a:rPr lang="ru-RU" sz="1200" dirty="0" smtClean="0">
                <a:latin typeface="Times New Roman" pitchFamily="18" charset="0"/>
                <a:cs typeface="Times New Roman" pitchFamily="18" charset="0"/>
              </a:rPr>
              <a:t>площадка д.Новопокровское</a:t>
            </a:r>
            <a:endParaRPr lang="ru-RU" sz="1200" dirty="0">
              <a:latin typeface="Times New Roman" pitchFamily="18" charset="0"/>
              <a:cs typeface="Times New Roman" pitchFamily="18" charset="0"/>
            </a:endParaRPr>
          </a:p>
        </p:txBody>
      </p:sp>
      <p:pic>
        <p:nvPicPr>
          <p:cNvPr id="5" name="Рисунок 4" descr="C:\Users\Admin\Pictures\Новопокровское.jpg"/>
          <p:cNvPicPr/>
          <p:nvPr/>
        </p:nvPicPr>
        <p:blipFill>
          <a:blip r:embed="rId3" cstate="print"/>
          <a:srcRect/>
          <a:stretch>
            <a:fillRect/>
          </a:stretch>
        </p:blipFill>
        <p:spPr bwMode="auto">
          <a:xfrm>
            <a:off x="6925056" y="527866"/>
            <a:ext cx="4949952" cy="3154118"/>
          </a:xfrm>
          <a:prstGeom prst="rect">
            <a:avLst/>
          </a:prstGeom>
          <a:noFill/>
          <a:ln w="9525">
            <a:noFill/>
            <a:miter lim="800000"/>
            <a:headEnd/>
            <a:tailEnd/>
          </a:ln>
        </p:spPr>
      </p:pic>
      <p:sp>
        <p:nvSpPr>
          <p:cNvPr id="6" name="Oval 2"/>
          <p:cNvSpPr>
            <a:spLocks noChangeArrowheads="1"/>
          </p:cNvSpPr>
          <p:nvPr/>
        </p:nvSpPr>
        <p:spPr bwMode="auto">
          <a:xfrm>
            <a:off x="9607297" y="2213102"/>
            <a:ext cx="258699" cy="249682"/>
          </a:xfrm>
          <a:prstGeom prst="ellipse">
            <a:avLst/>
          </a:prstGeom>
          <a:solidFill>
            <a:srgbClr val="9BBB59"/>
          </a:solidFill>
          <a:ln w="38100">
            <a:solidFill>
              <a:srgbClr val="F2F2F2"/>
            </a:solidFill>
            <a:round/>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endParaRPr lang="ru-RU"/>
          </a:p>
        </p:txBody>
      </p:sp>
      <p:sp>
        <p:nvSpPr>
          <p:cNvPr id="7" name="TextBox 6"/>
          <p:cNvSpPr txBox="1"/>
          <p:nvPr/>
        </p:nvSpPr>
        <p:spPr>
          <a:xfrm>
            <a:off x="7132320" y="4047746"/>
            <a:ext cx="4632960" cy="1200329"/>
          </a:xfrm>
          <a:prstGeom prst="rect">
            <a:avLst/>
          </a:prstGeom>
          <a:noFill/>
        </p:spPr>
        <p:txBody>
          <a:bodyPr wrap="square" rtlCol="0">
            <a:spAutoFit/>
          </a:bodyPr>
          <a:lstStyle/>
          <a:p>
            <a:r>
              <a:rPr lang="ru-RU" sz="1200" b="1" dirty="0" smtClean="0"/>
              <a:t>д.Новопокровское, примерно в 423 м. от д.№1 на северо-восток – 0,21 га</a:t>
            </a:r>
            <a:endParaRPr lang="ru-RU" sz="1200" dirty="0" smtClean="0"/>
          </a:p>
          <a:p>
            <a:endParaRPr lang="ru-RU" sz="1200" b="1" dirty="0" smtClean="0"/>
          </a:p>
          <a:p>
            <a:r>
              <a:rPr lang="ru-RU" sz="1200" b="1" dirty="0" err="1" smtClean="0"/>
              <a:t>Усл.обозначение</a:t>
            </a:r>
            <a:r>
              <a:rPr lang="ru-RU" sz="1200" b="1" dirty="0" smtClean="0"/>
              <a:t>:                        </a:t>
            </a:r>
          </a:p>
          <a:p>
            <a:r>
              <a:rPr lang="ru-RU" sz="1200" b="1" dirty="0" smtClean="0"/>
              <a:t>местоположение инвестиционной площадки.</a:t>
            </a:r>
            <a:endParaRPr lang="ru-RU" sz="1200" dirty="0" smtClean="0"/>
          </a:p>
          <a:p>
            <a:endParaRPr lang="ru-RU" sz="1200" dirty="0">
              <a:latin typeface="Times New Roman" pitchFamily="18" charset="0"/>
              <a:cs typeface="Times New Roman" pitchFamily="18" charset="0"/>
            </a:endParaRPr>
          </a:p>
        </p:txBody>
      </p:sp>
      <p:sp>
        <p:nvSpPr>
          <p:cNvPr id="8" name="Oval 2"/>
          <p:cNvSpPr>
            <a:spLocks noChangeArrowheads="1"/>
          </p:cNvSpPr>
          <p:nvPr/>
        </p:nvSpPr>
        <p:spPr bwMode="auto">
          <a:xfrm>
            <a:off x="8764905" y="4486910"/>
            <a:ext cx="400051" cy="304800"/>
          </a:xfrm>
          <a:prstGeom prst="ellipse">
            <a:avLst/>
          </a:prstGeom>
          <a:solidFill>
            <a:srgbClr val="9BBB59"/>
          </a:solidFill>
          <a:ln w="38100">
            <a:solidFill>
              <a:srgbClr val="F2F2F2"/>
            </a:solidFill>
            <a:round/>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endParaRPr lang="ru-RU"/>
          </a:p>
        </p:txBody>
      </p:sp>
      <p:pic>
        <p:nvPicPr>
          <p:cNvPr id="9" name="Рисунок 8" descr="C:\Users\Admin\Pictures\2019-11\DSCN0726.JPG"/>
          <p:cNvPicPr/>
          <p:nvPr/>
        </p:nvPicPr>
        <p:blipFill>
          <a:blip r:embed="rId4" cstate="print"/>
          <a:srcRect/>
          <a:stretch>
            <a:fillRect/>
          </a:stretch>
        </p:blipFill>
        <p:spPr bwMode="auto">
          <a:xfrm>
            <a:off x="4422213" y="3859322"/>
            <a:ext cx="2519108" cy="238963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23082" y="197346"/>
            <a:ext cx="6782391" cy="3785652"/>
          </a:xfrm>
          <a:prstGeom prst="rect">
            <a:avLst/>
          </a:prstGeom>
        </p:spPr>
        <p:txBody>
          <a:bodyPr wrap="square">
            <a:spAutoFit/>
          </a:bodyPr>
          <a:lstStyle/>
          <a:p>
            <a:pPr algn="just"/>
            <a:endParaRPr lang="ru-RU" sz="1200" dirty="0" smtClean="0">
              <a:latin typeface="Times New Roman" pitchFamily="18" charset="0"/>
              <a:cs typeface="Times New Roman" pitchFamily="18" charset="0"/>
            </a:endParaRPr>
          </a:p>
          <a:p>
            <a:pPr algn="just"/>
            <a:r>
              <a:rPr lang="ru-RU" sz="1200" dirty="0" smtClean="0"/>
              <a:t>5. 606570, Нижегородская область, р.п. Ковернино, ул.Глиняная Гряда, 82 0,15 га (зеленая)</a:t>
            </a:r>
          </a:p>
          <a:p>
            <a:r>
              <a:rPr lang="ru-RU" sz="1200" dirty="0" smtClean="0"/>
              <a:t>Категория - земли населенных пунктов.</a:t>
            </a:r>
          </a:p>
          <a:p>
            <a:r>
              <a:rPr lang="ru-RU" sz="1200" dirty="0" smtClean="0"/>
              <a:t>Вид права владения – земельный участок, государственная собственность на который не разграничена.</a:t>
            </a:r>
          </a:p>
          <a:p>
            <a:r>
              <a:rPr lang="ru-RU" sz="1200" dirty="0" smtClean="0"/>
              <a:t>Возможность расширения – нет.</a:t>
            </a:r>
          </a:p>
          <a:p>
            <a:r>
              <a:rPr lang="ru-RU" sz="1200" dirty="0" smtClean="0"/>
              <a:t>Условия предоставления – в собственность, аренду.</a:t>
            </a:r>
          </a:p>
          <a:p>
            <a:r>
              <a:rPr lang="ru-RU" sz="1200" dirty="0" smtClean="0"/>
              <a:t>Удаленность от г.Н.Новгород – 128км.</a:t>
            </a:r>
          </a:p>
          <a:p>
            <a:r>
              <a:rPr lang="ru-RU" sz="1200" dirty="0" smtClean="0"/>
              <a:t>Удаленность от административного центра округа – 0 км.</a:t>
            </a:r>
          </a:p>
          <a:p>
            <a:r>
              <a:rPr lang="ru-RU" sz="1200" dirty="0" smtClean="0"/>
              <a:t>Удаленность от трассы федерального/регионального значения: Н.Новгород-Киров-62км, Ковернино-Городец-2,0км. </a:t>
            </a:r>
          </a:p>
          <a:p>
            <a:r>
              <a:rPr lang="ru-RU" sz="1200" dirty="0" smtClean="0"/>
              <a:t>Наличие транспортных подъездных путей – автомобильные дороги.</a:t>
            </a:r>
          </a:p>
          <a:p>
            <a:r>
              <a:rPr lang="ru-RU" sz="1200" dirty="0" smtClean="0"/>
              <a:t>Теплоснабжение – имеется возможность подключения.</a:t>
            </a:r>
          </a:p>
          <a:p>
            <a:r>
              <a:rPr lang="ru-RU" sz="1200" dirty="0" smtClean="0"/>
              <a:t>Электроснабжение – имеется возможность подключения. </a:t>
            </a:r>
          </a:p>
          <a:p>
            <a:r>
              <a:rPr lang="ru-RU" sz="1200" dirty="0" smtClean="0"/>
              <a:t> Водоснабжение – бурение новой скважины. </a:t>
            </a:r>
          </a:p>
          <a:p>
            <a:r>
              <a:rPr lang="ru-RU" sz="1200" dirty="0" smtClean="0"/>
              <a:t>Водоотведение – имеется возможность подключения. </a:t>
            </a:r>
          </a:p>
          <a:p>
            <a:r>
              <a:rPr lang="ru-RU" sz="1200" dirty="0" smtClean="0">
                <a:latin typeface="Times New Roman" pitchFamily="18" charset="0"/>
                <a:cs typeface="Times New Roman" pitchFamily="18" charset="0"/>
              </a:rPr>
              <a:t>Предполагаемое направление использования – для строительства магазина</a:t>
            </a:r>
          </a:p>
          <a:p>
            <a:endParaRPr lang="ru-RU" sz="1200" dirty="0" smtClean="0">
              <a:latin typeface="Times New Roman" pitchFamily="18" charset="0"/>
              <a:cs typeface="Times New Roman" pitchFamily="18" charset="0"/>
            </a:endParaRPr>
          </a:p>
          <a:p>
            <a:endParaRPr lang="ru-RU" sz="1200" dirty="0" smtClean="0"/>
          </a:p>
          <a:p>
            <a:endParaRPr lang="ru-RU" sz="1200" dirty="0">
              <a:latin typeface="Times New Roman" pitchFamily="18" charset="0"/>
              <a:cs typeface="Times New Roman" pitchFamily="18" charset="0"/>
            </a:endParaRPr>
          </a:p>
        </p:txBody>
      </p:sp>
      <p:pic>
        <p:nvPicPr>
          <p:cNvPr id="8" name="Рисунок 7" descr="C:\Users\Admin\Pictures\2019-11\DSCN0705.JPG"/>
          <p:cNvPicPr/>
          <p:nvPr/>
        </p:nvPicPr>
        <p:blipFill>
          <a:blip r:embed="rId2" cstate="print"/>
          <a:srcRect/>
          <a:stretch>
            <a:fillRect/>
          </a:stretch>
        </p:blipFill>
        <p:spPr bwMode="auto">
          <a:xfrm>
            <a:off x="322693" y="3860905"/>
            <a:ext cx="2751899" cy="1938528"/>
          </a:xfrm>
          <a:prstGeom prst="rect">
            <a:avLst/>
          </a:prstGeom>
          <a:ln>
            <a:noFill/>
          </a:ln>
          <a:effectLst>
            <a:outerShdw blurRad="292100" dist="139700" dir="2700000" algn="tl" rotWithShape="0">
              <a:srgbClr val="333333">
                <a:alpha val="65000"/>
              </a:srgbClr>
            </a:outerShdw>
          </a:effectLst>
        </p:spPr>
      </p:pic>
      <p:sp>
        <p:nvSpPr>
          <p:cNvPr id="9" name="TextBox 8"/>
          <p:cNvSpPr txBox="1"/>
          <p:nvPr/>
        </p:nvSpPr>
        <p:spPr>
          <a:xfrm>
            <a:off x="1694371" y="6020475"/>
            <a:ext cx="3572256" cy="276999"/>
          </a:xfrm>
          <a:prstGeom prst="rect">
            <a:avLst/>
          </a:prstGeom>
          <a:noFill/>
        </p:spPr>
        <p:txBody>
          <a:bodyPr wrap="square" rtlCol="0">
            <a:spAutoFit/>
          </a:bodyPr>
          <a:lstStyle/>
          <a:p>
            <a:pPr algn="ctr"/>
            <a:r>
              <a:rPr lang="ru-RU" sz="1200" dirty="0" smtClean="0"/>
              <a:t>площадка р.п. Ковернино, ул.Глиняная Гряда, 82 </a:t>
            </a:r>
            <a:endParaRPr lang="ru-RU" sz="1200" dirty="0">
              <a:latin typeface="Times New Roman" pitchFamily="18" charset="0"/>
              <a:cs typeface="Times New Roman" pitchFamily="18" charset="0"/>
            </a:endParaRPr>
          </a:p>
        </p:txBody>
      </p:sp>
      <p:pic>
        <p:nvPicPr>
          <p:cNvPr id="10" name="Рисунок 9"/>
          <p:cNvPicPr/>
          <p:nvPr/>
        </p:nvPicPr>
        <p:blipFill>
          <a:blip r:embed="rId3"/>
          <a:srcRect/>
          <a:stretch>
            <a:fillRect/>
          </a:stretch>
        </p:blipFill>
        <p:spPr bwMode="auto">
          <a:xfrm>
            <a:off x="7181089" y="275844"/>
            <a:ext cx="4526851" cy="4430268"/>
          </a:xfrm>
          <a:prstGeom prst="rect">
            <a:avLst/>
          </a:prstGeom>
          <a:noFill/>
          <a:ln w="9525">
            <a:noFill/>
            <a:miter lim="800000"/>
            <a:headEnd/>
            <a:tailEnd/>
          </a:ln>
        </p:spPr>
      </p:pic>
      <p:sp>
        <p:nvSpPr>
          <p:cNvPr id="74754" name="Oval 2"/>
          <p:cNvSpPr>
            <a:spLocks noChangeArrowheads="1"/>
          </p:cNvSpPr>
          <p:nvPr/>
        </p:nvSpPr>
        <p:spPr bwMode="auto">
          <a:xfrm>
            <a:off x="7351776" y="2974848"/>
            <a:ext cx="287275" cy="304800"/>
          </a:xfrm>
          <a:prstGeom prst="ellipse">
            <a:avLst/>
          </a:prstGeom>
          <a:solidFill>
            <a:srgbClr val="9BBB59"/>
          </a:solidFill>
          <a:ln w="38100">
            <a:solidFill>
              <a:srgbClr val="F2F2F2"/>
            </a:solidFill>
            <a:round/>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endParaRPr lang="ru-RU"/>
          </a:p>
        </p:txBody>
      </p:sp>
      <p:sp>
        <p:nvSpPr>
          <p:cNvPr id="11" name="TextBox 10"/>
          <p:cNvSpPr txBox="1"/>
          <p:nvPr/>
        </p:nvSpPr>
        <p:spPr>
          <a:xfrm>
            <a:off x="7485888" y="5327906"/>
            <a:ext cx="3669792" cy="1015663"/>
          </a:xfrm>
          <a:prstGeom prst="rect">
            <a:avLst/>
          </a:prstGeom>
          <a:noFill/>
        </p:spPr>
        <p:txBody>
          <a:bodyPr wrap="square" rtlCol="0">
            <a:spAutoFit/>
          </a:bodyPr>
          <a:lstStyle/>
          <a:p>
            <a:r>
              <a:rPr lang="ru-RU" sz="1200" b="1" dirty="0" smtClean="0"/>
              <a:t>ул.Глиняная Гряда,д.82 – 0.15 га</a:t>
            </a:r>
            <a:endParaRPr lang="ru-RU" sz="1200" dirty="0" smtClean="0"/>
          </a:p>
          <a:p>
            <a:endParaRPr lang="ru-RU" sz="1200" b="1" dirty="0" smtClean="0"/>
          </a:p>
          <a:p>
            <a:r>
              <a:rPr lang="ru-RU" sz="1200" b="1" dirty="0" err="1" smtClean="0"/>
              <a:t>Усл.обозначение</a:t>
            </a:r>
            <a:r>
              <a:rPr lang="ru-RU" sz="1200" b="1" dirty="0" smtClean="0"/>
              <a:t>:                  </a:t>
            </a:r>
          </a:p>
          <a:p>
            <a:r>
              <a:rPr lang="ru-RU" sz="1200" b="1" dirty="0" smtClean="0"/>
              <a:t>местоположение инвестиционной площадки</a:t>
            </a:r>
            <a:endParaRPr lang="ru-RU" sz="1200" dirty="0" smtClean="0"/>
          </a:p>
          <a:p>
            <a:endParaRPr lang="ru-RU" sz="1200" dirty="0">
              <a:latin typeface="Times New Roman" pitchFamily="18" charset="0"/>
              <a:cs typeface="Times New Roman" pitchFamily="18" charset="0"/>
            </a:endParaRPr>
          </a:p>
        </p:txBody>
      </p:sp>
      <p:sp>
        <p:nvSpPr>
          <p:cNvPr id="12" name="Oval 2"/>
          <p:cNvSpPr>
            <a:spLocks noChangeArrowheads="1"/>
          </p:cNvSpPr>
          <p:nvPr/>
        </p:nvSpPr>
        <p:spPr bwMode="auto">
          <a:xfrm>
            <a:off x="9052560" y="5529072"/>
            <a:ext cx="408432" cy="396240"/>
          </a:xfrm>
          <a:prstGeom prst="ellipse">
            <a:avLst/>
          </a:prstGeom>
          <a:solidFill>
            <a:srgbClr val="9BBB59"/>
          </a:solidFill>
          <a:ln w="38100">
            <a:solidFill>
              <a:srgbClr val="F2F2F2"/>
            </a:solidFill>
            <a:round/>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endParaRPr lang="ru-RU"/>
          </a:p>
        </p:txBody>
      </p:sp>
      <p:pic>
        <p:nvPicPr>
          <p:cNvPr id="13" name="Рисунок 12" descr="C:\Users\Admin\Pictures\2019-11\DSCN0707.JPG"/>
          <p:cNvPicPr/>
          <p:nvPr/>
        </p:nvPicPr>
        <p:blipFill>
          <a:blip r:embed="rId4" cstate="print"/>
          <a:srcRect/>
          <a:stretch>
            <a:fillRect/>
          </a:stretch>
        </p:blipFill>
        <p:spPr bwMode="auto">
          <a:xfrm>
            <a:off x="3912366" y="3852088"/>
            <a:ext cx="3117659" cy="193388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799" y="284127"/>
            <a:ext cx="5015345" cy="3231654"/>
          </a:xfrm>
          <a:prstGeom prst="rect">
            <a:avLst/>
          </a:prstGeom>
        </p:spPr>
        <p:txBody>
          <a:bodyPr wrap="square">
            <a:spAutoFit/>
          </a:bodyPr>
          <a:lstStyle/>
          <a:p>
            <a:r>
              <a:rPr lang="ru-RU" sz="1200" dirty="0" smtClean="0">
                <a:latin typeface="Times New Roman" pitchFamily="18" charset="0"/>
                <a:cs typeface="Times New Roman" pitchFamily="18" charset="0"/>
              </a:rPr>
              <a:t>6. 606570, Нижегородская область, р.п. Ковернино ул.Южная,д.55 0,19 га (зеленая)</a:t>
            </a:r>
          </a:p>
          <a:p>
            <a:r>
              <a:rPr lang="ru-RU" sz="1200" dirty="0" smtClean="0">
                <a:latin typeface="Times New Roman" pitchFamily="18" charset="0"/>
                <a:cs typeface="Times New Roman" pitchFamily="18" charset="0"/>
              </a:rPr>
              <a:t>Категория - земли населенных пунктов.</a:t>
            </a:r>
          </a:p>
          <a:p>
            <a:r>
              <a:rPr lang="ru-RU" sz="1200" dirty="0" smtClean="0">
                <a:latin typeface="Times New Roman" pitchFamily="18" charset="0"/>
                <a:cs typeface="Times New Roman" pitchFamily="18" charset="0"/>
              </a:rPr>
              <a:t>Вид права владения – земельный участок, государственная собственность на который не разграничена.</a:t>
            </a:r>
          </a:p>
          <a:p>
            <a:r>
              <a:rPr lang="ru-RU" sz="1200" dirty="0" smtClean="0">
                <a:latin typeface="Times New Roman" pitchFamily="18" charset="0"/>
                <a:cs typeface="Times New Roman" pitchFamily="18" charset="0"/>
              </a:rPr>
              <a:t>Возможность расширения – нет.</a:t>
            </a:r>
          </a:p>
          <a:p>
            <a:r>
              <a:rPr lang="ru-RU" sz="1200" dirty="0" smtClean="0">
                <a:latin typeface="Times New Roman" pitchFamily="18" charset="0"/>
                <a:cs typeface="Times New Roman" pitchFamily="18" charset="0"/>
              </a:rPr>
              <a:t>Условия предоставления – в собственность, аренду.</a:t>
            </a:r>
          </a:p>
          <a:p>
            <a:r>
              <a:rPr lang="ru-RU" sz="1200" dirty="0" smtClean="0">
                <a:latin typeface="Times New Roman" pitchFamily="18" charset="0"/>
                <a:cs typeface="Times New Roman" pitchFamily="18" charset="0"/>
              </a:rPr>
              <a:t>Удаленность от г.Н.Новгород – 128км.</a:t>
            </a:r>
          </a:p>
          <a:p>
            <a:r>
              <a:rPr lang="ru-RU" sz="1200" dirty="0" smtClean="0">
                <a:latin typeface="Times New Roman" pitchFamily="18" charset="0"/>
                <a:cs typeface="Times New Roman" pitchFamily="18" charset="0"/>
              </a:rPr>
              <a:t>Удаленность от административного центра округа – 0 км.</a:t>
            </a:r>
          </a:p>
          <a:p>
            <a:r>
              <a:rPr lang="ru-RU" sz="1200" dirty="0" smtClean="0">
                <a:latin typeface="Times New Roman" pitchFamily="18" charset="0"/>
                <a:cs typeface="Times New Roman" pitchFamily="18" charset="0"/>
              </a:rPr>
              <a:t>Удаленность от трассы федерального/регионального значения: Н.Новгород-Киров-62км, Ковернино-Городец-2,0км. </a:t>
            </a:r>
          </a:p>
          <a:p>
            <a:r>
              <a:rPr lang="ru-RU" sz="1200" dirty="0" smtClean="0">
                <a:latin typeface="Times New Roman" pitchFamily="18" charset="0"/>
                <a:cs typeface="Times New Roman" pitchFamily="18" charset="0"/>
              </a:rPr>
              <a:t>Наличие транспортных подъездных путей – автомобильные дороги.</a:t>
            </a:r>
          </a:p>
          <a:p>
            <a:r>
              <a:rPr lang="ru-RU" sz="1200" dirty="0" smtClean="0">
                <a:latin typeface="Times New Roman" pitchFamily="18" charset="0"/>
                <a:cs typeface="Times New Roman" pitchFamily="18" charset="0"/>
              </a:rPr>
              <a:t>Теплоснабжение – имеется возможность подключения.</a:t>
            </a:r>
          </a:p>
          <a:p>
            <a:r>
              <a:rPr lang="ru-RU" sz="1200" dirty="0" smtClean="0">
                <a:latin typeface="Times New Roman" pitchFamily="18" charset="0"/>
                <a:cs typeface="Times New Roman" pitchFamily="18" charset="0"/>
              </a:rPr>
              <a:t>Электроснабжение – имеется возможность подключения. </a:t>
            </a:r>
          </a:p>
          <a:p>
            <a:r>
              <a:rPr lang="ru-RU" sz="1200" dirty="0" smtClean="0">
                <a:latin typeface="Times New Roman" pitchFamily="18" charset="0"/>
                <a:cs typeface="Times New Roman" pitchFamily="18" charset="0"/>
              </a:rPr>
              <a:t> Водоснабжение – бурение новой скважины. </a:t>
            </a:r>
          </a:p>
          <a:p>
            <a:r>
              <a:rPr lang="ru-RU" sz="1200" dirty="0" smtClean="0">
                <a:latin typeface="Times New Roman" pitchFamily="18" charset="0"/>
                <a:cs typeface="Times New Roman" pitchFamily="18" charset="0"/>
              </a:rPr>
              <a:t>Водоотведение – имеется возможность подключения. Предполагаемое направление использования – для строительства магазина</a:t>
            </a:r>
          </a:p>
        </p:txBody>
      </p:sp>
      <p:pic>
        <p:nvPicPr>
          <p:cNvPr id="3" name="Рисунок 2" descr="C:\Users\Admin\Pictures\2019-11\DSCN0714.JPG"/>
          <p:cNvPicPr/>
          <p:nvPr/>
        </p:nvPicPr>
        <p:blipFill>
          <a:blip r:embed="rId2" cstate="print"/>
          <a:srcRect/>
          <a:stretch>
            <a:fillRect/>
          </a:stretch>
        </p:blipFill>
        <p:spPr bwMode="auto">
          <a:xfrm>
            <a:off x="351351" y="3670267"/>
            <a:ext cx="2609088" cy="2133600"/>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1417914" y="6035200"/>
            <a:ext cx="3157728" cy="276999"/>
          </a:xfrm>
          <a:prstGeom prst="rect">
            <a:avLst/>
          </a:prstGeom>
          <a:noFill/>
        </p:spPr>
        <p:txBody>
          <a:bodyPr wrap="square" rtlCol="0">
            <a:spAutoFit/>
          </a:bodyPr>
          <a:lstStyle/>
          <a:p>
            <a:pPr algn="ctr"/>
            <a:r>
              <a:rPr lang="ru-RU" sz="1200" dirty="0" smtClean="0"/>
              <a:t>площадка р.п. Ковернино ул.Южная,д.55 </a:t>
            </a:r>
            <a:endParaRPr lang="ru-RU" sz="1200" dirty="0">
              <a:latin typeface="Times New Roman" pitchFamily="18" charset="0"/>
              <a:cs typeface="Times New Roman" pitchFamily="18" charset="0"/>
            </a:endParaRPr>
          </a:p>
        </p:txBody>
      </p:sp>
      <p:pic>
        <p:nvPicPr>
          <p:cNvPr id="5" name="Рисунок 4"/>
          <p:cNvPicPr/>
          <p:nvPr/>
        </p:nvPicPr>
        <p:blipFill>
          <a:blip r:embed="rId3"/>
          <a:srcRect/>
          <a:stretch>
            <a:fillRect/>
          </a:stretch>
        </p:blipFill>
        <p:spPr bwMode="auto">
          <a:xfrm>
            <a:off x="5876544" y="219267"/>
            <a:ext cx="5620512" cy="3828479"/>
          </a:xfrm>
          <a:prstGeom prst="rect">
            <a:avLst/>
          </a:prstGeom>
          <a:noFill/>
          <a:ln w="9525">
            <a:noFill/>
            <a:miter lim="800000"/>
            <a:headEnd/>
            <a:tailEnd/>
          </a:ln>
        </p:spPr>
      </p:pic>
      <p:sp>
        <p:nvSpPr>
          <p:cNvPr id="76802" name="Rectangle 2"/>
          <p:cNvSpPr>
            <a:spLocks noChangeArrowheads="1"/>
          </p:cNvSpPr>
          <p:nvPr/>
        </p:nvSpPr>
        <p:spPr bwMode="auto">
          <a:xfrm>
            <a:off x="6480811" y="3436686"/>
            <a:ext cx="150813" cy="134937"/>
          </a:xfrm>
          <a:prstGeom prst="rect">
            <a:avLst/>
          </a:prstGeom>
          <a:solidFill>
            <a:srgbClr val="9BBB59"/>
          </a:solidFill>
          <a:ln w="38100">
            <a:solidFill>
              <a:srgbClr val="F2F2F2"/>
            </a:solidFill>
            <a:miter lim="800000"/>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TextBox 6"/>
          <p:cNvSpPr txBox="1"/>
          <p:nvPr/>
        </p:nvSpPr>
        <p:spPr>
          <a:xfrm>
            <a:off x="6266688" y="4206242"/>
            <a:ext cx="4913376" cy="830997"/>
          </a:xfrm>
          <a:prstGeom prst="rect">
            <a:avLst/>
          </a:prstGeom>
          <a:noFill/>
        </p:spPr>
        <p:txBody>
          <a:bodyPr wrap="square" rtlCol="0">
            <a:spAutoFit/>
          </a:bodyPr>
          <a:lstStyle/>
          <a:p>
            <a:r>
              <a:rPr lang="ru-RU" sz="1200" dirty="0" smtClean="0"/>
              <a:t>ул.Южная, д.55- 0,19 га</a:t>
            </a:r>
          </a:p>
          <a:p>
            <a:r>
              <a:rPr lang="ru-RU" sz="1200" dirty="0" err="1" smtClean="0"/>
              <a:t>Усл.обозначение</a:t>
            </a:r>
            <a:r>
              <a:rPr lang="ru-RU" sz="1200" dirty="0" smtClean="0"/>
              <a:t>: 	</a:t>
            </a:r>
          </a:p>
          <a:p>
            <a:r>
              <a:rPr lang="ru-RU" sz="1200" dirty="0" smtClean="0"/>
              <a:t>местоположение инвестиционной площадки</a:t>
            </a:r>
          </a:p>
          <a:p>
            <a:endParaRPr lang="ru-RU" sz="1200" dirty="0">
              <a:latin typeface="Times New Roman" pitchFamily="18" charset="0"/>
              <a:cs typeface="Times New Roman" pitchFamily="18" charset="0"/>
            </a:endParaRPr>
          </a:p>
        </p:txBody>
      </p:sp>
      <p:sp>
        <p:nvSpPr>
          <p:cNvPr id="8" name="Rectangle 2"/>
          <p:cNvSpPr>
            <a:spLocks noChangeArrowheads="1"/>
          </p:cNvSpPr>
          <p:nvPr/>
        </p:nvSpPr>
        <p:spPr bwMode="auto">
          <a:xfrm>
            <a:off x="7839456" y="4462274"/>
            <a:ext cx="236919" cy="139573"/>
          </a:xfrm>
          <a:prstGeom prst="rect">
            <a:avLst/>
          </a:prstGeom>
          <a:solidFill>
            <a:srgbClr val="9BBB59"/>
          </a:solidFill>
          <a:ln w="38100">
            <a:solidFill>
              <a:srgbClr val="F2F2F2"/>
            </a:solidFill>
            <a:miter lim="800000"/>
            <a:headEnd/>
            <a:tailEnd/>
          </a:ln>
          <a:effectLst>
            <a:outerShdw dist="28398" dir="3806097" algn="ctr" rotWithShape="0">
              <a:srgbClr val="4E6128">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9" name="Рисунок 8" descr="C:\Users\Admin\Pictures\2019-11\DSCN0713.JPG"/>
          <p:cNvPicPr/>
          <p:nvPr/>
        </p:nvPicPr>
        <p:blipFill>
          <a:blip r:embed="rId4" cstate="print"/>
          <a:srcRect/>
          <a:stretch>
            <a:fillRect/>
          </a:stretch>
        </p:blipFill>
        <p:spPr bwMode="auto">
          <a:xfrm>
            <a:off x="3286773" y="3665411"/>
            <a:ext cx="2511552" cy="209000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670560" y="426720"/>
            <a:ext cx="11131296" cy="923330"/>
          </a:xfrm>
          <a:prstGeom prst="rect">
            <a:avLst/>
          </a:prstGeom>
          <a:noFill/>
        </p:spPr>
        <p:txBody>
          <a:bodyPr wrap="square" rtlCol="0">
            <a:spAutoFit/>
          </a:bodyPr>
          <a:lstStyle/>
          <a:p>
            <a:pPr algn="ctr"/>
            <a:r>
              <a:rPr lang="ru-RU" sz="5400" b="1" i="1" dirty="0" smtClean="0"/>
              <a:t>Полезная информация</a:t>
            </a:r>
            <a:endParaRPr lang="ru-RU" sz="5400" b="1" i="1"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00251" y="577229"/>
            <a:ext cx="6837528" cy="4513386"/>
          </a:xfrm>
          <a:prstGeom prst="rect">
            <a:avLst/>
          </a:prstGeom>
          <a:solidFill>
            <a:schemeClr val="bg1"/>
          </a:solidFill>
          <a:ln>
            <a:solidFill>
              <a:schemeClr val="bg1">
                <a:lumMod val="85000"/>
              </a:schemeClr>
            </a:solidFill>
          </a:ln>
        </p:spPr>
        <p:txBody>
          <a:bodyPr wrap="square" rtlCol="0">
            <a:noAutofit/>
          </a:bodyPr>
          <a:lstStyle/>
          <a:p>
            <a:pPr marL="72000" indent="-171450" defTabSz="914400">
              <a:spcBef>
                <a:spcPts val="1200"/>
              </a:spcBef>
              <a:spcAft>
                <a:spcPts val="200"/>
              </a:spcAft>
              <a:buClr>
                <a:schemeClr val="accent1"/>
              </a:buClr>
              <a:buSzPct val="100000"/>
            </a:pPr>
            <a:r>
              <a:rPr lang="ru-RU" sz="1600" dirty="0" smtClean="0">
                <a:latin typeface="Times New Roman" pitchFamily="18" charset="0"/>
                <a:cs typeface="Times New Roman" pitchFamily="18" charset="0"/>
              </a:rPr>
              <a:t>Глава местного самоуправления Ковернинского муниципального  округа – </a:t>
            </a:r>
          </a:p>
          <a:p>
            <a:pPr marL="72000" indent="-171450" defTabSz="914400">
              <a:spcBef>
                <a:spcPts val="1200"/>
              </a:spcBef>
              <a:spcAft>
                <a:spcPts val="200"/>
              </a:spcAft>
              <a:buClr>
                <a:schemeClr val="accent1"/>
              </a:buClr>
              <a:buSzPct val="100000"/>
            </a:pPr>
            <a:r>
              <a:rPr lang="ru-RU" sz="1600" dirty="0" smtClean="0">
                <a:latin typeface="Times New Roman" pitchFamily="18" charset="0"/>
                <a:cs typeface="Times New Roman" pitchFamily="18" charset="0"/>
              </a:rPr>
              <a:t>Шмелев Олег Павлович</a:t>
            </a:r>
          </a:p>
          <a:p>
            <a:pPr marL="72000" indent="-171450" defTabSz="914400">
              <a:spcBef>
                <a:spcPts val="1200"/>
              </a:spcBef>
              <a:spcAft>
                <a:spcPts val="200"/>
              </a:spcAft>
              <a:buClr>
                <a:schemeClr val="accent1"/>
              </a:buClr>
              <a:buSzPct val="100000"/>
            </a:pPr>
            <a:r>
              <a:rPr lang="ru-RU" sz="1600" dirty="0" smtClean="0">
                <a:latin typeface="Times New Roman" pitchFamily="18" charset="0"/>
                <a:cs typeface="Times New Roman" pitchFamily="18" charset="0"/>
              </a:rPr>
              <a:t>606570, Нижегородская область, п.Ковернино, ул.К.Маркса, д.4</a:t>
            </a:r>
          </a:p>
          <a:p>
            <a:pPr marL="72000" indent="-171450" defTabSz="914400">
              <a:spcBef>
                <a:spcPts val="1200"/>
              </a:spcBef>
              <a:spcAft>
                <a:spcPts val="200"/>
              </a:spcAft>
              <a:buClr>
                <a:schemeClr val="accent1"/>
              </a:buClr>
              <a:buSzPct val="100000"/>
            </a:pPr>
            <a:r>
              <a:rPr lang="en-US" sz="1600" dirty="0" smtClean="0">
                <a:latin typeface="Times New Roman" pitchFamily="18" charset="0"/>
                <a:cs typeface="Times New Roman" pitchFamily="18" charset="0"/>
                <a:hlinkClick r:id="rId2"/>
              </a:rPr>
              <a:t>www.kovernino.ru</a:t>
            </a:r>
            <a:endParaRPr lang="ru-RU" sz="1600" dirty="0" smtClean="0">
              <a:latin typeface="Times New Roman" pitchFamily="18" charset="0"/>
              <a:cs typeface="Times New Roman" pitchFamily="18" charset="0"/>
            </a:endParaRPr>
          </a:p>
          <a:p>
            <a:r>
              <a:rPr lang="ru-RU" sz="1600" b="1" dirty="0" smtClean="0">
                <a:latin typeface="Times New Roman" pitchFamily="18" charset="0"/>
                <a:cs typeface="Times New Roman" pitchFamily="18" charset="0"/>
              </a:rPr>
              <a:t>тел. (883157) – 2-14-50</a:t>
            </a:r>
            <a:endParaRPr lang="ru-RU" sz="1600" dirty="0" smtClean="0">
              <a:latin typeface="Times New Roman" pitchFamily="18" charset="0"/>
              <a:cs typeface="Times New Roman" pitchFamily="18" charset="0"/>
            </a:endParaRPr>
          </a:p>
          <a:p>
            <a:r>
              <a:rPr lang="en-US" sz="1600" b="1" dirty="0" smtClean="0">
                <a:latin typeface="Times New Roman" pitchFamily="18" charset="0"/>
                <a:cs typeface="Times New Roman" pitchFamily="18" charset="0"/>
              </a:rPr>
              <a:t>E</a:t>
            </a:r>
            <a:r>
              <a:rPr lang="ru-RU" sz="1600" b="1" dirty="0" smtClean="0">
                <a:latin typeface="Times New Roman" pitchFamily="18" charset="0"/>
                <a:cs typeface="Times New Roman" pitchFamily="18" charset="0"/>
              </a:rPr>
              <a:t> – </a:t>
            </a:r>
            <a:r>
              <a:rPr lang="en-US" sz="1600" b="1" dirty="0" smtClean="0">
                <a:latin typeface="Times New Roman" pitchFamily="18" charset="0"/>
                <a:cs typeface="Times New Roman" pitchFamily="18" charset="0"/>
              </a:rPr>
              <a:t>mail</a:t>
            </a:r>
            <a:r>
              <a:rPr lang="ru-RU" sz="1600" b="1" dirty="0" smtClean="0">
                <a:latin typeface="Times New Roman" pitchFamily="18" charset="0"/>
                <a:cs typeface="Times New Roman" pitchFamily="18" charset="0"/>
              </a:rPr>
              <a:t>: </a:t>
            </a:r>
            <a:r>
              <a:rPr lang="en-US" sz="1600" dirty="0" smtClean="0">
                <a:hlinkClick r:id="rId3"/>
              </a:rPr>
              <a:t>official@adm.kvr.nnov.ru</a:t>
            </a:r>
            <a:endParaRPr lang="ru-RU" sz="1600" dirty="0" smtClean="0"/>
          </a:p>
          <a:p>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Инвестиционный уполномоченный Ковернинского муниципального округа – </a:t>
            </a:r>
          </a:p>
          <a:p>
            <a:r>
              <a:rPr lang="ru-RU" sz="1600" dirty="0" smtClean="0">
                <a:latin typeface="Times New Roman" pitchFamily="18" charset="0"/>
                <a:cs typeface="Times New Roman" pitchFamily="18" charset="0"/>
              </a:rPr>
              <a:t>Соколова Валентина Николаевна</a:t>
            </a:r>
          </a:p>
          <a:p>
            <a:pPr marL="72000" indent="-171450" defTabSz="914400">
              <a:spcBef>
                <a:spcPts val="1200"/>
              </a:spcBef>
              <a:spcAft>
                <a:spcPts val="200"/>
              </a:spcAft>
              <a:buClr>
                <a:schemeClr val="accent1"/>
              </a:buClr>
              <a:buSzPct val="100000"/>
            </a:pPr>
            <a:r>
              <a:rPr lang="ru-RU" sz="1600" dirty="0" smtClean="0">
                <a:latin typeface="Times New Roman" pitchFamily="18" charset="0"/>
                <a:cs typeface="Times New Roman" pitchFamily="18" charset="0"/>
              </a:rPr>
              <a:t>606570, Нижегородская область, п.Ковернино, ул.К.Маркса, д.4</a:t>
            </a:r>
          </a:p>
          <a:p>
            <a:pPr marL="72000" indent="-171450" defTabSz="914400">
              <a:spcBef>
                <a:spcPts val="1200"/>
              </a:spcBef>
              <a:spcAft>
                <a:spcPts val="200"/>
              </a:spcAft>
              <a:buClr>
                <a:schemeClr val="accent1"/>
              </a:buClr>
              <a:buSzPct val="100000"/>
            </a:pPr>
            <a:r>
              <a:rPr lang="en-US" sz="1600" dirty="0" smtClean="0">
                <a:latin typeface="Times New Roman" pitchFamily="18" charset="0"/>
                <a:cs typeface="Times New Roman" pitchFamily="18" charset="0"/>
              </a:rPr>
              <a:t>www.kovernino.ru</a:t>
            </a:r>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r>
              <a:rPr lang="ru-RU" sz="1600" b="1" dirty="0" smtClean="0">
                <a:latin typeface="Times New Roman" pitchFamily="18" charset="0"/>
                <a:cs typeface="Times New Roman" pitchFamily="18" charset="0"/>
              </a:rPr>
              <a:t>тел. (883157) – 2-15-35</a:t>
            </a:r>
            <a:endParaRPr lang="ru-RU" sz="1600" dirty="0" smtClean="0">
              <a:latin typeface="Times New Roman" pitchFamily="18" charset="0"/>
              <a:cs typeface="Times New Roman" pitchFamily="18" charset="0"/>
            </a:endParaRPr>
          </a:p>
          <a:p>
            <a:r>
              <a:rPr lang="en-US" sz="1600" b="1" dirty="0" smtClean="0">
                <a:latin typeface="Times New Roman" pitchFamily="18" charset="0"/>
                <a:cs typeface="Times New Roman" pitchFamily="18" charset="0"/>
              </a:rPr>
              <a:t>E</a:t>
            </a:r>
            <a:r>
              <a:rPr lang="ru-RU" sz="1600" b="1" dirty="0" smtClean="0">
                <a:latin typeface="Times New Roman" pitchFamily="18" charset="0"/>
                <a:cs typeface="Times New Roman" pitchFamily="18" charset="0"/>
              </a:rPr>
              <a:t> – </a:t>
            </a:r>
            <a:r>
              <a:rPr lang="en-US" sz="1600" b="1" dirty="0" smtClean="0">
                <a:latin typeface="Times New Roman" pitchFamily="18" charset="0"/>
                <a:cs typeface="Times New Roman" pitchFamily="18" charset="0"/>
              </a:rPr>
              <a:t>mail</a:t>
            </a:r>
            <a:r>
              <a:rPr lang="ru-RU" sz="1600" b="1" dirty="0" smtClean="0">
                <a:latin typeface="Times New Roman" pitchFamily="18" charset="0"/>
                <a:cs typeface="Times New Roman" pitchFamily="18" charset="0"/>
              </a:rPr>
              <a:t>: </a:t>
            </a:r>
            <a:r>
              <a:rPr lang="en-US" sz="1600" dirty="0" smtClean="0">
                <a:hlinkClick r:id="rId4"/>
              </a:rPr>
              <a:t>fin@adm.kvr.nnov.ru</a:t>
            </a:r>
            <a:endParaRPr lang="ru-RU" sz="1600" dirty="0" smtClean="0"/>
          </a:p>
          <a:p>
            <a:endParaRPr lang="ru-RU" sz="1200" dirty="0" smtClean="0"/>
          </a:p>
          <a:p>
            <a:endParaRPr lang="ru-RU" sz="1200" dirty="0" smtClean="0">
              <a:latin typeface="Times New Roman" pitchFamily="18" charset="0"/>
              <a:cs typeface="Times New Roman" pitchFamily="18" charset="0"/>
            </a:endParaRPr>
          </a:p>
          <a:p>
            <a:pPr marL="72000" indent="-171450" defTabSz="914400">
              <a:spcBef>
                <a:spcPts val="1200"/>
              </a:spcBef>
              <a:spcAft>
                <a:spcPts val="200"/>
              </a:spcAft>
              <a:buClr>
                <a:schemeClr val="accent1"/>
              </a:buClr>
              <a:buSzPct val="100000"/>
            </a:pPr>
            <a:endParaRPr lang="ru-RU" sz="1200" dirty="0" smtClean="0">
              <a:latin typeface="Times New Roman" pitchFamily="18" charset="0"/>
              <a:cs typeface="Times New Roman" pitchFamily="18" charset="0"/>
            </a:endParaRPr>
          </a:p>
          <a:p>
            <a:pPr marL="72000" indent="-171450" defTabSz="914400">
              <a:spcBef>
                <a:spcPts val="1200"/>
              </a:spcBef>
              <a:spcAft>
                <a:spcPts val="200"/>
              </a:spcAft>
              <a:buClr>
                <a:schemeClr val="accent1"/>
              </a:buClr>
              <a:buSzPct val="100000"/>
              <a:buFont typeface="Arial" panose="020B0604020202020204" pitchFamily="34" charset="0"/>
              <a:buChar char="•"/>
            </a:pPr>
            <a:endParaRPr lang="ru-RU" sz="1200" dirty="0" smtClean="0">
              <a:latin typeface="Times New Roman" pitchFamily="18" charset="0"/>
              <a:cs typeface="Times New Roman" pitchFamily="18" charset="0"/>
            </a:endParaRPr>
          </a:p>
          <a:p>
            <a:pPr marL="72000" indent="-171450" defTabSz="914400">
              <a:spcBef>
                <a:spcPts val="1200"/>
              </a:spcBef>
              <a:spcAft>
                <a:spcPts val="200"/>
              </a:spcAft>
              <a:buClr>
                <a:schemeClr val="accent1"/>
              </a:buClr>
              <a:buSzPct val="100000"/>
              <a:buFont typeface="Arial" panose="020B0604020202020204" pitchFamily="34" charset="0"/>
              <a:buChar char="•"/>
            </a:pPr>
            <a:endParaRPr lang="ru-RU" sz="1200" dirty="0" smtClean="0">
              <a:latin typeface="Times New Roman" pitchFamily="18" charset="0"/>
              <a:cs typeface="Times New Roman" pitchFamily="18" charset="0"/>
            </a:endParaRPr>
          </a:p>
          <a:p>
            <a:pPr marL="72000" indent="-171450" defTabSz="914400">
              <a:spcBef>
                <a:spcPts val="1200"/>
              </a:spcBef>
              <a:spcAft>
                <a:spcPts val="200"/>
              </a:spcAft>
              <a:buClr>
                <a:schemeClr val="accent1"/>
              </a:buClr>
              <a:buSzPct val="100000"/>
              <a:buFont typeface="Arial" panose="020B0604020202020204" pitchFamily="34" charset="0"/>
              <a:buChar char="•"/>
            </a:pPr>
            <a:endParaRPr lang="ru-RU" sz="1200" dirty="0" smtClean="0">
              <a:latin typeface="Times New Roman" pitchFamily="18" charset="0"/>
              <a:cs typeface="Times New Roman" pitchFamily="18" charset="0"/>
            </a:endParaRPr>
          </a:p>
          <a:p>
            <a:pPr marL="72000" indent="-171450" defTabSz="914400">
              <a:spcBef>
                <a:spcPts val="1200"/>
              </a:spcBef>
              <a:spcAft>
                <a:spcPts val="200"/>
              </a:spcAft>
              <a:buClr>
                <a:schemeClr val="accent1"/>
              </a:buClr>
              <a:buSzPct val="100000"/>
              <a:buFont typeface="Arial" panose="020B0604020202020204" pitchFamily="34" charset="0"/>
              <a:buChar char="•"/>
            </a:pPr>
            <a:endParaRPr lang="ru-RU" sz="1200" dirty="0" smtClean="0">
              <a:latin typeface="Times New Roman" pitchFamily="18" charset="0"/>
              <a:cs typeface="Times New Roman" pitchFamily="18" charset="0"/>
            </a:endParaRPr>
          </a:p>
        </p:txBody>
      </p:sp>
      <p:pic>
        <p:nvPicPr>
          <p:cNvPr id="5" name="Рисунок 4" descr="C:\Users\SergKiller\Desktop\DSC04562.JPG"/>
          <p:cNvPicPr/>
          <p:nvPr/>
        </p:nvPicPr>
        <p:blipFill>
          <a:blip r:embed="rId5" cstate="print"/>
          <a:srcRect/>
          <a:stretch>
            <a:fillRect/>
          </a:stretch>
        </p:blipFill>
        <p:spPr bwMode="auto">
          <a:xfrm>
            <a:off x="7900417" y="677093"/>
            <a:ext cx="3370816" cy="44069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314492379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5330</TotalTime>
  <Words>9281</Words>
  <Application>Microsoft Office PowerPoint</Application>
  <PresentationFormat>Произвольный</PresentationFormat>
  <Paragraphs>880</Paragraphs>
  <Slides>69</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2</vt:i4>
      </vt:variant>
      <vt:variant>
        <vt:lpstr>Заголовки слайдов</vt:lpstr>
      </vt:variant>
      <vt:variant>
        <vt:i4>69</vt:i4>
      </vt:variant>
    </vt:vector>
  </HeadingPairs>
  <TitlesOfParts>
    <vt:vector size="72" baseType="lpstr">
      <vt:lpstr>Тема Office</vt:lpstr>
      <vt:lpstr>Picture</vt:lpstr>
      <vt:lpstr>Слайд</vt:lpstr>
      <vt:lpstr>  </vt:lpstr>
      <vt:lpstr>Слайд 2</vt:lpstr>
      <vt:lpstr>Слайд 3</vt:lpstr>
      <vt:lpstr>Слайд 4</vt:lpstr>
      <vt:lpstr>  </vt:lpstr>
      <vt:lpstr>Слайд 6</vt:lpstr>
      <vt:lpstr>Слайд 7</vt:lpstr>
      <vt:lpstr>  </vt:lpstr>
      <vt:lpstr>Слайд 9</vt:lpstr>
      <vt:lpstr>Слайд 10</vt:lpstr>
      <vt:lpstr>Слайд 11</vt:lpstr>
      <vt:lpstr>Слайд 12</vt:lpstr>
      <vt:lpstr>Слайд 13</vt:lpstr>
      <vt:lpstr>  </vt:lpstr>
      <vt:lpstr>Слайд 15</vt:lpstr>
      <vt:lpstr>Слайд 16</vt:lpstr>
      <vt:lpstr>Слайд 17</vt:lpstr>
      <vt:lpstr>Слайд 18</vt:lpstr>
      <vt:lpstr>Слайд 19</vt:lpstr>
      <vt:lpstr>Слайд 20</vt:lpstr>
      <vt:lpstr>Слайд 21</vt:lpstr>
      <vt:lpstr>Сеть образовательных организаций округа</vt:lpstr>
      <vt:lpstr>«Современная школа»</vt:lpstr>
      <vt:lpstr>«Успех каждого ребенка»</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  </vt:lpstr>
      <vt:lpstr>Слайд 43</vt:lpstr>
      <vt:lpstr>Слайд 44</vt:lpstr>
      <vt:lpstr>Слайд 45</vt:lpstr>
      <vt:lpstr>Слайд 46</vt:lpstr>
      <vt:lpstr>Слайд 47</vt:lpstr>
      <vt:lpstr>Слайд 48</vt:lpstr>
      <vt:lpstr>Слайд 49</vt:lpstr>
      <vt:lpstr>Слайд 50</vt:lpstr>
      <vt:lpstr>Слайд 51</vt:lpstr>
      <vt:lpstr>Слайд 52</vt:lpstr>
      <vt:lpstr>Слайд 53</vt:lpstr>
      <vt:lpstr>Слайд 54</vt:lpstr>
      <vt:lpstr>Слайд 55</vt:lpstr>
      <vt:lpstr>Слайд 56</vt:lpstr>
      <vt:lpstr>Слайд 57</vt:lpstr>
      <vt:lpstr>Слайд 58</vt:lpstr>
      <vt:lpstr>Слайд 59</vt:lpstr>
      <vt:lpstr>Слайд 60</vt:lpstr>
      <vt:lpstr>Слайд 61</vt:lpstr>
      <vt:lpstr>Слайд 62</vt:lpstr>
      <vt:lpstr>Слайд 63</vt:lpstr>
      <vt:lpstr>Слайд 64</vt:lpstr>
      <vt:lpstr>Слайд 65</vt:lpstr>
      <vt:lpstr>Слайд 66</vt:lpstr>
      <vt:lpstr>Слайд 67</vt:lpstr>
      <vt:lpstr>Слайд 68</vt:lpstr>
      <vt:lpstr>Слайд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Приветственное слово Главы администрации</dc:title>
  <dc:creator>Швецов П.А.</dc:creator>
  <cp:lastModifiedBy>Sidorova</cp:lastModifiedBy>
  <cp:revision>709</cp:revision>
  <dcterms:created xsi:type="dcterms:W3CDTF">2017-01-23T11:50:39Z</dcterms:created>
  <dcterms:modified xsi:type="dcterms:W3CDTF">2022-10-28T11:34:46Z</dcterms:modified>
</cp:coreProperties>
</file>