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80" r:id="rId1"/>
  </p:sldMasterIdLst>
  <p:notesMasterIdLst>
    <p:notesMasterId r:id="rId9"/>
  </p:notesMasterIdLst>
  <p:sldIdLst>
    <p:sldId id="446" r:id="rId2"/>
    <p:sldId id="439" r:id="rId3"/>
    <p:sldId id="452" r:id="rId4"/>
    <p:sldId id="451" r:id="rId5"/>
    <p:sldId id="454" r:id="rId6"/>
    <p:sldId id="455" r:id="rId7"/>
    <p:sldId id="453" r:id="rId8"/>
  </p:sldIdLst>
  <p:sldSz cx="12192000" cy="6858000"/>
  <p:notesSz cx="6797675" cy="9926638"/>
  <p:custDataLst>
    <p:tags r:id="rId1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34C2EB17-D588-41C0-8F00-4B6916FC57BE}">
          <p14:sldIdLst>
            <p14:sldId id="446"/>
            <p14:sldId id="439"/>
            <p14:sldId id="452"/>
            <p14:sldId id="451"/>
            <p14:sldId id="454"/>
            <p14:sldId id="455"/>
            <p14:sldId id="453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640" userDrawn="1">
          <p15:clr>
            <a:srgbClr val="A4A3A4"/>
          </p15:clr>
        </p15:guide>
        <p15:guide id="2" pos="461" userDrawn="1">
          <p15:clr>
            <a:srgbClr val="A4A3A4"/>
          </p15:clr>
        </p15:guide>
        <p15:guide id="3" pos="724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ндреева Татьяна Александровна" initials="АТА" lastIdx="4" clrIdx="0">
    <p:extLst>
      <p:ext uri="{19B8F6BF-5375-455C-9EA6-DF929625EA0E}">
        <p15:presenceInfo xmlns:p15="http://schemas.microsoft.com/office/powerpoint/2012/main" xmlns="" userId="S-1-5-21-2509222527-3473664192-1900209780-716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464"/>
    <a:srgbClr val="FFD633"/>
    <a:srgbClr val="E5D8D3"/>
    <a:srgbClr val="006EF3"/>
    <a:srgbClr val="191919"/>
    <a:srgbClr val="F1F5F9"/>
    <a:srgbClr val="D8E4F0"/>
    <a:srgbClr val="006EF0"/>
    <a:srgbClr val="9F9B9B"/>
    <a:srgbClr val="703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26" autoAdjust="0"/>
    <p:restoredTop sz="94767" autoAdjust="0"/>
  </p:normalViewPr>
  <p:slideViewPr>
    <p:cSldViewPr snapToGrid="0">
      <p:cViewPr>
        <p:scale>
          <a:sx n="118" d="100"/>
          <a:sy n="118" d="100"/>
        </p:scale>
        <p:origin x="-474" y="-48"/>
      </p:cViewPr>
      <p:guideLst>
        <p:guide orient="horz" pos="640"/>
        <p:guide pos="461"/>
        <p:guide pos="724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3F9436-A9B8-4B98-BD44-CDF915E50313}" type="datetimeFigureOut">
              <a:rPr lang="ru-RU" smtClean="0"/>
              <a:t>24.08.2022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DEDC38-8EB6-419F-924F-2F29B00D95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68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8F54A-9430-4949-B95F-C543C1DE53FA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63413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8F54A-9430-4949-B95F-C543C1DE53FA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7685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8F54A-9430-4949-B95F-C543C1DE53FA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19043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8F54A-9430-4949-B95F-C543C1DE53FA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94596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8F54A-9430-4949-B95F-C543C1DE53FA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880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DA1A0-FDD0-4C35-BA76-FD41A7A10CAC}" type="datetimeFigureOut">
              <a:rPr lang="ru-RU" smtClean="0"/>
              <a:t>24.08.2022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B93FD-6A42-434A-9644-A30C2B9C4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173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DA1A0-FDD0-4C35-BA76-FD41A7A10CAC}" type="datetimeFigureOut">
              <a:rPr lang="ru-RU" smtClean="0"/>
              <a:t>24.08.2022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B93FD-6A42-434A-9644-A30C2B9C4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8067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DA1A0-FDD0-4C35-BA76-FD41A7A10CAC}" type="datetimeFigureOut">
              <a:rPr lang="ru-RU" smtClean="0"/>
              <a:t>24.08.2022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B93FD-6A42-434A-9644-A30C2B9C4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3694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DA1A0-FDD0-4C35-BA76-FD41A7A10CAC}" type="datetimeFigureOut">
              <a:rPr lang="ru-RU" smtClean="0"/>
              <a:t>24.08.2022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B93FD-6A42-434A-9644-A30C2B9C4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6859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DA1A0-FDD0-4C35-BA76-FD41A7A10CAC}" type="datetimeFigureOut">
              <a:rPr lang="ru-RU" smtClean="0"/>
              <a:t>24.08.2022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B93FD-6A42-434A-9644-A30C2B9C4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2973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DA1A0-FDD0-4C35-BA76-FD41A7A10CAC}" type="datetimeFigureOut">
              <a:rPr lang="ru-RU" smtClean="0"/>
              <a:t>24.08.2022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B93FD-6A42-434A-9644-A30C2B9C4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572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DA1A0-FDD0-4C35-BA76-FD41A7A10CAC}" type="datetimeFigureOut">
              <a:rPr lang="ru-RU" smtClean="0"/>
              <a:t>24.08.2022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B93FD-6A42-434A-9644-A30C2B9C4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839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DA1A0-FDD0-4C35-BA76-FD41A7A10CAC}" type="datetimeFigureOut">
              <a:rPr lang="ru-RU" smtClean="0"/>
              <a:t>24.08.2022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B93FD-6A42-434A-9644-A30C2B9C4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7824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DA1A0-FDD0-4C35-BA76-FD41A7A10CAC}" type="datetimeFigureOut">
              <a:rPr lang="ru-RU" smtClean="0"/>
              <a:t>24.08.2022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B93FD-6A42-434A-9644-A30C2B9C4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7701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DA1A0-FDD0-4C35-BA76-FD41A7A10CAC}" type="datetimeFigureOut">
              <a:rPr lang="ru-RU" smtClean="0"/>
              <a:t>24.08.2022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B93FD-6A42-434A-9644-A30C2B9C4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0591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DA1A0-FDD0-4C35-BA76-FD41A7A10CAC}" type="datetimeFigureOut">
              <a:rPr lang="ru-RU" smtClean="0"/>
              <a:t>24.08.2022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B93FD-6A42-434A-9644-A30C2B9C4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209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BDA1A0-FDD0-4C35-BA76-FD41A7A10CAC}" type="datetimeFigureOut">
              <a:rPr lang="ru-RU" smtClean="0"/>
              <a:t>24.08.2022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3B93FD-6A42-434A-9644-A30C2B9C4589}" type="slidenum">
              <a:rPr lang="ru-RU" smtClean="0"/>
              <a:t>‹#›</a:t>
            </a:fld>
            <a:endParaRPr lang="ru-RU"/>
          </a:p>
        </p:txBody>
      </p:sp>
      <p:graphicFrame>
        <p:nvGraphicFramePr>
          <p:cNvPr id="7" name="Объект 6" hidden="1"/>
          <p:cNvGraphicFramePr>
            <a:graphicFrameLocks noChangeAspect="1"/>
          </p:cNvGraphicFramePr>
          <p:nvPr userDrawn="1">
            <p:custDataLst>
              <p:tags r:id="rId14"/>
            </p:custDataLst>
            <p:extLst>
              <p:ext uri="{D42A27DB-BD31-4B8C-83A1-F6EECF244321}">
                <p14:modId xmlns:p14="http://schemas.microsoft.com/office/powerpoint/2010/main" val="153855165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87" name="Слайд think-cell" r:id="rId15" imgW="347" imgH="348" progId="TCLayout.ActiveDocument.1">
                  <p:embed/>
                </p:oleObj>
              </mc:Choice>
              <mc:Fallback>
                <p:oleObj name="Слайд think-cell" r:id="rId15" imgW="347" imgH="348" progId="TCLayout.ActiveDocument.1">
                  <p:embed/>
                  <p:pic>
                    <p:nvPicPr>
                      <p:cNvPr id="7" name="Объект 6" hidden="1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97056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1" r:id="rId1"/>
    <p:sldLayoutId id="2147484282" r:id="rId2"/>
    <p:sldLayoutId id="2147484283" r:id="rId3"/>
    <p:sldLayoutId id="2147484284" r:id="rId4"/>
    <p:sldLayoutId id="2147484285" r:id="rId5"/>
    <p:sldLayoutId id="2147484286" r:id="rId6"/>
    <p:sldLayoutId id="2147484287" r:id="rId7"/>
    <p:sldLayoutId id="2147484288" r:id="rId8"/>
    <p:sldLayoutId id="2147484289" r:id="rId9"/>
    <p:sldLayoutId id="2147484290" r:id="rId10"/>
    <p:sldLayoutId id="21474842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tags" Target="../tags/tag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2.bin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tags" Target="../tags/tag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3.bin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tags" Target="../tags/tag5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4.bin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tags" Target="../tags/tag6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.emf"/><Relationship Id="rId11" Type="http://schemas.openxmlformats.org/officeDocument/2006/relationships/image" Target="../media/image23.gif"/><Relationship Id="rId5" Type="http://schemas.openxmlformats.org/officeDocument/2006/relationships/oleObject" Target="../embeddings/oleObject5.bin"/><Relationship Id="rId10" Type="http://schemas.openxmlformats.org/officeDocument/2006/relationships/image" Target="../media/image22.gif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26.png"/><Relationship Id="rId2" Type="http://schemas.openxmlformats.org/officeDocument/2006/relationships/tags" Target="../tags/tag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.emf"/><Relationship Id="rId11" Type="http://schemas.openxmlformats.org/officeDocument/2006/relationships/image" Target="../media/image25.png"/><Relationship Id="rId5" Type="http://schemas.openxmlformats.org/officeDocument/2006/relationships/oleObject" Target="../embeddings/oleObject6.bin"/><Relationship Id="rId15" Type="http://schemas.openxmlformats.org/officeDocument/2006/relationships/image" Target="../media/image29.png"/><Relationship Id="rId10" Type="http://schemas.openxmlformats.org/officeDocument/2006/relationships/image" Target="../media/image24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6.png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60" b="5417"/>
          <a:stretch/>
        </p:blipFill>
        <p:spPr>
          <a:xfrm>
            <a:off x="0" y="0"/>
            <a:ext cx="12192000" cy="6604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3873501"/>
            <a:ext cx="12198350" cy="2984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9168190" y="6099617"/>
            <a:ext cx="1762741" cy="0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8590330" y="6007284"/>
            <a:ext cx="494879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defTabSz="944767" fontAlgn="auto">
              <a:spcBef>
                <a:spcPts val="0"/>
              </a:spcBef>
              <a:spcAft>
                <a:spcPts val="0"/>
              </a:spcAft>
            </a:pPr>
            <a:r>
              <a:rPr lang="ru-RU" sz="1200" dirty="0" smtClean="0">
                <a:solidFill>
                  <a:schemeClr val="bg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Россия</a:t>
            </a:r>
            <a:endParaRPr lang="ru-RU" sz="1200" dirty="0">
              <a:solidFill>
                <a:schemeClr val="bg2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1135743" y="6007284"/>
            <a:ext cx="381515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defTabSz="944767" fontAlgn="auto"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solidFill>
                  <a:schemeClr val="bg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2022 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3287342" y="6099617"/>
            <a:ext cx="5200999" cy="0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21" y="5793627"/>
            <a:ext cx="2250021" cy="48160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45220" y="4138216"/>
            <a:ext cx="11324859" cy="166424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defTabSz="944767" fontAlgn="auto">
              <a:lnSpc>
                <a:spcPts val="4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200" dirty="0">
                <a:gradFill flip="none" rotWithShape="1">
                  <a:gsLst>
                    <a:gs pos="93000">
                      <a:schemeClr val="bg2"/>
                    </a:gs>
                    <a:gs pos="0">
                      <a:schemeClr val="accent2"/>
                    </a:gs>
                  </a:gsLst>
                  <a:lin ang="0" scaled="0"/>
                  <a:tileRect/>
                </a:gradFill>
                <a:latin typeface="Segoe UI Semibold" panose="020B0702040204020203" pitchFamily="34" charset="0"/>
                <a:cs typeface="Segoe UI Semibold" panose="020B0702040204020203" pitchFamily="34" charset="0"/>
              </a:rPr>
              <a:t>Совмещение Программы субсидирования Минэкономразвития 1764 </a:t>
            </a:r>
            <a:r>
              <a:rPr lang="ru-RU" sz="3200" dirty="0" smtClean="0">
                <a:gradFill flip="none" rotWithShape="1">
                  <a:gsLst>
                    <a:gs pos="93000">
                      <a:schemeClr val="bg2"/>
                    </a:gs>
                    <a:gs pos="0">
                      <a:schemeClr val="accent2"/>
                    </a:gs>
                  </a:gsLst>
                  <a:lin ang="0" scaled="0"/>
                  <a:tileRect/>
                </a:gradFill>
                <a:latin typeface="Segoe UI Semibold" panose="020B0702040204020203" pitchFamily="34" charset="0"/>
                <a:cs typeface="Segoe UI Semibold" panose="020B0702040204020203" pitchFamily="34" charset="0"/>
              </a:rPr>
              <a:t>с </a:t>
            </a:r>
            <a:r>
              <a:rPr lang="ru-RU" sz="3200" dirty="0">
                <a:gradFill flip="none" rotWithShape="1">
                  <a:gsLst>
                    <a:gs pos="93000">
                      <a:schemeClr val="bg2"/>
                    </a:gs>
                    <a:gs pos="0">
                      <a:schemeClr val="accent2"/>
                    </a:gs>
                  </a:gsLst>
                  <a:lin ang="0" scaled="0"/>
                  <a:tileRect/>
                </a:gradFill>
                <a:latin typeface="Segoe UI Semibold" panose="020B0702040204020203" pitchFamily="34" charset="0"/>
                <a:cs typeface="Segoe UI Semibold" panose="020B0702040204020203" pitchFamily="34" charset="0"/>
              </a:rPr>
              <a:t>Программой стимулирования кредитования Банка России и Корпорации </a:t>
            </a:r>
            <a:r>
              <a:rPr lang="ru-RU" sz="3200" dirty="0" smtClean="0">
                <a:gradFill flip="none" rotWithShape="1">
                  <a:gsLst>
                    <a:gs pos="93000">
                      <a:schemeClr val="bg2"/>
                    </a:gs>
                    <a:gs pos="0">
                      <a:schemeClr val="accent2"/>
                    </a:gs>
                  </a:gsLst>
                  <a:lin ang="0" scaled="0"/>
                  <a:tileRect/>
                </a:gradFill>
                <a:latin typeface="Segoe UI Semibold" panose="020B0702040204020203" pitchFamily="34" charset="0"/>
                <a:cs typeface="Segoe UI Semibold" panose="020B0702040204020203" pitchFamily="34" charset="0"/>
              </a:rPr>
              <a:t>МСП</a:t>
            </a:r>
            <a:endParaRPr lang="ru-RU" sz="3200" dirty="0">
              <a:gradFill flip="none" rotWithShape="1">
                <a:gsLst>
                  <a:gs pos="93000">
                    <a:schemeClr val="bg2"/>
                  </a:gs>
                  <a:gs pos="0">
                    <a:schemeClr val="accent2"/>
                  </a:gs>
                </a:gsLst>
                <a:lin ang="0" scaled="0"/>
                <a:tileRect/>
              </a:gra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844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олилиния 20"/>
          <p:cNvSpPr/>
          <p:nvPr/>
        </p:nvSpPr>
        <p:spPr>
          <a:xfrm>
            <a:off x="4420367" y="4565612"/>
            <a:ext cx="2269916" cy="1297576"/>
          </a:xfrm>
          <a:custGeom>
            <a:avLst/>
            <a:gdLst>
              <a:gd name="connsiteX0" fmla="*/ 98177 w 2005145"/>
              <a:gd name="connsiteY0" fmla="*/ 0 h 1164476"/>
              <a:gd name="connsiteX1" fmla="*/ 1906968 w 2005145"/>
              <a:gd name="connsiteY1" fmla="*/ 0 h 1164476"/>
              <a:gd name="connsiteX2" fmla="*/ 2005145 w 2005145"/>
              <a:gd name="connsiteY2" fmla="*/ 98177 h 1164476"/>
              <a:gd name="connsiteX3" fmla="*/ 2005145 w 2005145"/>
              <a:gd name="connsiteY3" fmla="*/ 1066299 h 1164476"/>
              <a:gd name="connsiteX4" fmla="*/ 1906968 w 2005145"/>
              <a:gd name="connsiteY4" fmla="*/ 1164476 h 1164476"/>
              <a:gd name="connsiteX5" fmla="*/ 98177 w 2005145"/>
              <a:gd name="connsiteY5" fmla="*/ 1164476 h 1164476"/>
              <a:gd name="connsiteX6" fmla="*/ 0 w 2005145"/>
              <a:gd name="connsiteY6" fmla="*/ 1066299 h 1164476"/>
              <a:gd name="connsiteX7" fmla="*/ 0 w 2005145"/>
              <a:gd name="connsiteY7" fmla="*/ 98177 h 1164476"/>
              <a:gd name="connsiteX8" fmla="*/ 98177 w 2005145"/>
              <a:gd name="connsiteY8" fmla="*/ 0 h 1164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05145" h="1164476">
                <a:moveTo>
                  <a:pt x="98177" y="0"/>
                </a:moveTo>
                <a:lnTo>
                  <a:pt x="1906968" y="0"/>
                </a:lnTo>
                <a:cubicBezTo>
                  <a:pt x="1961190" y="0"/>
                  <a:pt x="2005145" y="43955"/>
                  <a:pt x="2005145" y="98177"/>
                </a:cubicBezTo>
                <a:lnTo>
                  <a:pt x="2005145" y="1066299"/>
                </a:lnTo>
                <a:cubicBezTo>
                  <a:pt x="2005145" y="1120521"/>
                  <a:pt x="1961190" y="1164476"/>
                  <a:pt x="1906968" y="1164476"/>
                </a:cubicBezTo>
                <a:lnTo>
                  <a:pt x="98177" y="1164476"/>
                </a:lnTo>
                <a:cubicBezTo>
                  <a:pt x="43955" y="1164476"/>
                  <a:pt x="0" y="1120521"/>
                  <a:pt x="0" y="1066299"/>
                </a:cubicBezTo>
                <a:lnTo>
                  <a:pt x="0" y="98177"/>
                </a:lnTo>
                <a:cubicBezTo>
                  <a:pt x="0" y="43955"/>
                  <a:pt x="43955" y="0"/>
                  <a:pt x="9817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graphicFrame>
        <p:nvGraphicFramePr>
          <p:cNvPr id="3" name="Объект 2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1" name="Слайд think-cell" r:id="rId5" imgW="347" imgH="348" progId="TCLayout.ActiveDocument.1">
                  <p:embed/>
                </p:oleObj>
              </mc:Choice>
              <mc:Fallback>
                <p:oleObj name="Слайд think-cell" r:id="rId5" imgW="347" imgH="348" progId="TCLayout.ActiveDocument.1">
                  <p:embed/>
                  <p:pic>
                    <p:nvPicPr>
                      <p:cNvPr id="3" name="Объект 2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Прямоугольник 27"/>
          <p:cNvSpPr/>
          <p:nvPr/>
        </p:nvSpPr>
        <p:spPr>
          <a:xfrm>
            <a:off x="-20848" y="1"/>
            <a:ext cx="12212848" cy="21360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6" name="Номер слайда 1"/>
          <p:cNvSpPr txBox="1">
            <a:spLocks/>
          </p:cNvSpPr>
          <p:nvPr/>
        </p:nvSpPr>
        <p:spPr>
          <a:xfrm>
            <a:off x="11100911" y="6446613"/>
            <a:ext cx="50984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dirty="0" smtClean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</a:t>
            </a:r>
            <a:endParaRPr lang="ru-RU" sz="1200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45220" y="2460827"/>
            <a:ext cx="10536771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2800" dirty="0">
                <a:solidFill>
                  <a:schemeClr val="accent2"/>
                </a:solidFill>
                <a:latin typeface="Segoe UI Semibold" panose="020B0702040204020203" pitchFamily="34" charset="0"/>
                <a:ea typeface="PT Root UI" panose="020B0303020202020204" pitchFamily="34" charset="-52"/>
                <a:cs typeface="Segoe UI Semibold" panose="020B0702040204020203" pitchFamily="34" charset="0"/>
              </a:rPr>
              <a:t>Поддержка инвестиционного </a:t>
            </a:r>
            <a:r>
              <a:rPr lang="ru-RU" sz="2800" dirty="0" smtClean="0">
                <a:solidFill>
                  <a:schemeClr val="accent2"/>
                </a:solidFill>
                <a:latin typeface="Segoe UI Semibold" panose="020B0702040204020203" pitchFamily="34" charset="0"/>
                <a:ea typeface="PT Root UI" panose="020B0303020202020204" pitchFamily="34" charset="-52"/>
                <a:cs typeface="Segoe UI Semibold" panose="020B0702040204020203" pitchFamily="34" charset="0"/>
              </a:rPr>
              <a:t>и проектного </a:t>
            </a:r>
            <a:r>
              <a:rPr lang="ru-RU" sz="2800" dirty="0">
                <a:solidFill>
                  <a:schemeClr val="accent2"/>
                </a:solidFill>
                <a:latin typeface="Segoe UI Semibold" panose="020B0702040204020203" pitchFamily="34" charset="0"/>
                <a:ea typeface="PT Root UI" panose="020B0303020202020204" pitchFamily="34" charset="-52"/>
                <a:cs typeface="Segoe UI Semibold" panose="020B0702040204020203" pitchFamily="34" charset="0"/>
              </a:rPr>
              <a:t>финансирования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3566" y="260660"/>
            <a:ext cx="1607729" cy="401484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745220" y="682162"/>
            <a:ext cx="111120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3600" spc="-100" dirty="0" smtClean="0">
                <a:gradFill>
                  <a:gsLst>
                    <a:gs pos="0">
                      <a:srgbClr val="FF6464"/>
                    </a:gs>
                    <a:gs pos="100000">
                      <a:schemeClr val="bg2"/>
                    </a:gs>
                  </a:gsLst>
                  <a:lin ang="0" scaled="0"/>
                </a:gradFill>
                <a:latin typeface="Segoe UI Semibold" panose="020B0702040204020203" pitchFamily="34" charset="0"/>
                <a:ea typeface="PT Root UI" panose="020B0303020202020204" pitchFamily="34" charset="-52"/>
                <a:cs typeface="Segoe UI Semibold" panose="020B0702040204020203" pitchFamily="34" charset="0"/>
              </a:rPr>
              <a:t>Механизм льготного кредитования</a:t>
            </a:r>
          </a:p>
          <a:p>
            <a:r>
              <a:rPr lang="ru-RU" sz="3600" spc="-100" dirty="0">
                <a:gradFill>
                  <a:gsLst>
                    <a:gs pos="0">
                      <a:srgbClr val="FF6464"/>
                    </a:gs>
                    <a:gs pos="100000">
                      <a:schemeClr val="bg2"/>
                    </a:gs>
                  </a:gsLst>
                  <a:lin ang="0" scaled="0"/>
                </a:gradFill>
                <a:latin typeface="Segoe UI Semibold" panose="020B0702040204020203" pitchFamily="34" charset="0"/>
                <a:ea typeface="PT Root UI" panose="020B0303020202020204" pitchFamily="34" charset="-52"/>
                <a:cs typeface="Segoe UI Semibold" panose="020B0702040204020203" pitchFamily="34" charset="0"/>
              </a:rPr>
              <a:t>п</a:t>
            </a:r>
            <a:r>
              <a:rPr lang="ru-RU" sz="3600" spc="-100" dirty="0" smtClean="0">
                <a:gradFill>
                  <a:gsLst>
                    <a:gs pos="0">
                      <a:srgbClr val="FF6464"/>
                    </a:gs>
                    <a:gs pos="100000">
                      <a:schemeClr val="bg2"/>
                    </a:gs>
                  </a:gsLst>
                  <a:lin ang="0" scaled="0"/>
                </a:gradFill>
                <a:latin typeface="Segoe UI Semibold" panose="020B0702040204020203" pitchFamily="34" charset="0"/>
                <a:ea typeface="PT Root UI" panose="020B0303020202020204" pitchFamily="34" charset="-52"/>
                <a:cs typeface="Segoe UI Semibold" panose="020B0702040204020203" pitchFamily="34" charset="0"/>
              </a:rPr>
              <a:t>риоритетных отраслей </a:t>
            </a:r>
            <a:endParaRPr lang="ru-RU" sz="2400" spc="-100" dirty="0">
              <a:gradFill>
                <a:gsLst>
                  <a:gs pos="0">
                    <a:srgbClr val="FF6464"/>
                  </a:gs>
                  <a:gs pos="100000">
                    <a:schemeClr val="bg2"/>
                  </a:gs>
                </a:gsLst>
                <a:lin ang="0" scaled="0"/>
              </a:gradFill>
              <a:latin typeface="Segoe UI Semibold" panose="020B0702040204020203" pitchFamily="34" charset="0"/>
              <a:ea typeface="PT Root UI" panose="020B0303020202020204" pitchFamily="34" charset="-52"/>
              <a:cs typeface="Segoe UI Semibold" panose="020B0702040204020203" pitchFamily="34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4420366" y="3195669"/>
            <a:ext cx="7207345" cy="1231106"/>
          </a:xfrm>
          <a:prstGeom prst="rect">
            <a:avLst/>
          </a:prstGeom>
        </p:spPr>
        <p:txBody>
          <a:bodyPr wrap="square" lIns="0" tIns="0" rIns="0" bIns="0" numCol="1" spcCol="144000">
            <a:spAutoFit/>
          </a:bodyPr>
          <a:lstStyle/>
          <a:p>
            <a:pPr marR="2216">
              <a:lnSpc>
                <a:spcPts val="2400"/>
              </a:lnSpc>
              <a:buClr>
                <a:schemeClr val="tx2"/>
              </a:buClr>
            </a:pPr>
            <a:r>
              <a:rPr lang="ru-RU" sz="1600" spc="5" dirty="0" smtClean="0">
                <a:latin typeface="Segoe UI" panose="020B0502040204020203" pitchFamily="34" charset="0"/>
                <a:cs typeface="Segoe UI" panose="020B0502040204020203" pitchFamily="34" charset="0"/>
              </a:rPr>
              <a:t>Совмещение Программы </a:t>
            </a:r>
            <a:r>
              <a:rPr lang="ru-RU" sz="1600" spc="5" dirty="0">
                <a:latin typeface="Segoe UI" panose="020B0502040204020203" pitchFamily="34" charset="0"/>
                <a:cs typeface="Segoe UI" panose="020B0502040204020203" pitchFamily="34" charset="0"/>
              </a:rPr>
              <a:t>субсидирования Минэкономразвития </a:t>
            </a:r>
            <a:r>
              <a:rPr lang="ru-RU" sz="1600" spc="5" dirty="0" smtClean="0">
                <a:latin typeface="Segoe UI" panose="020B0502040204020203" pitchFamily="34" charset="0"/>
                <a:cs typeface="Segoe UI" panose="020B0502040204020203" pitchFamily="34" charset="0"/>
              </a:rPr>
              <a:t>1764 </a:t>
            </a:r>
            <a:br>
              <a:rPr lang="ru-RU" sz="1600" spc="5" dirty="0" smtClean="0"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1600" spc="5" dirty="0" smtClean="0">
                <a:latin typeface="Segoe UI" panose="020B0502040204020203" pitchFamily="34" charset="0"/>
                <a:cs typeface="Segoe UI" panose="020B0502040204020203" pitchFamily="34" charset="0"/>
              </a:rPr>
              <a:t>с </a:t>
            </a:r>
            <a:r>
              <a:rPr lang="ru-RU" sz="1600" spc="5" dirty="0">
                <a:latin typeface="Segoe UI" panose="020B0502040204020203" pitchFamily="34" charset="0"/>
                <a:cs typeface="Segoe UI" panose="020B0502040204020203" pitchFamily="34" charset="0"/>
              </a:rPr>
              <a:t>Программой стимулирования кредитования Банка России и Корпорации МСП (Программа «ПСК») – </a:t>
            </a:r>
            <a:r>
              <a:rPr lang="ru-RU" sz="1600" spc="5" dirty="0" smtClean="0">
                <a:solidFill>
                  <a:srgbClr val="FF6464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гарантированная </a:t>
            </a:r>
            <a:r>
              <a:rPr lang="ru-RU" sz="1600" spc="5" dirty="0">
                <a:solidFill>
                  <a:srgbClr val="FF6464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льготная процентная ставка для заемщика на </a:t>
            </a:r>
            <a:r>
              <a:rPr lang="ru-RU" sz="1600" spc="5" dirty="0" smtClean="0">
                <a:solidFill>
                  <a:srgbClr val="FF6464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3 года</a:t>
            </a:r>
            <a:endParaRPr lang="ru-RU" sz="1600" spc="5" dirty="0">
              <a:solidFill>
                <a:srgbClr val="FF6464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2409" y="326729"/>
            <a:ext cx="1074855" cy="269345"/>
          </a:xfrm>
          <a:prstGeom prst="rect">
            <a:avLst/>
          </a:prstGeom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C2AF978C-F368-C14F-AD1E-466D4FF011CB}"/>
              </a:ext>
            </a:extLst>
          </p:cNvPr>
          <p:cNvSpPr/>
          <p:nvPr/>
        </p:nvSpPr>
        <p:spPr>
          <a:xfrm>
            <a:off x="4594537" y="4732107"/>
            <a:ext cx="1112670" cy="4616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R="1746">
              <a:spcBef>
                <a:spcPts val="226"/>
              </a:spcBef>
              <a:spcAft>
                <a:spcPts val="412"/>
              </a:spcAft>
            </a:pPr>
            <a:r>
              <a:rPr lang="en-US" sz="3000" kern="0" spc="-3" dirty="0" smtClean="0">
                <a:solidFill>
                  <a:schemeClr val="accent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50</a:t>
            </a:r>
            <a:endParaRPr lang="ru-RU" sz="3000" kern="0" spc="-3" dirty="0">
              <a:solidFill>
                <a:schemeClr val="accent2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530506" y="5157546"/>
            <a:ext cx="201433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spc="7" dirty="0" smtClean="0">
                <a:latin typeface="Segoe UI" panose="020B0502040204020203" pitchFamily="34" charset="0"/>
                <a:cs typeface="Segoe UI" panose="020B0502040204020203" pitchFamily="34" charset="0"/>
              </a:rPr>
              <a:t>банков-участников</a:t>
            </a:r>
            <a:endParaRPr lang="ru-RU" sz="1600" spc="7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26142" y="4531733"/>
            <a:ext cx="1825956" cy="1897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</a:pPr>
            <a:r>
              <a:rPr lang="ru-RU" sz="1600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Приоритетные отрасли:</a:t>
            </a:r>
            <a:endParaRPr lang="ru-RU" sz="16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marL="87313" indent="-87313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обрабатывающее 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производство</a:t>
            </a:r>
            <a:endParaRPr lang="ru-RU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87313" indent="-87313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переработка</a:t>
            </a:r>
            <a:r>
              <a:rPr lang="en-US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сельхозпродукции</a:t>
            </a:r>
            <a:endParaRPr lang="ru-RU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87313" indent="-87313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логистика</a:t>
            </a:r>
          </a:p>
          <a:p>
            <a:pPr marL="87313" indent="-87313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Segoe UI" panose="020B0502040204020203" pitchFamily="34" charset="0"/>
                <a:cs typeface="Segoe UI" panose="020B0502040204020203" pitchFamily="34" charset="0"/>
              </a:rPr>
              <a:t>г</a:t>
            </a:r>
            <a:r>
              <a:rPr lang="ru-RU" sz="1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остиничный бизнес</a:t>
            </a:r>
            <a:endParaRPr lang="ru-RU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658" b="-2220"/>
          <a:stretch/>
        </p:blipFill>
        <p:spPr>
          <a:xfrm>
            <a:off x="10901287" y="288619"/>
            <a:ext cx="595388" cy="307659"/>
          </a:xfrm>
          <a:prstGeom prst="rect">
            <a:avLst/>
          </a:prstGeom>
        </p:spPr>
      </p:pic>
      <p:graphicFrame>
        <p:nvGraphicFramePr>
          <p:cNvPr id="25" name="Таблица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1176929"/>
              </p:ext>
            </p:extLst>
          </p:nvPr>
        </p:nvGraphicFramePr>
        <p:xfrm>
          <a:off x="731839" y="3264336"/>
          <a:ext cx="3011876" cy="2632012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069391">
                  <a:extLst>
                    <a:ext uri="{9D8B030D-6E8A-4147-A177-3AD203B41FA5}">
                      <a16:colId xmlns:a16="http://schemas.microsoft.com/office/drawing/2014/main" xmlns="" val="928335134"/>
                    </a:ext>
                  </a:extLst>
                </a:gridCol>
                <a:gridCol w="1942485">
                  <a:extLst>
                    <a:ext uri="{9D8B030D-6E8A-4147-A177-3AD203B41FA5}">
                      <a16:colId xmlns:a16="http://schemas.microsoft.com/office/drawing/2014/main" xmlns="" val="860185983"/>
                    </a:ext>
                  </a:extLst>
                </a:gridCol>
              </a:tblGrid>
              <a:tr h="669867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spc="-12" dirty="0" smtClean="0">
                          <a:latin typeface="Segoe UI" panose="020B0502040204020203" pitchFamily="34" charset="0"/>
                          <a:ea typeface="PT Root UI" panose="020B0303020202020204" pitchFamily="34" charset="-52"/>
                          <a:cs typeface="Segoe UI" panose="020B0502040204020203" pitchFamily="34" charset="0"/>
                        </a:rPr>
                        <a:t>сумма</a:t>
                      </a:r>
                      <a:r>
                        <a:rPr lang="ru-RU" sz="1400" b="0" spc="-12" baseline="0" dirty="0" smtClean="0">
                          <a:latin typeface="Segoe UI" panose="020B0502040204020203" pitchFamily="34" charset="0"/>
                          <a:ea typeface="PT Root UI" panose="020B0303020202020204" pitchFamily="34" charset="-52"/>
                          <a:cs typeface="Segoe UI" panose="020B0502040204020203" pitchFamily="34" charset="0"/>
                        </a:rPr>
                        <a:t> </a:t>
                      </a:r>
                      <a:br>
                        <a:rPr lang="ru-RU" sz="1400" b="0" spc="-12" baseline="0" dirty="0" smtClean="0">
                          <a:latin typeface="Segoe UI" panose="020B0502040204020203" pitchFamily="34" charset="0"/>
                          <a:ea typeface="PT Root UI" panose="020B0303020202020204" pitchFamily="34" charset="-52"/>
                          <a:cs typeface="Segoe UI" panose="020B0502040204020203" pitchFamily="34" charset="0"/>
                        </a:rPr>
                      </a:br>
                      <a:r>
                        <a:rPr lang="ru-RU" sz="1400" b="0" spc="-12" baseline="0" dirty="0" smtClean="0">
                          <a:latin typeface="Segoe UI" panose="020B0502040204020203" pitchFamily="34" charset="0"/>
                          <a:ea typeface="PT Root UI" panose="020B0303020202020204" pitchFamily="34" charset="-52"/>
                          <a:cs typeface="Segoe UI" panose="020B0502040204020203" pitchFamily="34" charset="0"/>
                        </a:rPr>
                        <a:t>кредита</a:t>
                      </a:r>
                      <a:endParaRPr lang="ru-RU" sz="1400" b="0" spc="-12" dirty="0" smtClean="0">
                        <a:latin typeface="Segoe UI" panose="020B0502040204020203" pitchFamily="34" charset="0"/>
                        <a:ea typeface="PT Root UI" panose="020B0303020202020204" pitchFamily="34" charset="-52"/>
                        <a:cs typeface="Segoe UI" panose="020B0502040204020203" pitchFamily="34" charset="0"/>
                      </a:endParaRPr>
                    </a:p>
                    <a:p>
                      <a:endParaRPr lang="ru-RU" sz="1400" dirty="0"/>
                    </a:p>
                  </a:txBody>
                  <a:tcPr marL="72000" marR="0" marT="7200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b="0" dirty="0" smtClean="0"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от </a:t>
                      </a:r>
                      <a:r>
                        <a:rPr lang="ru-RU" sz="2800" b="0" kern="0" spc="-3" dirty="0" smtClean="0">
                          <a:solidFill>
                            <a:srgbClr val="292929"/>
                          </a:solidFill>
                          <a:latin typeface="Segoe UI Semibold" panose="020B0702040204020203" pitchFamily="34" charset="0"/>
                          <a:ea typeface="+mn-ea"/>
                          <a:cs typeface="Segoe UI Semibold" panose="020B0702040204020203" pitchFamily="34" charset="0"/>
                        </a:rPr>
                        <a:t>50</a:t>
                      </a:r>
                      <a:r>
                        <a:rPr lang="ru-RU" sz="1800" b="0" kern="0" spc="-3" dirty="0" smtClean="0">
                          <a:solidFill>
                            <a:srgbClr val="292929"/>
                          </a:solidFill>
                          <a:latin typeface="Segoe UI Semibold" panose="020B0702040204020203" pitchFamily="34" charset="0"/>
                          <a:ea typeface="+mn-ea"/>
                          <a:cs typeface="Segoe UI Semibold" panose="020B0702040204020203" pitchFamily="34" charset="0"/>
                        </a:rPr>
                        <a:t> млн</a:t>
                      </a:r>
                    </a:p>
                  </a:txBody>
                  <a:tcPr marL="0" marR="0" marT="3600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142821448"/>
                  </a:ext>
                </a:extLst>
              </a:tr>
              <a:tr h="652908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b="0" dirty="0" smtClean="0"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до </a:t>
                      </a:r>
                      <a:r>
                        <a:rPr lang="ru-RU" sz="2800" b="0" kern="0" spc="-3" dirty="0" smtClean="0">
                          <a:solidFill>
                            <a:srgbClr val="292929"/>
                          </a:solidFill>
                          <a:latin typeface="Segoe UI Semibold" panose="020B0702040204020203" pitchFamily="34" charset="0"/>
                          <a:ea typeface="+mn-ea"/>
                          <a:cs typeface="Segoe UI Semibold" panose="020B0702040204020203" pitchFamily="34" charset="0"/>
                        </a:rPr>
                        <a:t>1</a:t>
                      </a:r>
                      <a:r>
                        <a:rPr lang="ru-RU" sz="1800" b="0" kern="0" spc="-3" dirty="0" smtClean="0">
                          <a:solidFill>
                            <a:srgbClr val="292929"/>
                          </a:solidFill>
                          <a:latin typeface="Segoe UI Semibold" panose="020B0702040204020203" pitchFamily="34" charset="0"/>
                          <a:ea typeface="+mn-ea"/>
                          <a:cs typeface="Segoe UI Semibold" panose="020B0702040204020203" pitchFamily="34" charset="0"/>
                        </a:rPr>
                        <a:t> млрд руб.</a:t>
                      </a:r>
                    </a:p>
                  </a:txBody>
                  <a:tcPr marL="0" marR="0" marT="36000" marB="0">
                    <a:lnL w="12700" cmpd="sng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993000867"/>
                  </a:ext>
                </a:extLst>
              </a:tr>
              <a:tr h="7251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spc="-12" dirty="0" smtClean="0">
                          <a:latin typeface="Segoe UI" panose="020B0502040204020203" pitchFamily="34" charset="0"/>
                          <a:ea typeface="PT Root UI" panose="020B0303020202020204" pitchFamily="34" charset="-52"/>
                          <a:cs typeface="Segoe UI" panose="020B0502040204020203" pitchFamily="34" charset="0"/>
                        </a:rPr>
                        <a:t>ставка</a:t>
                      </a:r>
                    </a:p>
                  </a:txBody>
                  <a:tcPr marL="72000" marR="0" marT="7200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80000"/>
                        </a:lnSpc>
                        <a:defRPr/>
                      </a:pPr>
                      <a:r>
                        <a:rPr lang="ru-RU" sz="1800" kern="0" spc="-3" dirty="0" smtClean="0">
                          <a:solidFill>
                            <a:srgbClr val="FF6464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до</a:t>
                      </a:r>
                      <a:r>
                        <a:rPr lang="ru-RU" sz="1800" kern="0" spc="-3" dirty="0" smtClean="0"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</a:t>
                      </a:r>
                      <a:r>
                        <a:rPr lang="ru-RU" sz="2800" kern="0" spc="-3" dirty="0" smtClean="0">
                          <a:solidFill>
                            <a:srgbClr val="FF6464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4,5%</a:t>
                      </a:r>
                    </a:p>
                    <a:p>
                      <a:pPr marL="358775" lvl="0">
                        <a:lnSpc>
                          <a:spcPct val="80000"/>
                        </a:lnSpc>
                        <a:defRPr/>
                      </a:pPr>
                      <a:r>
                        <a:rPr lang="ru-RU" sz="1400" kern="0" spc="-3" dirty="0" smtClean="0">
                          <a:solidFill>
                            <a:srgbClr val="FF6464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для микро/малых</a:t>
                      </a:r>
                    </a:p>
                  </a:txBody>
                  <a:tcPr marL="0" marR="0" marT="72000" marB="10800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489716374"/>
                  </a:ext>
                </a:extLst>
              </a:tr>
              <a:tr h="5418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spc="-12" dirty="0" smtClean="0">
                        <a:latin typeface="Segoe UI" panose="020B0502040204020203" pitchFamily="34" charset="0"/>
                        <a:ea typeface="PT Root UI" panose="020B0303020202020204" pitchFamily="34" charset="-52"/>
                        <a:cs typeface="Segoe UI" panose="020B0502040204020203" pitchFamily="34" charset="0"/>
                      </a:endParaRPr>
                    </a:p>
                  </a:txBody>
                  <a:tcPr marL="72000" marR="0" marT="7200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80000"/>
                        </a:lnSpc>
                        <a:defRPr/>
                      </a:pPr>
                      <a:r>
                        <a:rPr lang="ru-RU" sz="1800" kern="0" spc="-3" dirty="0" smtClean="0">
                          <a:solidFill>
                            <a:srgbClr val="FF6464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до</a:t>
                      </a:r>
                      <a:r>
                        <a:rPr lang="ru-RU" sz="1800" kern="0" spc="-3" dirty="0" smtClean="0"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</a:t>
                      </a:r>
                      <a:r>
                        <a:rPr lang="ru-RU" sz="2800" kern="0" spc="-3" dirty="0" smtClean="0">
                          <a:solidFill>
                            <a:srgbClr val="FF6464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3%</a:t>
                      </a:r>
                    </a:p>
                    <a:p>
                      <a:pPr marL="358775" lvl="0">
                        <a:lnSpc>
                          <a:spcPct val="80000"/>
                        </a:lnSpc>
                        <a:defRPr/>
                      </a:pPr>
                      <a:r>
                        <a:rPr lang="ru-RU" sz="1400" kern="0" spc="-3" dirty="0" smtClean="0">
                          <a:solidFill>
                            <a:srgbClr val="FF6464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для средних</a:t>
                      </a:r>
                    </a:p>
                  </a:txBody>
                  <a:tcPr marL="0" marR="0" marT="7200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327928223"/>
                  </a:ext>
                </a:extLst>
              </a:tr>
            </a:tbl>
          </a:graphicData>
        </a:graphic>
      </p:graphicFrame>
      <p:cxnSp>
        <p:nvCxnSpPr>
          <p:cNvPr id="27" name="Прямая соединительная линия 26"/>
          <p:cNvCxnSpPr/>
          <p:nvPr/>
        </p:nvCxnSpPr>
        <p:spPr>
          <a:xfrm flipV="1">
            <a:off x="4060225" y="3293824"/>
            <a:ext cx="0" cy="2602524"/>
          </a:xfrm>
          <a:prstGeom prst="line">
            <a:avLst/>
          </a:prstGeom>
          <a:ln w="1587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олилиния 22"/>
          <p:cNvSpPr/>
          <p:nvPr/>
        </p:nvSpPr>
        <p:spPr>
          <a:xfrm>
            <a:off x="8951198" y="4565612"/>
            <a:ext cx="2545477" cy="1297576"/>
          </a:xfrm>
          <a:custGeom>
            <a:avLst/>
            <a:gdLst>
              <a:gd name="connsiteX0" fmla="*/ 98177 w 2005145"/>
              <a:gd name="connsiteY0" fmla="*/ 0 h 1164476"/>
              <a:gd name="connsiteX1" fmla="*/ 1906968 w 2005145"/>
              <a:gd name="connsiteY1" fmla="*/ 0 h 1164476"/>
              <a:gd name="connsiteX2" fmla="*/ 2005145 w 2005145"/>
              <a:gd name="connsiteY2" fmla="*/ 98177 h 1164476"/>
              <a:gd name="connsiteX3" fmla="*/ 2005145 w 2005145"/>
              <a:gd name="connsiteY3" fmla="*/ 1066299 h 1164476"/>
              <a:gd name="connsiteX4" fmla="*/ 1906968 w 2005145"/>
              <a:gd name="connsiteY4" fmla="*/ 1164476 h 1164476"/>
              <a:gd name="connsiteX5" fmla="*/ 98177 w 2005145"/>
              <a:gd name="connsiteY5" fmla="*/ 1164476 h 1164476"/>
              <a:gd name="connsiteX6" fmla="*/ 0 w 2005145"/>
              <a:gd name="connsiteY6" fmla="*/ 1066299 h 1164476"/>
              <a:gd name="connsiteX7" fmla="*/ 0 w 2005145"/>
              <a:gd name="connsiteY7" fmla="*/ 98177 h 1164476"/>
              <a:gd name="connsiteX8" fmla="*/ 98177 w 2005145"/>
              <a:gd name="connsiteY8" fmla="*/ 0 h 1164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05145" h="1164476">
                <a:moveTo>
                  <a:pt x="98177" y="0"/>
                </a:moveTo>
                <a:lnTo>
                  <a:pt x="1906968" y="0"/>
                </a:lnTo>
                <a:cubicBezTo>
                  <a:pt x="1961190" y="0"/>
                  <a:pt x="2005145" y="43955"/>
                  <a:pt x="2005145" y="98177"/>
                </a:cubicBezTo>
                <a:lnTo>
                  <a:pt x="2005145" y="1066299"/>
                </a:lnTo>
                <a:cubicBezTo>
                  <a:pt x="2005145" y="1120521"/>
                  <a:pt x="1961190" y="1164476"/>
                  <a:pt x="1906968" y="1164476"/>
                </a:cubicBezTo>
                <a:lnTo>
                  <a:pt x="98177" y="1164476"/>
                </a:lnTo>
                <a:cubicBezTo>
                  <a:pt x="43955" y="1164476"/>
                  <a:pt x="0" y="1120521"/>
                  <a:pt x="0" y="1066299"/>
                </a:cubicBezTo>
                <a:lnTo>
                  <a:pt x="0" y="98177"/>
                </a:lnTo>
                <a:cubicBezTo>
                  <a:pt x="0" y="43955"/>
                  <a:pt x="43955" y="0"/>
                  <a:pt x="98177" y="0"/>
                </a:cubicBezTo>
                <a:close/>
              </a:path>
            </a:pathLst>
          </a:custGeom>
          <a:noFill/>
          <a:ln>
            <a:solidFill>
              <a:schemeClr val="tx1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C2AF978C-F368-C14F-AD1E-466D4FF011CB}"/>
              </a:ext>
            </a:extLst>
          </p:cNvPr>
          <p:cNvSpPr/>
          <p:nvPr/>
        </p:nvSpPr>
        <p:spPr>
          <a:xfrm>
            <a:off x="9230520" y="4862540"/>
            <a:ext cx="2051471" cy="7386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R="1746">
              <a:spcBef>
                <a:spcPts val="226"/>
              </a:spcBef>
              <a:spcAft>
                <a:spcPts val="412"/>
              </a:spcAft>
            </a:pPr>
            <a:r>
              <a:rPr lang="ru-RU" sz="1600" kern="0" spc="-3" dirty="0" smtClean="0">
                <a:solidFill>
                  <a:schemeClr val="bg1">
                    <a:lumMod val="85000"/>
                  </a:schemeClr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Центр поддержки</a:t>
            </a:r>
            <a:r>
              <a:rPr lang="en-US" sz="1600" kern="0" spc="-3" dirty="0" smtClean="0">
                <a:solidFill>
                  <a:schemeClr val="bg1">
                    <a:lumMod val="85000"/>
                  </a:schemeClr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ru-RU" sz="1600" kern="0" spc="-3" dirty="0" smtClean="0">
                <a:solidFill>
                  <a:schemeClr val="bg1">
                    <a:lumMod val="85000"/>
                  </a:schemeClr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инвестиционного кредитования</a:t>
            </a:r>
            <a:endParaRPr lang="ru-RU" sz="1600" kern="0" spc="-3" dirty="0">
              <a:solidFill>
                <a:schemeClr val="bg1">
                  <a:lumMod val="85000"/>
                </a:schemeClr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43" name="Полилиния 42" descr="Прямоугольник">
            <a:extLst>
              <a:ext uri="{FF2B5EF4-FFF2-40B4-BE49-F238E27FC236}">
                <a16:creationId xmlns:a16="http://schemas.microsoft.com/office/drawing/2014/main" xmlns="" id="{0D1EF200-FCF1-C349-8B28-88F1D241086F}"/>
              </a:ext>
            </a:extLst>
          </p:cNvPr>
          <p:cNvSpPr>
            <a:spLocks/>
          </p:cNvSpPr>
          <p:nvPr/>
        </p:nvSpPr>
        <p:spPr bwMode="auto">
          <a:xfrm>
            <a:off x="9412248" y="4401950"/>
            <a:ext cx="1943587" cy="386303"/>
          </a:xfrm>
          <a:custGeom>
            <a:avLst/>
            <a:gdLst>
              <a:gd name="connsiteX0" fmla="*/ 189128 w 1943587"/>
              <a:gd name="connsiteY0" fmla="*/ 0 h 386303"/>
              <a:gd name="connsiteX1" fmla="*/ 286724 w 1943587"/>
              <a:gd name="connsiteY1" fmla="*/ 0 h 386303"/>
              <a:gd name="connsiteX2" fmla="*/ 286761 w 1943587"/>
              <a:gd name="connsiteY2" fmla="*/ 0 h 386303"/>
              <a:gd name="connsiteX3" fmla="*/ 326828 w 1943587"/>
              <a:gd name="connsiteY3" fmla="*/ 0 h 386303"/>
              <a:gd name="connsiteX4" fmla="*/ 334029 w 1943587"/>
              <a:gd name="connsiteY4" fmla="*/ 0 h 386303"/>
              <a:gd name="connsiteX5" fmla="*/ 374096 w 1943587"/>
              <a:gd name="connsiteY5" fmla="*/ 0 h 386303"/>
              <a:gd name="connsiteX6" fmla="*/ 374134 w 1943587"/>
              <a:gd name="connsiteY6" fmla="*/ 0 h 386303"/>
              <a:gd name="connsiteX7" fmla="*/ 391432 w 1943587"/>
              <a:gd name="connsiteY7" fmla="*/ 0 h 386303"/>
              <a:gd name="connsiteX8" fmla="*/ 478324 w 1943587"/>
              <a:gd name="connsiteY8" fmla="*/ 0 h 386303"/>
              <a:gd name="connsiteX9" fmla="*/ 489028 w 1943587"/>
              <a:gd name="connsiteY9" fmla="*/ 0 h 386303"/>
              <a:gd name="connsiteX10" fmla="*/ 489065 w 1943587"/>
              <a:gd name="connsiteY10" fmla="*/ 0 h 386303"/>
              <a:gd name="connsiteX11" fmla="*/ 520150 w 1943587"/>
              <a:gd name="connsiteY11" fmla="*/ 0 h 386303"/>
              <a:gd name="connsiteX12" fmla="*/ 521938 w 1943587"/>
              <a:gd name="connsiteY12" fmla="*/ 0 h 386303"/>
              <a:gd name="connsiteX13" fmla="*/ 525610 w 1943587"/>
              <a:gd name="connsiteY13" fmla="*/ 0 h 386303"/>
              <a:gd name="connsiteX14" fmla="*/ 529132 w 1943587"/>
              <a:gd name="connsiteY14" fmla="*/ 0 h 386303"/>
              <a:gd name="connsiteX15" fmla="*/ 536333 w 1943587"/>
              <a:gd name="connsiteY15" fmla="*/ 0 h 386303"/>
              <a:gd name="connsiteX16" fmla="*/ 551841 w 1943587"/>
              <a:gd name="connsiteY16" fmla="*/ 0 h 386303"/>
              <a:gd name="connsiteX17" fmla="*/ 576400 w 1943587"/>
              <a:gd name="connsiteY17" fmla="*/ 0 h 386303"/>
              <a:gd name="connsiteX18" fmla="*/ 576438 w 1943587"/>
              <a:gd name="connsiteY18" fmla="*/ 0 h 386303"/>
              <a:gd name="connsiteX19" fmla="*/ 593668 w 1943587"/>
              <a:gd name="connsiteY19" fmla="*/ 0 h 386303"/>
              <a:gd name="connsiteX20" fmla="*/ 619534 w 1943587"/>
              <a:gd name="connsiteY20" fmla="*/ 0 h 386303"/>
              <a:gd name="connsiteX21" fmla="*/ 619571 w 1943587"/>
              <a:gd name="connsiteY21" fmla="*/ 0 h 386303"/>
              <a:gd name="connsiteX22" fmla="*/ 623206 w 1943587"/>
              <a:gd name="connsiteY22" fmla="*/ 0 h 386303"/>
              <a:gd name="connsiteX23" fmla="*/ 623243 w 1943587"/>
              <a:gd name="connsiteY23" fmla="*/ 0 h 386303"/>
              <a:gd name="connsiteX24" fmla="*/ 659638 w 1943587"/>
              <a:gd name="connsiteY24" fmla="*/ 0 h 386303"/>
              <a:gd name="connsiteX25" fmla="*/ 663310 w 1943587"/>
              <a:gd name="connsiteY25" fmla="*/ 0 h 386303"/>
              <a:gd name="connsiteX26" fmla="*/ 666839 w 1943587"/>
              <a:gd name="connsiteY26" fmla="*/ 0 h 386303"/>
              <a:gd name="connsiteX27" fmla="*/ 670511 w 1943587"/>
              <a:gd name="connsiteY27" fmla="*/ 0 h 386303"/>
              <a:gd name="connsiteX28" fmla="*/ 680628 w 1943587"/>
              <a:gd name="connsiteY28" fmla="*/ 0 h 386303"/>
              <a:gd name="connsiteX29" fmla="*/ 697858 w 1943587"/>
              <a:gd name="connsiteY29" fmla="*/ 0 h 386303"/>
              <a:gd name="connsiteX30" fmla="*/ 697895 w 1943587"/>
              <a:gd name="connsiteY30" fmla="*/ 0 h 386303"/>
              <a:gd name="connsiteX31" fmla="*/ 706906 w 1943587"/>
              <a:gd name="connsiteY31" fmla="*/ 0 h 386303"/>
              <a:gd name="connsiteX32" fmla="*/ 706944 w 1943587"/>
              <a:gd name="connsiteY32" fmla="*/ 0 h 386303"/>
              <a:gd name="connsiteX33" fmla="*/ 710578 w 1943587"/>
              <a:gd name="connsiteY33" fmla="*/ 0 h 386303"/>
              <a:gd name="connsiteX34" fmla="*/ 710616 w 1943587"/>
              <a:gd name="connsiteY34" fmla="*/ 0 h 386303"/>
              <a:gd name="connsiteX35" fmla="*/ 722454 w 1943587"/>
              <a:gd name="connsiteY35" fmla="*/ 0 h 386303"/>
              <a:gd name="connsiteX36" fmla="*/ 724242 w 1943587"/>
              <a:gd name="connsiteY36" fmla="*/ 0 h 386303"/>
              <a:gd name="connsiteX37" fmla="*/ 727914 w 1943587"/>
              <a:gd name="connsiteY37" fmla="*/ 0 h 386303"/>
              <a:gd name="connsiteX38" fmla="*/ 737962 w 1943587"/>
              <a:gd name="connsiteY38" fmla="*/ 0 h 386303"/>
              <a:gd name="connsiteX39" fmla="*/ 745163 w 1943587"/>
              <a:gd name="connsiteY39" fmla="*/ 0 h 386303"/>
              <a:gd name="connsiteX40" fmla="*/ 754145 w 1943587"/>
              <a:gd name="connsiteY40" fmla="*/ 0 h 386303"/>
              <a:gd name="connsiteX41" fmla="*/ 785230 w 1943587"/>
              <a:gd name="connsiteY41" fmla="*/ 0 h 386303"/>
              <a:gd name="connsiteX42" fmla="*/ 785268 w 1943587"/>
              <a:gd name="connsiteY42" fmla="*/ 0 h 386303"/>
              <a:gd name="connsiteX43" fmla="*/ 795972 w 1943587"/>
              <a:gd name="connsiteY43" fmla="*/ 0 h 386303"/>
              <a:gd name="connsiteX44" fmla="*/ 811134 w 1943587"/>
              <a:gd name="connsiteY44" fmla="*/ 0 h 386303"/>
              <a:gd name="connsiteX45" fmla="*/ 814806 w 1943587"/>
              <a:gd name="connsiteY45" fmla="*/ 0 h 386303"/>
              <a:gd name="connsiteX46" fmla="*/ 821838 w 1943587"/>
              <a:gd name="connsiteY46" fmla="*/ 0 h 386303"/>
              <a:gd name="connsiteX47" fmla="*/ 821875 w 1943587"/>
              <a:gd name="connsiteY47" fmla="*/ 0 h 386303"/>
              <a:gd name="connsiteX48" fmla="*/ 825510 w 1943587"/>
              <a:gd name="connsiteY48" fmla="*/ 0 h 386303"/>
              <a:gd name="connsiteX49" fmla="*/ 825547 w 1943587"/>
              <a:gd name="connsiteY49" fmla="*/ 0 h 386303"/>
              <a:gd name="connsiteX50" fmla="*/ 852960 w 1943587"/>
              <a:gd name="connsiteY50" fmla="*/ 0 h 386303"/>
              <a:gd name="connsiteX51" fmla="*/ 856632 w 1943587"/>
              <a:gd name="connsiteY51" fmla="*/ 0 h 386303"/>
              <a:gd name="connsiteX52" fmla="*/ 858420 w 1943587"/>
              <a:gd name="connsiteY52" fmla="*/ 0 h 386303"/>
              <a:gd name="connsiteX53" fmla="*/ 861942 w 1943587"/>
              <a:gd name="connsiteY53" fmla="*/ 0 h 386303"/>
              <a:gd name="connsiteX54" fmla="*/ 865614 w 1943587"/>
              <a:gd name="connsiteY54" fmla="*/ 0 h 386303"/>
              <a:gd name="connsiteX55" fmla="*/ 869143 w 1943587"/>
              <a:gd name="connsiteY55" fmla="*/ 0 h 386303"/>
              <a:gd name="connsiteX56" fmla="*/ 872815 w 1943587"/>
              <a:gd name="connsiteY56" fmla="*/ 0 h 386303"/>
              <a:gd name="connsiteX57" fmla="*/ 882863 w 1943587"/>
              <a:gd name="connsiteY57" fmla="*/ 0 h 386303"/>
              <a:gd name="connsiteX58" fmla="*/ 884651 w 1943587"/>
              <a:gd name="connsiteY58" fmla="*/ 0 h 386303"/>
              <a:gd name="connsiteX59" fmla="*/ 888323 w 1943587"/>
              <a:gd name="connsiteY59" fmla="*/ 0 h 386303"/>
              <a:gd name="connsiteX60" fmla="*/ 900162 w 1943587"/>
              <a:gd name="connsiteY60" fmla="*/ 0 h 386303"/>
              <a:gd name="connsiteX61" fmla="*/ 900199 w 1943587"/>
              <a:gd name="connsiteY61" fmla="*/ 0 h 386303"/>
              <a:gd name="connsiteX62" fmla="*/ 909210 w 1943587"/>
              <a:gd name="connsiteY62" fmla="*/ 0 h 386303"/>
              <a:gd name="connsiteX63" fmla="*/ 909248 w 1943587"/>
              <a:gd name="connsiteY63" fmla="*/ 0 h 386303"/>
              <a:gd name="connsiteX64" fmla="*/ 912882 w 1943587"/>
              <a:gd name="connsiteY64" fmla="*/ 0 h 386303"/>
              <a:gd name="connsiteX65" fmla="*/ 912920 w 1943587"/>
              <a:gd name="connsiteY65" fmla="*/ 0 h 386303"/>
              <a:gd name="connsiteX66" fmla="*/ 926478 w 1943587"/>
              <a:gd name="connsiteY66" fmla="*/ 0 h 386303"/>
              <a:gd name="connsiteX67" fmla="*/ 930150 w 1943587"/>
              <a:gd name="connsiteY67" fmla="*/ 0 h 386303"/>
              <a:gd name="connsiteX68" fmla="*/ 940266 w 1943587"/>
              <a:gd name="connsiteY68" fmla="*/ 0 h 386303"/>
              <a:gd name="connsiteX69" fmla="*/ 947467 w 1943587"/>
              <a:gd name="connsiteY69" fmla="*/ 0 h 386303"/>
              <a:gd name="connsiteX70" fmla="*/ 956016 w 1943587"/>
              <a:gd name="connsiteY70" fmla="*/ 0 h 386303"/>
              <a:gd name="connsiteX71" fmla="*/ 956053 w 1943587"/>
              <a:gd name="connsiteY71" fmla="*/ 0 h 386303"/>
              <a:gd name="connsiteX72" fmla="*/ 987534 w 1943587"/>
              <a:gd name="connsiteY72" fmla="*/ 0 h 386303"/>
              <a:gd name="connsiteX73" fmla="*/ 987572 w 1943587"/>
              <a:gd name="connsiteY73" fmla="*/ 0 h 386303"/>
              <a:gd name="connsiteX74" fmla="*/ 996120 w 1943587"/>
              <a:gd name="connsiteY74" fmla="*/ 0 h 386303"/>
              <a:gd name="connsiteX75" fmla="*/ 1003321 w 1943587"/>
              <a:gd name="connsiteY75" fmla="*/ 0 h 386303"/>
              <a:gd name="connsiteX76" fmla="*/ 1013438 w 1943587"/>
              <a:gd name="connsiteY76" fmla="*/ 0 h 386303"/>
              <a:gd name="connsiteX77" fmla="*/ 1017110 w 1943587"/>
              <a:gd name="connsiteY77" fmla="*/ 0 h 386303"/>
              <a:gd name="connsiteX78" fmla="*/ 1030668 w 1943587"/>
              <a:gd name="connsiteY78" fmla="*/ 0 h 386303"/>
              <a:gd name="connsiteX79" fmla="*/ 1030705 w 1943587"/>
              <a:gd name="connsiteY79" fmla="*/ 0 h 386303"/>
              <a:gd name="connsiteX80" fmla="*/ 1034340 w 1943587"/>
              <a:gd name="connsiteY80" fmla="*/ 0 h 386303"/>
              <a:gd name="connsiteX81" fmla="*/ 1034377 w 1943587"/>
              <a:gd name="connsiteY81" fmla="*/ 0 h 386303"/>
              <a:gd name="connsiteX82" fmla="*/ 1043388 w 1943587"/>
              <a:gd name="connsiteY82" fmla="*/ 0 h 386303"/>
              <a:gd name="connsiteX83" fmla="*/ 1043426 w 1943587"/>
              <a:gd name="connsiteY83" fmla="*/ 0 h 386303"/>
              <a:gd name="connsiteX84" fmla="*/ 1055264 w 1943587"/>
              <a:gd name="connsiteY84" fmla="*/ 0 h 386303"/>
              <a:gd name="connsiteX85" fmla="*/ 1058936 w 1943587"/>
              <a:gd name="connsiteY85" fmla="*/ 0 h 386303"/>
              <a:gd name="connsiteX86" fmla="*/ 1060724 w 1943587"/>
              <a:gd name="connsiteY86" fmla="*/ 0 h 386303"/>
              <a:gd name="connsiteX87" fmla="*/ 1070772 w 1943587"/>
              <a:gd name="connsiteY87" fmla="*/ 0 h 386303"/>
              <a:gd name="connsiteX88" fmla="*/ 1074444 w 1943587"/>
              <a:gd name="connsiteY88" fmla="*/ 0 h 386303"/>
              <a:gd name="connsiteX89" fmla="*/ 1077973 w 1943587"/>
              <a:gd name="connsiteY89" fmla="*/ 0 h 386303"/>
              <a:gd name="connsiteX90" fmla="*/ 1081645 w 1943587"/>
              <a:gd name="connsiteY90" fmla="*/ 0 h 386303"/>
              <a:gd name="connsiteX91" fmla="*/ 1085167 w 1943587"/>
              <a:gd name="connsiteY91" fmla="*/ 0 h 386303"/>
              <a:gd name="connsiteX92" fmla="*/ 1086955 w 1943587"/>
              <a:gd name="connsiteY92" fmla="*/ 0 h 386303"/>
              <a:gd name="connsiteX93" fmla="*/ 1090627 w 1943587"/>
              <a:gd name="connsiteY93" fmla="*/ 0 h 386303"/>
              <a:gd name="connsiteX94" fmla="*/ 1118040 w 1943587"/>
              <a:gd name="connsiteY94" fmla="*/ 0 h 386303"/>
              <a:gd name="connsiteX95" fmla="*/ 1118078 w 1943587"/>
              <a:gd name="connsiteY95" fmla="*/ 0 h 386303"/>
              <a:gd name="connsiteX96" fmla="*/ 1121712 w 1943587"/>
              <a:gd name="connsiteY96" fmla="*/ 0 h 386303"/>
              <a:gd name="connsiteX97" fmla="*/ 1121750 w 1943587"/>
              <a:gd name="connsiteY97" fmla="*/ 0 h 386303"/>
              <a:gd name="connsiteX98" fmla="*/ 1128782 w 1943587"/>
              <a:gd name="connsiteY98" fmla="*/ 0 h 386303"/>
              <a:gd name="connsiteX99" fmla="*/ 1132454 w 1943587"/>
              <a:gd name="connsiteY99" fmla="*/ 0 h 386303"/>
              <a:gd name="connsiteX100" fmla="*/ 1147616 w 1943587"/>
              <a:gd name="connsiteY100" fmla="*/ 0 h 386303"/>
              <a:gd name="connsiteX101" fmla="*/ 1158320 w 1943587"/>
              <a:gd name="connsiteY101" fmla="*/ 0 h 386303"/>
              <a:gd name="connsiteX102" fmla="*/ 1158357 w 1943587"/>
              <a:gd name="connsiteY102" fmla="*/ 0 h 386303"/>
              <a:gd name="connsiteX103" fmla="*/ 1189442 w 1943587"/>
              <a:gd name="connsiteY103" fmla="*/ 0 h 386303"/>
              <a:gd name="connsiteX104" fmla="*/ 1198424 w 1943587"/>
              <a:gd name="connsiteY104" fmla="*/ 0 h 386303"/>
              <a:gd name="connsiteX105" fmla="*/ 1205625 w 1943587"/>
              <a:gd name="connsiteY105" fmla="*/ 0 h 386303"/>
              <a:gd name="connsiteX106" fmla="*/ 1215673 w 1943587"/>
              <a:gd name="connsiteY106" fmla="*/ 0 h 386303"/>
              <a:gd name="connsiteX107" fmla="*/ 1219345 w 1943587"/>
              <a:gd name="connsiteY107" fmla="*/ 0 h 386303"/>
              <a:gd name="connsiteX108" fmla="*/ 1221133 w 1943587"/>
              <a:gd name="connsiteY108" fmla="*/ 0 h 386303"/>
              <a:gd name="connsiteX109" fmla="*/ 1232972 w 1943587"/>
              <a:gd name="connsiteY109" fmla="*/ 0 h 386303"/>
              <a:gd name="connsiteX110" fmla="*/ 1233009 w 1943587"/>
              <a:gd name="connsiteY110" fmla="*/ 0 h 386303"/>
              <a:gd name="connsiteX111" fmla="*/ 1236644 w 1943587"/>
              <a:gd name="connsiteY111" fmla="*/ 0 h 386303"/>
              <a:gd name="connsiteX112" fmla="*/ 1236681 w 1943587"/>
              <a:gd name="connsiteY112" fmla="*/ 0 h 386303"/>
              <a:gd name="connsiteX113" fmla="*/ 1245692 w 1943587"/>
              <a:gd name="connsiteY113" fmla="*/ 0 h 386303"/>
              <a:gd name="connsiteX114" fmla="*/ 1245730 w 1943587"/>
              <a:gd name="connsiteY114" fmla="*/ 0 h 386303"/>
              <a:gd name="connsiteX115" fmla="*/ 1262960 w 1943587"/>
              <a:gd name="connsiteY115" fmla="*/ 0 h 386303"/>
              <a:gd name="connsiteX116" fmla="*/ 1273076 w 1943587"/>
              <a:gd name="connsiteY116" fmla="*/ 0 h 386303"/>
              <a:gd name="connsiteX117" fmla="*/ 1276748 w 1943587"/>
              <a:gd name="connsiteY117" fmla="*/ 0 h 386303"/>
              <a:gd name="connsiteX118" fmla="*/ 1280277 w 1943587"/>
              <a:gd name="connsiteY118" fmla="*/ 0 h 386303"/>
              <a:gd name="connsiteX119" fmla="*/ 1283949 w 1943587"/>
              <a:gd name="connsiteY119" fmla="*/ 0 h 386303"/>
              <a:gd name="connsiteX120" fmla="*/ 1320344 w 1943587"/>
              <a:gd name="connsiteY120" fmla="*/ 0 h 386303"/>
              <a:gd name="connsiteX121" fmla="*/ 1320382 w 1943587"/>
              <a:gd name="connsiteY121" fmla="*/ 0 h 386303"/>
              <a:gd name="connsiteX122" fmla="*/ 1324016 w 1943587"/>
              <a:gd name="connsiteY122" fmla="*/ 0 h 386303"/>
              <a:gd name="connsiteX123" fmla="*/ 1324054 w 1943587"/>
              <a:gd name="connsiteY123" fmla="*/ 0 h 386303"/>
              <a:gd name="connsiteX124" fmla="*/ 1349920 w 1943587"/>
              <a:gd name="connsiteY124" fmla="*/ 0 h 386303"/>
              <a:gd name="connsiteX125" fmla="*/ 1367150 w 1943587"/>
              <a:gd name="connsiteY125" fmla="*/ 0 h 386303"/>
              <a:gd name="connsiteX126" fmla="*/ 1367187 w 1943587"/>
              <a:gd name="connsiteY126" fmla="*/ 0 h 386303"/>
              <a:gd name="connsiteX127" fmla="*/ 1391746 w 1943587"/>
              <a:gd name="connsiteY127" fmla="*/ 0 h 386303"/>
              <a:gd name="connsiteX128" fmla="*/ 1407254 w 1943587"/>
              <a:gd name="connsiteY128" fmla="*/ 0 h 386303"/>
              <a:gd name="connsiteX129" fmla="*/ 1414455 w 1943587"/>
              <a:gd name="connsiteY129" fmla="*/ 0 h 386303"/>
              <a:gd name="connsiteX130" fmla="*/ 1417977 w 1943587"/>
              <a:gd name="connsiteY130" fmla="*/ 0 h 386303"/>
              <a:gd name="connsiteX131" fmla="*/ 1421649 w 1943587"/>
              <a:gd name="connsiteY131" fmla="*/ 0 h 386303"/>
              <a:gd name="connsiteX132" fmla="*/ 1423437 w 1943587"/>
              <a:gd name="connsiteY132" fmla="*/ 0 h 386303"/>
              <a:gd name="connsiteX133" fmla="*/ 1454522 w 1943587"/>
              <a:gd name="connsiteY133" fmla="*/ 0 h 386303"/>
              <a:gd name="connsiteX134" fmla="*/ 1454560 w 1943587"/>
              <a:gd name="connsiteY134" fmla="*/ 0 h 386303"/>
              <a:gd name="connsiteX135" fmla="*/ 1465264 w 1943587"/>
              <a:gd name="connsiteY135" fmla="*/ 0 h 386303"/>
              <a:gd name="connsiteX136" fmla="*/ 1552155 w 1943587"/>
              <a:gd name="connsiteY136" fmla="*/ 0 h 386303"/>
              <a:gd name="connsiteX137" fmla="*/ 1569454 w 1943587"/>
              <a:gd name="connsiteY137" fmla="*/ 0 h 386303"/>
              <a:gd name="connsiteX138" fmla="*/ 1569491 w 1943587"/>
              <a:gd name="connsiteY138" fmla="*/ 0 h 386303"/>
              <a:gd name="connsiteX139" fmla="*/ 1609558 w 1943587"/>
              <a:gd name="connsiteY139" fmla="*/ 0 h 386303"/>
              <a:gd name="connsiteX140" fmla="*/ 1616759 w 1943587"/>
              <a:gd name="connsiteY140" fmla="*/ 0 h 386303"/>
              <a:gd name="connsiteX141" fmla="*/ 1656826 w 1943587"/>
              <a:gd name="connsiteY141" fmla="*/ 0 h 386303"/>
              <a:gd name="connsiteX142" fmla="*/ 1656864 w 1943587"/>
              <a:gd name="connsiteY142" fmla="*/ 0 h 386303"/>
              <a:gd name="connsiteX143" fmla="*/ 1754459 w 1943587"/>
              <a:gd name="connsiteY143" fmla="*/ 0 h 386303"/>
              <a:gd name="connsiteX144" fmla="*/ 1943587 w 1943587"/>
              <a:gd name="connsiteY144" fmla="*/ 193152 h 386303"/>
              <a:gd name="connsiteX145" fmla="*/ 1943585 w 1943587"/>
              <a:gd name="connsiteY145" fmla="*/ 193152 h 386303"/>
              <a:gd name="connsiteX146" fmla="*/ 1792574 w 1943587"/>
              <a:gd name="connsiteY146" fmla="*/ 382379 h 386303"/>
              <a:gd name="connsiteX147" fmla="*/ 1754472 w 1943587"/>
              <a:gd name="connsiteY147" fmla="*/ 386302 h 386303"/>
              <a:gd name="connsiteX148" fmla="*/ 1609566 w 1943587"/>
              <a:gd name="connsiteY148" fmla="*/ 386301 h 386303"/>
              <a:gd name="connsiteX149" fmla="*/ 1609561 w 1943587"/>
              <a:gd name="connsiteY149" fmla="*/ 386303 h 386303"/>
              <a:gd name="connsiteX150" fmla="*/ 1407259 w 1943587"/>
              <a:gd name="connsiteY150" fmla="*/ 386303 h 386303"/>
              <a:gd name="connsiteX151" fmla="*/ 1407257 w 1943587"/>
              <a:gd name="connsiteY151" fmla="*/ 386303 h 386303"/>
              <a:gd name="connsiteX152" fmla="*/ 1276752 w 1943587"/>
              <a:gd name="connsiteY152" fmla="*/ 386303 h 386303"/>
              <a:gd name="connsiteX153" fmla="*/ 1276751 w 1943587"/>
              <a:gd name="connsiteY153" fmla="*/ 386303 h 386303"/>
              <a:gd name="connsiteX154" fmla="*/ 1273079 w 1943587"/>
              <a:gd name="connsiteY154" fmla="*/ 386303 h 386303"/>
              <a:gd name="connsiteX155" fmla="*/ 1267356 w 1943587"/>
              <a:gd name="connsiteY155" fmla="*/ 386303 h 386303"/>
              <a:gd name="connsiteX156" fmla="*/ 1074448 w 1943587"/>
              <a:gd name="connsiteY156" fmla="*/ 386303 h 386303"/>
              <a:gd name="connsiteX157" fmla="*/ 1074447 w 1943587"/>
              <a:gd name="connsiteY157" fmla="*/ 386303 h 386303"/>
              <a:gd name="connsiteX158" fmla="*/ 1070775 w 1943587"/>
              <a:gd name="connsiteY158" fmla="*/ 386303 h 386303"/>
              <a:gd name="connsiteX159" fmla="*/ 1065052 w 1943587"/>
              <a:gd name="connsiteY159" fmla="*/ 386303 h 386303"/>
              <a:gd name="connsiteX160" fmla="*/ 940271 w 1943587"/>
              <a:gd name="connsiteY160" fmla="*/ 386303 h 386303"/>
              <a:gd name="connsiteX161" fmla="*/ 940269 w 1943587"/>
              <a:gd name="connsiteY161" fmla="*/ 386303 h 386303"/>
              <a:gd name="connsiteX162" fmla="*/ 737969 w 1943587"/>
              <a:gd name="connsiteY162" fmla="*/ 386302 h 386303"/>
              <a:gd name="connsiteX163" fmla="*/ 737965 w 1943587"/>
              <a:gd name="connsiteY163" fmla="*/ 386303 h 386303"/>
              <a:gd name="connsiteX164" fmla="*/ 529138 w 1943587"/>
              <a:gd name="connsiteY164" fmla="*/ 386302 h 386303"/>
              <a:gd name="connsiteX165" fmla="*/ 529138 w 1943587"/>
              <a:gd name="connsiteY165" fmla="*/ 386302 h 386303"/>
              <a:gd name="connsiteX166" fmla="*/ 521383 w 1943587"/>
              <a:gd name="connsiteY166" fmla="*/ 386302 h 386303"/>
              <a:gd name="connsiteX167" fmla="*/ 326836 w 1943587"/>
              <a:gd name="connsiteY167" fmla="*/ 386301 h 386303"/>
              <a:gd name="connsiteX168" fmla="*/ 326834 w 1943587"/>
              <a:gd name="connsiteY168" fmla="*/ 386302 h 386303"/>
              <a:gd name="connsiteX169" fmla="*/ 189128 w 1943587"/>
              <a:gd name="connsiteY169" fmla="*/ 386301 h 386303"/>
              <a:gd name="connsiteX170" fmla="*/ 14861 w 1943587"/>
              <a:gd name="connsiteY170" fmla="*/ 268335 h 386303"/>
              <a:gd name="connsiteX171" fmla="*/ 0 w 1943587"/>
              <a:gd name="connsiteY171" fmla="*/ 193152 h 386303"/>
              <a:gd name="connsiteX172" fmla="*/ 14861 w 1943587"/>
              <a:gd name="connsiteY172" fmla="*/ 117970 h 386303"/>
              <a:gd name="connsiteX173" fmla="*/ 189128 w 1943587"/>
              <a:gd name="connsiteY173" fmla="*/ 0 h 386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</a:cxnLst>
            <a:rect l="l" t="t" r="r" b="b"/>
            <a:pathLst>
              <a:path w="1943587" h="386303">
                <a:moveTo>
                  <a:pt x="189128" y="0"/>
                </a:moveTo>
                <a:lnTo>
                  <a:pt x="286724" y="0"/>
                </a:lnTo>
                <a:lnTo>
                  <a:pt x="286761" y="0"/>
                </a:lnTo>
                <a:lnTo>
                  <a:pt x="326828" y="0"/>
                </a:lnTo>
                <a:lnTo>
                  <a:pt x="334029" y="0"/>
                </a:lnTo>
                <a:lnTo>
                  <a:pt x="374096" y="0"/>
                </a:lnTo>
                <a:lnTo>
                  <a:pt x="374134" y="0"/>
                </a:lnTo>
                <a:lnTo>
                  <a:pt x="391432" y="0"/>
                </a:lnTo>
                <a:lnTo>
                  <a:pt x="478324" y="0"/>
                </a:lnTo>
                <a:lnTo>
                  <a:pt x="489028" y="0"/>
                </a:lnTo>
                <a:lnTo>
                  <a:pt x="489065" y="0"/>
                </a:lnTo>
                <a:lnTo>
                  <a:pt x="520150" y="0"/>
                </a:lnTo>
                <a:lnTo>
                  <a:pt x="521938" y="0"/>
                </a:lnTo>
                <a:lnTo>
                  <a:pt x="525610" y="0"/>
                </a:lnTo>
                <a:lnTo>
                  <a:pt x="529132" y="0"/>
                </a:lnTo>
                <a:lnTo>
                  <a:pt x="536333" y="0"/>
                </a:lnTo>
                <a:lnTo>
                  <a:pt x="551841" y="0"/>
                </a:lnTo>
                <a:lnTo>
                  <a:pt x="576400" y="0"/>
                </a:lnTo>
                <a:lnTo>
                  <a:pt x="576438" y="0"/>
                </a:lnTo>
                <a:lnTo>
                  <a:pt x="593668" y="0"/>
                </a:lnTo>
                <a:lnTo>
                  <a:pt x="619534" y="0"/>
                </a:lnTo>
                <a:lnTo>
                  <a:pt x="619571" y="0"/>
                </a:lnTo>
                <a:lnTo>
                  <a:pt x="623206" y="0"/>
                </a:lnTo>
                <a:lnTo>
                  <a:pt x="623243" y="0"/>
                </a:lnTo>
                <a:lnTo>
                  <a:pt x="659638" y="0"/>
                </a:lnTo>
                <a:lnTo>
                  <a:pt x="663310" y="0"/>
                </a:lnTo>
                <a:lnTo>
                  <a:pt x="666839" y="0"/>
                </a:lnTo>
                <a:lnTo>
                  <a:pt x="670511" y="0"/>
                </a:lnTo>
                <a:lnTo>
                  <a:pt x="680628" y="0"/>
                </a:lnTo>
                <a:lnTo>
                  <a:pt x="697858" y="0"/>
                </a:lnTo>
                <a:lnTo>
                  <a:pt x="697895" y="0"/>
                </a:lnTo>
                <a:lnTo>
                  <a:pt x="706906" y="0"/>
                </a:lnTo>
                <a:lnTo>
                  <a:pt x="706944" y="0"/>
                </a:lnTo>
                <a:lnTo>
                  <a:pt x="710578" y="0"/>
                </a:lnTo>
                <a:lnTo>
                  <a:pt x="710616" y="0"/>
                </a:lnTo>
                <a:lnTo>
                  <a:pt x="722454" y="0"/>
                </a:lnTo>
                <a:lnTo>
                  <a:pt x="724242" y="0"/>
                </a:lnTo>
                <a:lnTo>
                  <a:pt x="727914" y="0"/>
                </a:lnTo>
                <a:lnTo>
                  <a:pt x="737962" y="0"/>
                </a:lnTo>
                <a:lnTo>
                  <a:pt x="745163" y="0"/>
                </a:lnTo>
                <a:lnTo>
                  <a:pt x="754145" y="0"/>
                </a:lnTo>
                <a:lnTo>
                  <a:pt x="785230" y="0"/>
                </a:lnTo>
                <a:lnTo>
                  <a:pt x="785268" y="0"/>
                </a:lnTo>
                <a:lnTo>
                  <a:pt x="795972" y="0"/>
                </a:lnTo>
                <a:lnTo>
                  <a:pt x="811134" y="0"/>
                </a:lnTo>
                <a:lnTo>
                  <a:pt x="814806" y="0"/>
                </a:lnTo>
                <a:lnTo>
                  <a:pt x="821838" y="0"/>
                </a:lnTo>
                <a:lnTo>
                  <a:pt x="821875" y="0"/>
                </a:lnTo>
                <a:lnTo>
                  <a:pt x="825510" y="0"/>
                </a:lnTo>
                <a:lnTo>
                  <a:pt x="825547" y="0"/>
                </a:lnTo>
                <a:lnTo>
                  <a:pt x="852960" y="0"/>
                </a:lnTo>
                <a:lnTo>
                  <a:pt x="856632" y="0"/>
                </a:lnTo>
                <a:lnTo>
                  <a:pt x="858420" y="0"/>
                </a:lnTo>
                <a:lnTo>
                  <a:pt x="861942" y="0"/>
                </a:lnTo>
                <a:lnTo>
                  <a:pt x="865614" y="0"/>
                </a:lnTo>
                <a:lnTo>
                  <a:pt x="869143" y="0"/>
                </a:lnTo>
                <a:lnTo>
                  <a:pt x="872815" y="0"/>
                </a:lnTo>
                <a:lnTo>
                  <a:pt x="882863" y="0"/>
                </a:lnTo>
                <a:lnTo>
                  <a:pt x="884651" y="0"/>
                </a:lnTo>
                <a:lnTo>
                  <a:pt x="888323" y="0"/>
                </a:lnTo>
                <a:lnTo>
                  <a:pt x="900162" y="0"/>
                </a:lnTo>
                <a:lnTo>
                  <a:pt x="900199" y="0"/>
                </a:lnTo>
                <a:lnTo>
                  <a:pt x="909210" y="0"/>
                </a:lnTo>
                <a:lnTo>
                  <a:pt x="909248" y="0"/>
                </a:lnTo>
                <a:lnTo>
                  <a:pt x="912882" y="0"/>
                </a:lnTo>
                <a:lnTo>
                  <a:pt x="912920" y="0"/>
                </a:lnTo>
                <a:lnTo>
                  <a:pt x="926478" y="0"/>
                </a:lnTo>
                <a:lnTo>
                  <a:pt x="930150" y="0"/>
                </a:lnTo>
                <a:lnTo>
                  <a:pt x="940266" y="0"/>
                </a:lnTo>
                <a:lnTo>
                  <a:pt x="947467" y="0"/>
                </a:lnTo>
                <a:lnTo>
                  <a:pt x="956016" y="0"/>
                </a:lnTo>
                <a:lnTo>
                  <a:pt x="956053" y="0"/>
                </a:lnTo>
                <a:lnTo>
                  <a:pt x="987534" y="0"/>
                </a:lnTo>
                <a:lnTo>
                  <a:pt x="987572" y="0"/>
                </a:lnTo>
                <a:lnTo>
                  <a:pt x="996120" y="0"/>
                </a:lnTo>
                <a:lnTo>
                  <a:pt x="1003321" y="0"/>
                </a:lnTo>
                <a:lnTo>
                  <a:pt x="1013438" y="0"/>
                </a:lnTo>
                <a:lnTo>
                  <a:pt x="1017110" y="0"/>
                </a:lnTo>
                <a:lnTo>
                  <a:pt x="1030668" y="0"/>
                </a:lnTo>
                <a:lnTo>
                  <a:pt x="1030705" y="0"/>
                </a:lnTo>
                <a:lnTo>
                  <a:pt x="1034340" y="0"/>
                </a:lnTo>
                <a:lnTo>
                  <a:pt x="1034377" y="0"/>
                </a:lnTo>
                <a:lnTo>
                  <a:pt x="1043388" y="0"/>
                </a:lnTo>
                <a:lnTo>
                  <a:pt x="1043426" y="0"/>
                </a:lnTo>
                <a:lnTo>
                  <a:pt x="1055264" y="0"/>
                </a:lnTo>
                <a:lnTo>
                  <a:pt x="1058936" y="0"/>
                </a:lnTo>
                <a:lnTo>
                  <a:pt x="1060724" y="0"/>
                </a:lnTo>
                <a:lnTo>
                  <a:pt x="1070772" y="0"/>
                </a:lnTo>
                <a:lnTo>
                  <a:pt x="1074444" y="0"/>
                </a:lnTo>
                <a:lnTo>
                  <a:pt x="1077973" y="0"/>
                </a:lnTo>
                <a:lnTo>
                  <a:pt x="1081645" y="0"/>
                </a:lnTo>
                <a:lnTo>
                  <a:pt x="1085167" y="0"/>
                </a:lnTo>
                <a:lnTo>
                  <a:pt x="1086955" y="0"/>
                </a:lnTo>
                <a:lnTo>
                  <a:pt x="1090627" y="0"/>
                </a:lnTo>
                <a:lnTo>
                  <a:pt x="1118040" y="0"/>
                </a:lnTo>
                <a:lnTo>
                  <a:pt x="1118078" y="0"/>
                </a:lnTo>
                <a:lnTo>
                  <a:pt x="1121712" y="0"/>
                </a:lnTo>
                <a:lnTo>
                  <a:pt x="1121750" y="0"/>
                </a:lnTo>
                <a:lnTo>
                  <a:pt x="1128782" y="0"/>
                </a:lnTo>
                <a:lnTo>
                  <a:pt x="1132454" y="0"/>
                </a:lnTo>
                <a:lnTo>
                  <a:pt x="1147616" y="0"/>
                </a:lnTo>
                <a:lnTo>
                  <a:pt x="1158320" y="0"/>
                </a:lnTo>
                <a:lnTo>
                  <a:pt x="1158357" y="0"/>
                </a:lnTo>
                <a:lnTo>
                  <a:pt x="1189442" y="0"/>
                </a:lnTo>
                <a:lnTo>
                  <a:pt x="1198424" y="0"/>
                </a:lnTo>
                <a:lnTo>
                  <a:pt x="1205625" y="0"/>
                </a:lnTo>
                <a:lnTo>
                  <a:pt x="1215673" y="0"/>
                </a:lnTo>
                <a:lnTo>
                  <a:pt x="1219345" y="0"/>
                </a:lnTo>
                <a:lnTo>
                  <a:pt x="1221133" y="0"/>
                </a:lnTo>
                <a:lnTo>
                  <a:pt x="1232972" y="0"/>
                </a:lnTo>
                <a:lnTo>
                  <a:pt x="1233009" y="0"/>
                </a:lnTo>
                <a:lnTo>
                  <a:pt x="1236644" y="0"/>
                </a:lnTo>
                <a:lnTo>
                  <a:pt x="1236681" y="0"/>
                </a:lnTo>
                <a:lnTo>
                  <a:pt x="1245692" y="0"/>
                </a:lnTo>
                <a:lnTo>
                  <a:pt x="1245730" y="0"/>
                </a:lnTo>
                <a:lnTo>
                  <a:pt x="1262960" y="0"/>
                </a:lnTo>
                <a:lnTo>
                  <a:pt x="1273076" y="0"/>
                </a:lnTo>
                <a:lnTo>
                  <a:pt x="1276748" y="0"/>
                </a:lnTo>
                <a:lnTo>
                  <a:pt x="1280277" y="0"/>
                </a:lnTo>
                <a:lnTo>
                  <a:pt x="1283949" y="0"/>
                </a:lnTo>
                <a:lnTo>
                  <a:pt x="1320344" y="0"/>
                </a:lnTo>
                <a:lnTo>
                  <a:pt x="1320382" y="0"/>
                </a:lnTo>
                <a:lnTo>
                  <a:pt x="1324016" y="0"/>
                </a:lnTo>
                <a:lnTo>
                  <a:pt x="1324054" y="0"/>
                </a:lnTo>
                <a:lnTo>
                  <a:pt x="1349920" y="0"/>
                </a:lnTo>
                <a:lnTo>
                  <a:pt x="1367150" y="0"/>
                </a:lnTo>
                <a:lnTo>
                  <a:pt x="1367187" y="0"/>
                </a:lnTo>
                <a:lnTo>
                  <a:pt x="1391746" y="0"/>
                </a:lnTo>
                <a:lnTo>
                  <a:pt x="1407254" y="0"/>
                </a:lnTo>
                <a:lnTo>
                  <a:pt x="1414455" y="0"/>
                </a:lnTo>
                <a:lnTo>
                  <a:pt x="1417977" y="0"/>
                </a:lnTo>
                <a:lnTo>
                  <a:pt x="1421649" y="0"/>
                </a:lnTo>
                <a:lnTo>
                  <a:pt x="1423437" y="0"/>
                </a:lnTo>
                <a:lnTo>
                  <a:pt x="1454522" y="0"/>
                </a:lnTo>
                <a:lnTo>
                  <a:pt x="1454560" y="0"/>
                </a:lnTo>
                <a:lnTo>
                  <a:pt x="1465264" y="0"/>
                </a:lnTo>
                <a:lnTo>
                  <a:pt x="1552155" y="0"/>
                </a:lnTo>
                <a:lnTo>
                  <a:pt x="1569454" y="0"/>
                </a:lnTo>
                <a:lnTo>
                  <a:pt x="1569491" y="0"/>
                </a:lnTo>
                <a:lnTo>
                  <a:pt x="1609558" y="0"/>
                </a:lnTo>
                <a:lnTo>
                  <a:pt x="1616759" y="0"/>
                </a:lnTo>
                <a:lnTo>
                  <a:pt x="1656826" y="0"/>
                </a:lnTo>
                <a:lnTo>
                  <a:pt x="1656864" y="0"/>
                </a:lnTo>
                <a:lnTo>
                  <a:pt x="1754459" y="0"/>
                </a:lnTo>
                <a:cubicBezTo>
                  <a:pt x="1858912" y="0"/>
                  <a:pt x="1943587" y="86477"/>
                  <a:pt x="1943587" y="193152"/>
                </a:cubicBezTo>
                <a:lnTo>
                  <a:pt x="1943585" y="193152"/>
                </a:lnTo>
                <a:cubicBezTo>
                  <a:pt x="1943585" y="286493"/>
                  <a:pt x="1878756" y="364369"/>
                  <a:pt x="1792574" y="382379"/>
                </a:cubicBezTo>
                <a:lnTo>
                  <a:pt x="1754472" y="386302"/>
                </a:lnTo>
                <a:lnTo>
                  <a:pt x="1609566" y="386301"/>
                </a:lnTo>
                <a:lnTo>
                  <a:pt x="1609561" y="386303"/>
                </a:lnTo>
                <a:lnTo>
                  <a:pt x="1407259" y="386303"/>
                </a:lnTo>
                <a:lnTo>
                  <a:pt x="1407257" y="386303"/>
                </a:lnTo>
                <a:lnTo>
                  <a:pt x="1276752" y="386303"/>
                </a:lnTo>
                <a:lnTo>
                  <a:pt x="1276751" y="386303"/>
                </a:lnTo>
                <a:lnTo>
                  <a:pt x="1273079" y="386303"/>
                </a:lnTo>
                <a:lnTo>
                  <a:pt x="1267356" y="386303"/>
                </a:lnTo>
                <a:lnTo>
                  <a:pt x="1074448" y="386303"/>
                </a:lnTo>
                <a:lnTo>
                  <a:pt x="1074447" y="386303"/>
                </a:lnTo>
                <a:lnTo>
                  <a:pt x="1070775" y="386303"/>
                </a:lnTo>
                <a:lnTo>
                  <a:pt x="1065052" y="386303"/>
                </a:lnTo>
                <a:lnTo>
                  <a:pt x="940271" y="386303"/>
                </a:lnTo>
                <a:lnTo>
                  <a:pt x="940269" y="386303"/>
                </a:lnTo>
                <a:lnTo>
                  <a:pt x="737969" y="386302"/>
                </a:lnTo>
                <a:lnTo>
                  <a:pt x="737965" y="386303"/>
                </a:lnTo>
                <a:lnTo>
                  <a:pt x="529138" y="386302"/>
                </a:lnTo>
                <a:lnTo>
                  <a:pt x="529138" y="386302"/>
                </a:lnTo>
                <a:lnTo>
                  <a:pt x="521383" y="386302"/>
                </a:lnTo>
                <a:lnTo>
                  <a:pt x="326836" y="386301"/>
                </a:lnTo>
                <a:lnTo>
                  <a:pt x="326834" y="386302"/>
                </a:lnTo>
                <a:lnTo>
                  <a:pt x="189128" y="386301"/>
                </a:lnTo>
                <a:cubicBezTo>
                  <a:pt x="110788" y="386301"/>
                  <a:pt x="43573" y="337659"/>
                  <a:pt x="14861" y="268335"/>
                </a:cubicBezTo>
                <a:lnTo>
                  <a:pt x="0" y="193152"/>
                </a:lnTo>
                <a:lnTo>
                  <a:pt x="14861" y="117970"/>
                </a:lnTo>
                <a:cubicBezTo>
                  <a:pt x="43573" y="48644"/>
                  <a:pt x="110788" y="0"/>
                  <a:pt x="189128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square" lIns="0" tIns="0" rIns="180000" bIns="36000" anchor="ctr">
            <a:noAutofit/>
          </a:bodyPr>
          <a:lstStyle>
            <a:lvl1pPr>
              <a:defRPr sz="2400">
                <a:solidFill>
                  <a:srgbClr val="5E5E5E"/>
                </a:solidFill>
                <a:latin typeface="Helvetica Neue" panose="02000503000000020004" pitchFamily="2" charset="0"/>
                <a:cs typeface="Helvetica Neue" panose="02000503000000020004" pitchFamily="2" charset="0"/>
                <a:sym typeface="Helvetica Neue" panose="02000503000000020004" pitchFamily="2" charset="0"/>
              </a:defRPr>
            </a:lvl1pPr>
            <a:lvl2pPr marL="742950" indent="-285750">
              <a:defRPr sz="2400">
                <a:solidFill>
                  <a:srgbClr val="5E5E5E"/>
                </a:solidFill>
                <a:latin typeface="Helvetica Neue" panose="02000503000000020004" pitchFamily="2" charset="0"/>
                <a:cs typeface="Helvetica Neue" panose="02000503000000020004" pitchFamily="2" charset="0"/>
                <a:sym typeface="Helvetica Neue" panose="02000503000000020004" pitchFamily="2" charset="0"/>
              </a:defRPr>
            </a:lvl2pPr>
            <a:lvl3pPr marL="1143000" indent="-228600">
              <a:defRPr sz="2400">
                <a:solidFill>
                  <a:srgbClr val="5E5E5E"/>
                </a:solidFill>
                <a:latin typeface="Helvetica Neue" panose="02000503000000020004" pitchFamily="2" charset="0"/>
                <a:cs typeface="Helvetica Neue" panose="02000503000000020004" pitchFamily="2" charset="0"/>
                <a:sym typeface="Helvetica Neue" panose="02000503000000020004" pitchFamily="2" charset="0"/>
              </a:defRPr>
            </a:lvl3pPr>
            <a:lvl4pPr marL="1600200" indent="-228600">
              <a:defRPr sz="2400">
                <a:solidFill>
                  <a:srgbClr val="5E5E5E"/>
                </a:solidFill>
                <a:latin typeface="Helvetica Neue" panose="02000503000000020004" pitchFamily="2" charset="0"/>
                <a:cs typeface="Helvetica Neue" panose="02000503000000020004" pitchFamily="2" charset="0"/>
                <a:sym typeface="Helvetica Neue" panose="02000503000000020004" pitchFamily="2" charset="0"/>
              </a:defRPr>
            </a:lvl4pPr>
            <a:lvl5pPr marL="2057400" indent="-228600">
              <a:defRPr sz="2400">
                <a:solidFill>
                  <a:srgbClr val="5E5E5E"/>
                </a:solidFill>
                <a:latin typeface="Helvetica Neue" panose="02000503000000020004" pitchFamily="2" charset="0"/>
                <a:cs typeface="Helvetica Neue" panose="02000503000000020004" pitchFamily="2" charset="0"/>
                <a:sym typeface="Helvetica Neue" panose="02000503000000020004" pitchFamily="2" charset="0"/>
              </a:defRPr>
            </a:lvl5pPr>
            <a:lvl6pPr marL="2514600" indent="-228600" defTabSz="2436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 panose="02000503000000020004" pitchFamily="2" charset="0"/>
                <a:cs typeface="Helvetica Neue" panose="02000503000000020004" pitchFamily="2" charset="0"/>
                <a:sym typeface="Helvetica Neue" panose="02000503000000020004" pitchFamily="2" charset="0"/>
              </a:defRPr>
            </a:lvl6pPr>
            <a:lvl7pPr marL="2971800" indent="-228600" defTabSz="2436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 panose="02000503000000020004" pitchFamily="2" charset="0"/>
                <a:cs typeface="Helvetica Neue" panose="02000503000000020004" pitchFamily="2" charset="0"/>
                <a:sym typeface="Helvetica Neue" panose="02000503000000020004" pitchFamily="2" charset="0"/>
              </a:defRPr>
            </a:lvl7pPr>
            <a:lvl8pPr marL="3429000" indent="-228600" defTabSz="2436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 panose="02000503000000020004" pitchFamily="2" charset="0"/>
                <a:cs typeface="Helvetica Neue" panose="02000503000000020004" pitchFamily="2" charset="0"/>
                <a:sym typeface="Helvetica Neue" panose="02000503000000020004" pitchFamily="2" charset="0"/>
              </a:defRPr>
            </a:lvl8pPr>
            <a:lvl9pPr marL="3886200" indent="-228600" defTabSz="2436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 panose="02000503000000020004" pitchFamily="2" charset="0"/>
                <a:cs typeface="Helvetica Neue" panose="02000503000000020004" pitchFamily="2" charset="0"/>
                <a:sym typeface="Helvetica Neue" panose="02000503000000020004" pitchFamily="2" charset="0"/>
              </a:defRPr>
            </a:lvl9pPr>
          </a:lstStyle>
          <a:p>
            <a:pPr algn="r" defTabSz="121840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200" spc="-12" dirty="0" smtClean="0">
                <a:solidFill>
                  <a:schemeClr val="tx1"/>
                </a:solidFill>
                <a:latin typeface="Segoe UI" panose="020B0502040204020203" pitchFamily="34" charset="0"/>
                <a:ea typeface="PT Root UI" panose="020B0303020202020204" pitchFamily="34" charset="-52"/>
                <a:cs typeface="Segoe UI" panose="020B0502040204020203" pitchFamily="34" charset="0"/>
              </a:rPr>
              <a:t>скоро на МСП.РФ</a:t>
            </a:r>
            <a:endParaRPr lang="ru-RU" altLang="ru-RU" sz="1200" spc="-12" dirty="0">
              <a:solidFill>
                <a:schemeClr val="tx1"/>
              </a:solidFill>
              <a:latin typeface="Segoe UI" panose="020B0502040204020203" pitchFamily="34" charset="0"/>
              <a:ea typeface="PT Root UI" panose="020B0303020202020204" pitchFamily="34" charset="-52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20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9" name="Слайд think-cell" r:id="rId5" imgW="347" imgH="348" progId="TCLayout.ActiveDocument.1">
                  <p:embed/>
                </p:oleObj>
              </mc:Choice>
              <mc:Fallback>
                <p:oleObj name="Слайд think-cell" r:id="rId5" imgW="347" imgH="348" progId="TCLayout.ActiveDocument.1">
                  <p:embed/>
                  <p:pic>
                    <p:nvPicPr>
                      <p:cNvPr id="3" name="Объект 2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Прямоугольник 27"/>
          <p:cNvSpPr/>
          <p:nvPr/>
        </p:nvSpPr>
        <p:spPr>
          <a:xfrm>
            <a:off x="-20848" y="1"/>
            <a:ext cx="12212848" cy="21360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6" name="Номер слайда 1"/>
          <p:cNvSpPr txBox="1">
            <a:spLocks/>
          </p:cNvSpPr>
          <p:nvPr/>
        </p:nvSpPr>
        <p:spPr>
          <a:xfrm>
            <a:off x="11100911" y="6446613"/>
            <a:ext cx="50984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3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3566" y="260660"/>
            <a:ext cx="1607729" cy="401484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595501" y="759042"/>
            <a:ext cx="7136908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R="2786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spc="-100" dirty="0">
                <a:gradFill>
                  <a:gsLst>
                    <a:gs pos="0">
                      <a:srgbClr val="FF6464"/>
                    </a:gs>
                    <a:gs pos="100000">
                      <a:schemeClr val="bg2"/>
                    </a:gs>
                  </a:gsLst>
                  <a:lin ang="0" scaled="0"/>
                </a:gradFill>
                <a:latin typeface="Segoe UI Semibold" panose="020B0702040204020203" pitchFamily="34" charset="0"/>
                <a:ea typeface="PT Root UI" panose="020B0303020202020204" pitchFamily="34" charset="-52"/>
                <a:cs typeface="Segoe UI Semibold" panose="020B0702040204020203" pitchFamily="34" charset="0"/>
              </a:rPr>
              <a:t>Перечень </a:t>
            </a:r>
            <a:endParaRPr lang="ru-RU" sz="3600" spc="-100" dirty="0" smtClean="0">
              <a:gradFill>
                <a:gsLst>
                  <a:gs pos="0">
                    <a:srgbClr val="FF6464"/>
                  </a:gs>
                  <a:gs pos="100000">
                    <a:schemeClr val="bg2"/>
                  </a:gs>
                </a:gsLst>
                <a:lin ang="0" scaled="0"/>
              </a:gradFill>
              <a:latin typeface="Segoe UI Semibold" panose="020B0702040204020203" pitchFamily="34" charset="0"/>
              <a:ea typeface="PT Root UI" panose="020B0303020202020204" pitchFamily="34" charset="-52"/>
              <a:cs typeface="Segoe UI Semibold" panose="020B0702040204020203" pitchFamily="34" charset="0"/>
            </a:endParaRPr>
          </a:p>
          <a:p>
            <a:pPr marR="2786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spc="-100" dirty="0" smtClean="0">
                <a:gradFill>
                  <a:gsLst>
                    <a:gs pos="0">
                      <a:srgbClr val="FF6464"/>
                    </a:gs>
                    <a:gs pos="100000">
                      <a:schemeClr val="bg2"/>
                    </a:gs>
                  </a:gsLst>
                  <a:lin ang="0" scaled="0"/>
                </a:gradFill>
                <a:latin typeface="Segoe UI Semibold" panose="020B0702040204020203" pitchFamily="34" charset="0"/>
                <a:ea typeface="PT Root UI" panose="020B0303020202020204" pitchFamily="34" charset="-52"/>
                <a:cs typeface="Segoe UI Semibold" panose="020B0702040204020203" pitchFamily="34" charset="0"/>
              </a:rPr>
              <a:t>уполномоченных банков</a:t>
            </a:r>
            <a:endParaRPr lang="ru-RU" sz="3600" spc="-100" dirty="0">
              <a:gradFill>
                <a:gsLst>
                  <a:gs pos="0">
                    <a:srgbClr val="FF6464"/>
                  </a:gs>
                  <a:gs pos="100000">
                    <a:schemeClr val="bg2"/>
                  </a:gs>
                </a:gsLst>
                <a:lin ang="0" scaled="0"/>
              </a:gradFill>
              <a:latin typeface="Segoe UI Semibold" panose="020B0702040204020203" pitchFamily="34" charset="0"/>
              <a:ea typeface="PT Root UI" panose="020B0303020202020204" pitchFamily="34" charset="-52"/>
              <a:cs typeface="Segoe UI Semibold" panose="020B07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2409" y="326729"/>
            <a:ext cx="1074855" cy="269345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658" b="-2220"/>
          <a:stretch/>
        </p:blipFill>
        <p:spPr>
          <a:xfrm>
            <a:off x="10901287" y="288619"/>
            <a:ext cx="595388" cy="307659"/>
          </a:xfrm>
          <a:prstGeom prst="rect">
            <a:avLst/>
          </a:prstGeom>
        </p:spPr>
      </p:pic>
      <p:cxnSp>
        <p:nvCxnSpPr>
          <p:cNvPr id="32" name="Прямая соединительная линия 31"/>
          <p:cNvCxnSpPr/>
          <p:nvPr/>
        </p:nvCxnSpPr>
        <p:spPr>
          <a:xfrm flipV="1">
            <a:off x="3872728" y="2953569"/>
            <a:ext cx="0" cy="3785653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Прямоугольник 39"/>
          <p:cNvSpPr/>
          <p:nvPr/>
        </p:nvSpPr>
        <p:spPr>
          <a:xfrm>
            <a:off x="255537" y="2953569"/>
            <a:ext cx="3623997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Segoe UI" panose="020B0502040204020203" pitchFamily="34" charset="0"/>
                <a:cs typeface="Segoe UI" panose="020B0502040204020203" pitchFamily="34" charset="0"/>
              </a:rPr>
              <a:t>1.АКБ </a:t>
            </a:r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“</a:t>
            </a:r>
            <a:r>
              <a:rPr lang="ru-RU" sz="1400" dirty="0" err="1">
                <a:latin typeface="Segoe UI" panose="020B0502040204020203" pitchFamily="34" charset="0"/>
                <a:cs typeface="Segoe UI" panose="020B0502040204020203" pitchFamily="34" charset="0"/>
              </a:rPr>
              <a:t>Энергобанк</a:t>
            </a:r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2.АО КБ “САММИТ БАНК”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3.АО КБ “Хлынов”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4.Банк ГПБ (АО)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5.ПАО “Банк “Санкт-Петербург”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6.ПАО “ЧЕЛЯБИНВЕСТБАНК”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7.АО “Банк Акцепт”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8.АО БАНК “СНГБ”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9.ПАО Банк “Кузнецкий”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10.ПАО “НИКО-БАНК”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11.ООО КБЭР “Банк Казани”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12.АО “Дальневосточный банк”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13.АО “ВЛАДБИЗНЕСБАНК”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14.АО “</a:t>
            </a:r>
            <a:r>
              <a:rPr lang="ru-RU" sz="1400" dirty="0" err="1">
                <a:latin typeface="Segoe UI" panose="020B0502040204020203" pitchFamily="34" charset="0"/>
                <a:cs typeface="Segoe UI" panose="020B0502040204020203" pitchFamily="34" charset="0"/>
              </a:rPr>
              <a:t>МИнБанк</a:t>
            </a:r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15.ПАО “</a:t>
            </a:r>
            <a:r>
              <a:rPr lang="ru-RU" sz="1400" dirty="0" err="1">
                <a:latin typeface="Segoe UI" panose="020B0502040204020203" pitchFamily="34" charset="0"/>
                <a:cs typeface="Segoe UI" panose="020B0502040204020203" pitchFamily="34" charset="0"/>
              </a:rPr>
              <a:t>Совкомбанк</a:t>
            </a:r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16.АО “ПЕРВОУРАЛЬСКИЙБАНК”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17.Банк ВТБ (ПАО</a:t>
            </a:r>
            <a:r>
              <a:rPr lang="ru-RU" sz="1400" dirty="0" smtClean="0">
                <a:latin typeface="Segoe UI" panose="020B0502040204020203" pitchFamily="34" charset="0"/>
                <a:cs typeface="Segoe UI" panose="020B0502040204020203" pitchFamily="34" charset="0"/>
              </a:rPr>
              <a:t>)</a:t>
            </a:r>
            <a:endParaRPr lang="ru-RU" sz="14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4159729" y="2962807"/>
            <a:ext cx="3831899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18.КБ “ЭНЕРГОТРАНСБАНК” (АО)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19.АО “АЛЬФА-БАНК”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20.Банк “Левобережный” (ПАО)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21.РНКБ Банк (ПАО)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22.ПАО Сбербанк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23.“СДМ-Банк” (ПАО)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24.ПАО “</a:t>
            </a:r>
            <a:r>
              <a:rPr lang="ru-RU" sz="1400" dirty="0" err="1">
                <a:latin typeface="Segoe UI" panose="020B0502040204020203" pitchFamily="34" charset="0"/>
                <a:cs typeface="Segoe UI" panose="020B0502040204020203" pitchFamily="34" charset="0"/>
              </a:rPr>
              <a:t>Томскпромстройбанк</a:t>
            </a:r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25.“Азиатско-Тихоокеанский Банк” (АО)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26.ПАО “НБД-Банк”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27.ПАО “МОСКОВСКИЙ КРЕДИТНЫЙ БАНК”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28.“СИБСОЦБАНК” ООО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29.ПАО Банк “ФК Открытие”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30.АО “Банк </a:t>
            </a:r>
            <a:r>
              <a:rPr lang="ru-RU" sz="1400" dirty="0" err="1">
                <a:latin typeface="Segoe UI" panose="020B0502040204020203" pitchFamily="34" charset="0"/>
                <a:cs typeface="Segoe UI" panose="020B0502040204020203" pitchFamily="34" charset="0"/>
              </a:rPr>
              <a:t>Интеза</a:t>
            </a:r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31.ПАО КБ “Центр-</a:t>
            </a:r>
            <a:r>
              <a:rPr lang="ru-RU" sz="1400" dirty="0" err="1">
                <a:latin typeface="Segoe UI" panose="020B0502040204020203" pitchFamily="34" charset="0"/>
                <a:cs typeface="Segoe UI" panose="020B0502040204020203" pitchFamily="34" charset="0"/>
              </a:rPr>
              <a:t>инвест</a:t>
            </a:r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32.ПАО “МТС-Банк”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33.АО “Банк ДОМ.РФ”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34.АО “ГЕНБАНК</a:t>
            </a:r>
            <a:r>
              <a:rPr lang="ru-RU" sz="1400" dirty="0" smtClean="0">
                <a:latin typeface="Segoe UI" panose="020B0502040204020203" pitchFamily="34" charset="0"/>
                <a:cs typeface="Segoe UI" panose="020B0502040204020203" pitchFamily="34" charset="0"/>
              </a:rPr>
              <a:t>”</a:t>
            </a:r>
            <a:endParaRPr lang="ru-RU" sz="14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44" name="Прямая соединительная линия 43"/>
          <p:cNvCxnSpPr/>
          <p:nvPr/>
        </p:nvCxnSpPr>
        <p:spPr>
          <a:xfrm flipH="1" flipV="1">
            <a:off x="8156448" y="2953569"/>
            <a:ext cx="0" cy="3785653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рямоугольник 41"/>
          <p:cNvSpPr/>
          <p:nvPr/>
        </p:nvSpPr>
        <p:spPr>
          <a:xfrm>
            <a:off x="8443449" y="2984348"/>
            <a:ext cx="3463808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35.КБ “Кубань Кредит” ООО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36.ПАО “АКИБАНК”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37.ПАО “АК БАРС” БАНК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38.АО АИКБ “Енисейский объединенный банк”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39.ООО </a:t>
            </a:r>
            <a:r>
              <a:rPr lang="ru-RU" sz="1400" dirty="0" err="1">
                <a:latin typeface="Segoe UI" panose="020B0502040204020203" pitchFamily="34" charset="0"/>
                <a:cs typeface="Segoe UI" panose="020B0502040204020203" pitchFamily="34" charset="0"/>
              </a:rPr>
              <a:t>КБ”Алтайкапиталбанк</a:t>
            </a:r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40.ПАО СКБ Приморья “</a:t>
            </a:r>
            <a:r>
              <a:rPr lang="ru-RU" sz="1400" dirty="0" err="1">
                <a:latin typeface="Segoe UI" panose="020B0502040204020203" pitchFamily="34" charset="0"/>
                <a:cs typeface="Segoe UI" panose="020B0502040204020203" pitchFamily="34" charset="0"/>
              </a:rPr>
              <a:t>Примсоцбанк</a:t>
            </a:r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41.АО “БАНК СГБ”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42.АО “</a:t>
            </a:r>
            <a:r>
              <a:rPr lang="ru-RU" sz="1400" dirty="0" err="1">
                <a:latin typeface="Segoe UI" panose="020B0502040204020203" pitchFamily="34" charset="0"/>
                <a:cs typeface="Segoe UI" panose="020B0502040204020203" pitchFamily="34" charset="0"/>
              </a:rPr>
              <a:t>Экспобанк</a:t>
            </a:r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43.ПАО “Промсвязьбанк”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44.ПАО Банк ЗЕНИТ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45.АО “БАНК ОРЕНБУРГ”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46.АО “Райффайзенбанк”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47.АО “КОШЕЛЕВ-БАНК”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48.АО “МСП Банк”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49.АО “</a:t>
            </a:r>
            <a:r>
              <a:rPr lang="ru-RU" sz="1400" dirty="0" err="1">
                <a:latin typeface="Segoe UI" panose="020B0502040204020203" pitchFamily="34" charset="0"/>
                <a:cs typeface="Segoe UI" panose="020B0502040204020203" pitchFamily="34" charset="0"/>
              </a:rPr>
              <a:t>Россельхозбанк</a:t>
            </a:r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”</a:t>
            </a:r>
          </a:p>
          <a:p>
            <a:r>
              <a:rPr lang="ru-RU" sz="1400" dirty="0">
                <a:latin typeface="Segoe UI" panose="020B0502040204020203" pitchFamily="34" charset="0"/>
                <a:cs typeface="Segoe UI" panose="020B0502040204020203" pitchFamily="34" charset="0"/>
              </a:rPr>
              <a:t>50.АО “СМП Банк</a:t>
            </a:r>
            <a:r>
              <a:rPr lang="ru-RU" sz="1400" dirty="0" smtClean="0">
                <a:latin typeface="Segoe UI" panose="020B0502040204020203" pitchFamily="34" charset="0"/>
                <a:cs typeface="Segoe UI" panose="020B0502040204020203" pitchFamily="34" charset="0"/>
              </a:rPr>
              <a:t>”</a:t>
            </a:r>
            <a:endParaRPr lang="ru-RU" sz="14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xmlns="" id="{C2AF978C-F368-C14F-AD1E-466D4FF011CB}"/>
              </a:ext>
            </a:extLst>
          </p:cNvPr>
          <p:cNvSpPr/>
          <p:nvPr/>
        </p:nvSpPr>
        <p:spPr>
          <a:xfrm>
            <a:off x="337833" y="2167166"/>
            <a:ext cx="980338" cy="6924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R="1746">
              <a:spcBef>
                <a:spcPts val="226"/>
              </a:spcBef>
              <a:spcAft>
                <a:spcPts val="412"/>
              </a:spcAft>
            </a:pPr>
            <a:r>
              <a:rPr lang="ru-RU" sz="4500" kern="0" spc="-3" dirty="0">
                <a:solidFill>
                  <a:schemeClr val="accent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5</a:t>
            </a:r>
            <a:r>
              <a:rPr lang="ru-RU" sz="4500" kern="0" spc="-3" dirty="0" smtClean="0">
                <a:solidFill>
                  <a:schemeClr val="accent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0</a:t>
            </a:r>
            <a:endParaRPr lang="ru-RU" sz="4500" kern="0" spc="-3" dirty="0">
              <a:solidFill>
                <a:schemeClr val="accent2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1037888" y="2367978"/>
            <a:ext cx="11937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spc="7" dirty="0" smtClean="0">
                <a:latin typeface="Segoe UI" panose="020B0502040204020203" pitchFamily="34" charset="0"/>
                <a:cs typeface="Segoe UI" panose="020B0502040204020203" pitchFamily="34" charset="0"/>
              </a:rPr>
              <a:t>банков</a:t>
            </a:r>
            <a:endParaRPr lang="ru-RU" sz="2400" spc="7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1139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1" name="Слайд think-cell" r:id="rId5" imgW="347" imgH="348" progId="TCLayout.ActiveDocument.1">
                  <p:embed/>
                </p:oleObj>
              </mc:Choice>
              <mc:Fallback>
                <p:oleObj name="Слайд think-cell" r:id="rId5" imgW="347" imgH="348" progId="TCLayout.ActiveDocument.1">
                  <p:embed/>
                  <p:pic>
                    <p:nvPicPr>
                      <p:cNvPr id="3" name="Объект 2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Прямоугольник 27"/>
          <p:cNvSpPr/>
          <p:nvPr/>
        </p:nvSpPr>
        <p:spPr>
          <a:xfrm>
            <a:off x="-20848" y="1"/>
            <a:ext cx="12212848" cy="21360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6" name="Номер слайда 1"/>
          <p:cNvSpPr txBox="1">
            <a:spLocks/>
          </p:cNvSpPr>
          <p:nvPr/>
        </p:nvSpPr>
        <p:spPr>
          <a:xfrm>
            <a:off x="11100911" y="6446613"/>
            <a:ext cx="50984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dirty="0" smtClean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4</a:t>
            </a:r>
            <a:endParaRPr lang="ru-RU" sz="1200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3566" y="260660"/>
            <a:ext cx="1607729" cy="401484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616233" y="326729"/>
            <a:ext cx="7136908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R="2786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spc="-100" dirty="0">
                <a:gradFill>
                  <a:gsLst>
                    <a:gs pos="0">
                      <a:srgbClr val="FF6464"/>
                    </a:gs>
                    <a:gs pos="100000">
                      <a:schemeClr val="bg2"/>
                    </a:gs>
                  </a:gsLst>
                  <a:lin ang="0" scaled="0"/>
                </a:gradFill>
                <a:latin typeface="Segoe UI Semibold" panose="020B0702040204020203" pitchFamily="34" charset="0"/>
                <a:ea typeface="PT Root UI" panose="020B0303020202020204" pitchFamily="34" charset="-52"/>
                <a:cs typeface="Segoe UI Semibold" panose="020B0702040204020203" pitchFamily="34" charset="0"/>
              </a:rPr>
              <a:t>Перечень приоритетных </a:t>
            </a:r>
            <a:endParaRPr lang="ru-RU" sz="3600" spc="-100" dirty="0" smtClean="0">
              <a:gradFill>
                <a:gsLst>
                  <a:gs pos="0">
                    <a:srgbClr val="FF6464"/>
                  </a:gs>
                  <a:gs pos="100000">
                    <a:schemeClr val="bg2"/>
                  </a:gs>
                </a:gsLst>
                <a:lin ang="0" scaled="0"/>
              </a:gradFill>
              <a:latin typeface="Segoe UI Semibold" panose="020B0702040204020203" pitchFamily="34" charset="0"/>
              <a:ea typeface="PT Root UI" panose="020B0303020202020204" pitchFamily="34" charset="-52"/>
              <a:cs typeface="Segoe UI Semibold" panose="020B0702040204020203" pitchFamily="34" charset="0"/>
            </a:endParaRPr>
          </a:p>
          <a:p>
            <a:pPr marR="2786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spc="-100" dirty="0">
                <a:gradFill>
                  <a:gsLst>
                    <a:gs pos="0">
                      <a:srgbClr val="FF6464"/>
                    </a:gs>
                    <a:gs pos="100000">
                      <a:schemeClr val="bg2"/>
                    </a:gs>
                  </a:gsLst>
                  <a:lin ang="0" scaled="0"/>
                </a:gradFill>
                <a:latin typeface="Segoe UI Semibold" panose="020B0702040204020203" pitchFamily="34" charset="0"/>
                <a:ea typeface="PT Root UI" panose="020B0303020202020204" pitchFamily="34" charset="-52"/>
                <a:cs typeface="Segoe UI Semibold" panose="020B0702040204020203" pitchFamily="34" charset="0"/>
              </a:rPr>
              <a:t>о</a:t>
            </a:r>
            <a:r>
              <a:rPr lang="ru-RU" sz="3600" spc="-100" dirty="0" smtClean="0">
                <a:gradFill>
                  <a:gsLst>
                    <a:gs pos="0">
                      <a:srgbClr val="FF6464"/>
                    </a:gs>
                    <a:gs pos="100000">
                      <a:schemeClr val="bg2"/>
                    </a:gs>
                  </a:gsLst>
                  <a:lin ang="0" scaled="0"/>
                </a:gradFill>
                <a:latin typeface="Segoe UI Semibold" panose="020B0702040204020203" pitchFamily="34" charset="0"/>
                <a:ea typeface="PT Root UI" panose="020B0303020202020204" pitchFamily="34" charset="-52"/>
                <a:cs typeface="Segoe UI Semibold" panose="020B0702040204020203" pitchFamily="34" charset="0"/>
              </a:rPr>
              <a:t>траслей (</a:t>
            </a:r>
            <a:r>
              <a:rPr lang="ru-RU" sz="3600" spc="-100" dirty="0">
                <a:gradFill>
                  <a:gsLst>
                    <a:gs pos="0">
                      <a:srgbClr val="FF6464"/>
                    </a:gs>
                    <a:gs pos="100000">
                      <a:schemeClr val="bg2"/>
                    </a:gs>
                  </a:gsLst>
                  <a:lin ang="0" scaled="0"/>
                </a:gradFill>
                <a:latin typeface="Segoe UI Semibold" panose="020B0702040204020203" pitchFamily="34" charset="0"/>
                <a:ea typeface="PT Root UI" panose="020B0303020202020204" pitchFamily="34" charset="-52"/>
                <a:cs typeface="Segoe UI Semibold" panose="020B0702040204020203" pitchFamily="34" charset="0"/>
              </a:rPr>
              <a:t>видов деятельности)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2409" y="326729"/>
            <a:ext cx="1074855" cy="269345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658" b="-2220"/>
          <a:stretch/>
        </p:blipFill>
        <p:spPr>
          <a:xfrm>
            <a:off x="10901287" y="288619"/>
            <a:ext cx="595388" cy="307659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12245" y="2300285"/>
            <a:ext cx="5693334" cy="4207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spc="5" dirty="0">
                <a:solidFill>
                  <a:srgbClr val="FF6464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Обрабатывающее производство, в том числе производство пищевых </a:t>
            </a:r>
            <a:r>
              <a:rPr lang="ru-RU" sz="1200" b="1" spc="5" dirty="0" smtClean="0">
                <a:solidFill>
                  <a:srgbClr val="FF6464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продуктов, первичная </a:t>
            </a:r>
            <a:r>
              <a:rPr lang="ru-RU" sz="1200" b="1" spc="5" dirty="0">
                <a:solidFill>
                  <a:srgbClr val="FF6464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и последующая (промышленная) переработка сельскохозяйственной </a:t>
            </a:r>
            <a:r>
              <a:rPr lang="ru-RU" sz="1200" b="1" spc="5" dirty="0" smtClean="0">
                <a:solidFill>
                  <a:srgbClr val="FF6464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продукции</a:t>
            </a:r>
            <a:r>
              <a:rPr lang="ru-RU" sz="1200" b="1" spc="5" dirty="0">
                <a:solidFill>
                  <a:srgbClr val="FF6464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в том числе в целях обеспечения </a:t>
            </a:r>
            <a:r>
              <a:rPr lang="ru-RU" sz="1200" b="1" spc="5" dirty="0" err="1">
                <a:solidFill>
                  <a:srgbClr val="FF6464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импортозамещения</a:t>
            </a:r>
            <a:r>
              <a:rPr lang="ru-RU" sz="1200" b="1" spc="5" dirty="0">
                <a:solidFill>
                  <a:srgbClr val="FF6464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и развития </a:t>
            </a:r>
            <a:r>
              <a:rPr lang="ru-RU" sz="1200" b="1" spc="5" dirty="0" err="1" smtClean="0">
                <a:solidFill>
                  <a:srgbClr val="FF6464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несырьевого</a:t>
            </a:r>
            <a:r>
              <a:rPr lang="ru-RU" sz="1200" b="1" spc="5" dirty="0" smtClean="0">
                <a:solidFill>
                  <a:srgbClr val="FF6464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экспорта</a:t>
            </a:r>
          </a:p>
          <a:p>
            <a:endParaRPr lang="ru-RU" sz="1100" b="1" spc="5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 smtClean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10</a:t>
            </a:r>
            <a:r>
              <a:rPr lang="ru-RU" sz="1100" dirty="0" smtClean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Производство пищевых продуктов </a:t>
            </a: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11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Производство напитков (только группы 11.06 и 11.07 и все входящие в эту группу подгруппы) </a:t>
            </a: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13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Производство текстильных изделий </a:t>
            </a: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14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Производство одежды </a:t>
            </a: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15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Производство кожи и изделий из кожи </a:t>
            </a: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16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Обработка древесины и производство изделий из дерева и пробки, кроме мебели, производство изделий из соломки и материалов для плетения </a:t>
            </a: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17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Производство бумаги и бумажных изделий 18 Деятельность полиграфическая и копирование носителей информации </a:t>
            </a: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19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Производство кокса и нефтепродуктов (за исключением подкласса 19.2, группы 19.20, подгрупп 19.20.1, 19.20.2, 19.20.9) </a:t>
            </a: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20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Производство химических веществ и химических продуктов (за исключением группы 20.14, подгрупп 20.14.1, 20.14.2) </a:t>
            </a: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21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Производство лекарственных средств и материалов, применяемых в медицинских целях </a:t>
            </a: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22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Производство резиновых и пластмассовых изделий 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6500083" y="2300285"/>
            <a:ext cx="5514093" cy="2575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 smtClean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23</a:t>
            </a:r>
            <a:r>
              <a:rPr lang="ru-RU" sz="1100" dirty="0" smtClean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Производство прочей неметаллической минеральной продукции </a:t>
            </a: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24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Производство металлургическое </a:t>
            </a: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25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Производство готовых металлических изделий, кроме машин и оборудования </a:t>
            </a: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26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Производство компьютеров, электронных и оптических изделий </a:t>
            </a: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27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Производство электрического оборудования </a:t>
            </a: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28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Производство машин и оборудования, не включенных в другие группировки </a:t>
            </a: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29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Производство автотранспортных средств, прицепов и полуприцепов (за исключением </a:t>
            </a:r>
            <a:r>
              <a:rPr lang="ru-RU" sz="1100" dirty="0" smtClean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подкласса 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29.1, группы 29.10, подгруппы 29.10.2) </a:t>
            </a: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30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Производство прочих транспортных средств и оборудования (за исключением группы 30.91)</a:t>
            </a: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31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Производство мебели </a:t>
            </a: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32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Производство прочих готовых изделий </a:t>
            </a:r>
          </a:p>
          <a:p>
            <a:pPr>
              <a:lnSpc>
                <a:spcPct val="107000"/>
              </a:lnSpc>
              <a:spcAft>
                <a:spcPts val="100"/>
              </a:spcAft>
            </a:pPr>
            <a:r>
              <a:rPr lang="ru-RU" sz="1100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33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Ремонт и монтаж машин и оборудования 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6500083" y="6011429"/>
            <a:ext cx="5434774" cy="4967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200"/>
              </a:spcAft>
            </a:pPr>
            <a:r>
              <a:rPr lang="ru-RU" sz="1200" b="1" spc="5" dirty="0">
                <a:solidFill>
                  <a:srgbClr val="FF6464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Деятельность гостиниц и предприятий общественного питания</a:t>
            </a:r>
          </a:p>
          <a:p>
            <a:pPr>
              <a:lnSpc>
                <a:spcPct val="107000"/>
              </a:lnSpc>
              <a:spcAft>
                <a:spcPts val="200"/>
              </a:spcAft>
            </a:pPr>
            <a:r>
              <a:rPr lang="ru-RU" sz="1100" b="1" dirty="0" smtClean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55</a:t>
            </a:r>
            <a:r>
              <a:rPr lang="ru-RU" sz="1100" dirty="0" smtClean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Деятельность по предоставлению мест для временного проживания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6500083" y="5216015"/>
            <a:ext cx="5499260" cy="4967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200"/>
              </a:spcAft>
            </a:pPr>
            <a:r>
              <a:rPr lang="ru-RU" sz="1200" b="1" spc="5" dirty="0">
                <a:solidFill>
                  <a:srgbClr val="FF6464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Транспортировка и хранение</a:t>
            </a:r>
          </a:p>
          <a:p>
            <a:pPr>
              <a:lnSpc>
                <a:spcPct val="107000"/>
              </a:lnSpc>
              <a:spcAft>
                <a:spcPts val="200"/>
              </a:spcAft>
            </a:pPr>
            <a:r>
              <a:rPr lang="ru-RU" sz="1100" b="1" dirty="0" smtClean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52</a:t>
            </a:r>
            <a:r>
              <a:rPr lang="ru-RU" sz="1100" dirty="0" smtClean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  <a:r>
              <a:rPr lang="ru-RU" sz="1100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Складское хозяйство и вспомогательная транспортная </a:t>
            </a:r>
            <a:r>
              <a:rPr lang="ru-RU" sz="1100" dirty="0" smtClean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деятельность</a:t>
            </a:r>
            <a:endParaRPr lang="ru-RU" sz="1100" dirty="0"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V="1">
            <a:off x="6599208" y="5029200"/>
            <a:ext cx="5335649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6599208" y="5876544"/>
            <a:ext cx="5335649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V="1">
            <a:off x="6103864" y="2357054"/>
            <a:ext cx="0" cy="4089559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Прямоугольник 36"/>
          <p:cNvSpPr/>
          <p:nvPr/>
        </p:nvSpPr>
        <p:spPr>
          <a:xfrm>
            <a:off x="641818" y="1488365"/>
            <a:ext cx="859362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R="2786" lvl="0" defTabSz="457200">
              <a:spcBef>
                <a:spcPts val="361"/>
              </a:spcBef>
              <a:spcAft>
                <a:spcPts val="657"/>
              </a:spcAft>
              <a:buClr>
                <a:schemeClr val="accent2"/>
              </a:buClr>
              <a:buSzPct val="150000"/>
              <a:defRPr/>
            </a:pPr>
            <a:r>
              <a:rPr lang="ru-RU" sz="1200" spc="7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В соответствие с Программой стимулирования кредитования субъектов малого и среднего предпринимательства (</a:t>
            </a:r>
            <a:r>
              <a:rPr lang="ru-RU" sz="1200" spc="7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утверждена решением Совета директоров АО «Корпорация «МСП» </a:t>
            </a:r>
            <a:r>
              <a:rPr lang="ru-RU" sz="1200" spc="7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15 </a:t>
            </a:r>
            <a:r>
              <a:rPr lang="ru-RU" sz="1200" spc="7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марта 2022 г., протокол № 131 </a:t>
            </a:r>
            <a:r>
              <a:rPr lang="ru-RU" sz="1200" spc="7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</a:t>
            </a:r>
            <a:r>
              <a:rPr lang="ru-RU" sz="1200" spc="7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с изменениями, утвержденными протоколом </a:t>
            </a:r>
            <a:r>
              <a:rPr lang="ru-RU" sz="1200" spc="7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№ </a:t>
            </a:r>
            <a:r>
              <a:rPr lang="ru-RU" sz="1200" spc="7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134 от 27.05.2022, протоколом № 138 от 18.07.2022)</a:t>
            </a:r>
          </a:p>
        </p:txBody>
      </p:sp>
    </p:spTree>
    <p:extLst>
      <p:ext uri="{BB962C8B-B14F-4D97-AF65-F5344CB8AC3E}">
        <p14:creationId xmlns:p14="http://schemas.microsoft.com/office/powerpoint/2010/main" val="1147049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-25133" y="0"/>
            <a:ext cx="57984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Номер слайда 1"/>
          <p:cNvSpPr txBox="1">
            <a:spLocks/>
          </p:cNvSpPr>
          <p:nvPr/>
        </p:nvSpPr>
        <p:spPr>
          <a:xfrm>
            <a:off x="11426739" y="6446613"/>
            <a:ext cx="50984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3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60068" y="3405766"/>
            <a:ext cx="453773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69875" marR="2786" lvl="0" indent="-269875" algn="l" defTabSz="457200" rtl="0" eaLnBrk="1" fontAlgn="auto" latinLnBrk="0" hangingPunct="1">
              <a:lnSpc>
                <a:spcPct val="100000"/>
              </a:lnSpc>
              <a:spcBef>
                <a:spcPts val="361"/>
              </a:spcBef>
              <a:spcAft>
                <a:spcPts val="657"/>
              </a:spcAft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600" b="0" i="0" u="none" strike="noStrike" kern="1200" cap="none" spc="7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Поручительство по кредиту предоставляется в </a:t>
            </a:r>
            <a:r>
              <a:rPr kumimoji="0" lang="ru-RU" sz="1600" b="0" i="0" u="none" strike="noStrike" kern="1200" cap="none" spc="7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банке</a:t>
            </a:r>
            <a:endParaRPr kumimoji="0" lang="ru-RU" sz="1600" b="0" i="0" u="none" strike="noStrike" kern="1200" cap="none" spc="7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DB21C0C5-6AD4-AF49-90A5-958F9466F586}"/>
              </a:ext>
            </a:extLst>
          </p:cNvPr>
          <p:cNvSpPr/>
          <p:nvPr/>
        </p:nvSpPr>
        <p:spPr>
          <a:xfrm>
            <a:off x="700092" y="835199"/>
            <a:ext cx="5952496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R="2786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spc="-100" dirty="0">
                <a:gradFill>
                  <a:gsLst>
                    <a:gs pos="0">
                      <a:srgbClr val="FF6464"/>
                    </a:gs>
                    <a:gs pos="100000">
                      <a:schemeClr val="bg2"/>
                    </a:gs>
                  </a:gsLst>
                  <a:lin ang="0" scaled="0"/>
                </a:gradFill>
                <a:latin typeface="Segoe UI Semibold" panose="020B0702040204020203" pitchFamily="34" charset="0"/>
                <a:ea typeface="PT Root UI" panose="020B0303020202020204" pitchFamily="34" charset="-52"/>
                <a:cs typeface="Segoe UI Semibold" panose="020B0702040204020203" pitchFamily="34" charset="0"/>
              </a:rPr>
              <a:t>«Зонтичный» </a:t>
            </a:r>
          </a:p>
          <a:p>
            <a:pPr marR="2786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spc="-100" dirty="0">
                <a:gradFill>
                  <a:gsLst>
                    <a:gs pos="0">
                      <a:srgbClr val="FF6464"/>
                    </a:gs>
                    <a:gs pos="100000">
                      <a:schemeClr val="bg2"/>
                    </a:gs>
                  </a:gsLst>
                  <a:lin ang="0" scaled="0"/>
                </a:gradFill>
                <a:latin typeface="Segoe UI Semibold" panose="020B0702040204020203" pitchFamily="34" charset="0"/>
                <a:ea typeface="PT Root UI" panose="020B0303020202020204" pitchFamily="34" charset="-52"/>
                <a:cs typeface="Segoe UI Semibold" panose="020B0702040204020203" pitchFamily="34" charset="0"/>
              </a:rPr>
              <a:t>механизм </a:t>
            </a:r>
          </a:p>
          <a:p>
            <a:pPr marR="2786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spc="-100" dirty="0">
                <a:gradFill>
                  <a:gsLst>
                    <a:gs pos="0">
                      <a:srgbClr val="FF6464"/>
                    </a:gs>
                    <a:gs pos="100000">
                      <a:schemeClr val="bg2"/>
                    </a:gs>
                  </a:gsLst>
                  <a:lin ang="0" scaled="0"/>
                </a:gradFill>
                <a:latin typeface="Segoe UI Semibold" panose="020B0702040204020203" pitchFamily="34" charset="0"/>
                <a:ea typeface="PT Root UI" panose="020B0303020202020204" pitchFamily="34" charset="-52"/>
                <a:cs typeface="Segoe UI Semibold" panose="020B0702040204020203" pitchFamily="34" charset="0"/>
              </a:rPr>
              <a:t>поручительств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42058" y="4090380"/>
            <a:ext cx="455574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69875" marR="2786" lvl="0" indent="-269875" algn="l" defTabSz="457200" rtl="0" eaLnBrk="1" fontAlgn="auto" latinLnBrk="0" hangingPunct="1">
              <a:lnSpc>
                <a:spcPct val="100000"/>
              </a:lnSpc>
              <a:spcBef>
                <a:spcPts val="361"/>
              </a:spcBef>
              <a:spcAft>
                <a:spcPts val="657"/>
              </a:spcAft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lang="ru-RU" sz="1600" spc="7" noProof="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Б</a:t>
            </a:r>
            <a:r>
              <a:rPr kumimoji="0" lang="ru-RU" sz="1600" b="0" i="0" u="none" strike="noStrike" kern="1200" cap="none" spc="7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есплатно</a:t>
            </a:r>
            <a:r>
              <a:rPr kumimoji="0" lang="ru-RU" sz="1600" b="0" i="0" u="none" strike="noStrike" kern="1200" cap="none" spc="7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- к</a:t>
            </a:r>
            <a:r>
              <a:rPr kumimoji="0" lang="ru-RU" sz="1600" b="0" i="0" u="none" strike="noStrike" kern="1200" cap="none" spc="7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омиссию </a:t>
            </a:r>
            <a:r>
              <a:rPr kumimoji="0" lang="ru-RU" sz="1600" b="0" i="0" u="none" strike="noStrike" kern="1200" cap="none" spc="7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за поручительство платит банк, </a:t>
            </a:r>
            <a:r>
              <a:rPr kumimoji="0" lang="ru-RU" sz="1600" b="0" i="0" u="none" strike="noStrike" kern="1200" cap="none" spc="7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а </a:t>
            </a:r>
            <a:r>
              <a:rPr kumimoji="0" lang="ru-RU" sz="1600" b="0" i="0" u="none" strike="noStrike" kern="1200" cap="none" spc="7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не предприниматель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742025" y="4776728"/>
            <a:ext cx="4698658" cy="8797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69875" marR="2786" lvl="0" indent="-269875" algn="l" defTabSz="457200" rtl="0" eaLnBrk="1" fontAlgn="auto" latinLnBrk="0" hangingPunct="1">
              <a:lnSpc>
                <a:spcPct val="100000"/>
              </a:lnSpc>
              <a:spcBef>
                <a:spcPts val="361"/>
              </a:spcBef>
              <a:spcAft>
                <a:spcPts val="657"/>
              </a:spcAft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lang="ru-RU" sz="1600" spc="7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Сумма поручительства - до 1 млрд руб.</a:t>
            </a:r>
          </a:p>
          <a:p>
            <a:pPr marL="269875" marR="2786" lvl="0" indent="-269875" algn="l" defTabSz="457200" rtl="0" eaLnBrk="1" fontAlgn="auto" latinLnBrk="0" hangingPunct="1">
              <a:lnSpc>
                <a:spcPct val="100000"/>
              </a:lnSpc>
              <a:spcBef>
                <a:spcPts val="361"/>
              </a:spcBef>
              <a:spcAft>
                <a:spcPts val="657"/>
              </a:spcAft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lang="ru-RU" sz="1600" spc="7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Г</a:t>
            </a:r>
            <a:r>
              <a:rPr lang="ru-RU" sz="1600" spc="7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арантийное </a:t>
            </a:r>
            <a:r>
              <a:rPr lang="ru-RU" sz="1600" spc="7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</a:t>
            </a:r>
            <a:r>
              <a:rPr kumimoji="0" lang="ru-RU" sz="1600" b="0" i="0" u="none" strike="noStrike" kern="1200" cap="none" spc="7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окрытие</a:t>
            </a:r>
            <a:r>
              <a:rPr kumimoji="0" lang="ru-RU" sz="1600" b="0" i="0" u="none" strike="noStrike" kern="1200" cap="none" spc="7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</a:t>
            </a:r>
            <a:r>
              <a:rPr kumimoji="0" lang="ru-RU" sz="1600" b="0" i="0" u="none" strike="noStrike" kern="1200" cap="none" spc="7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– </a:t>
            </a:r>
            <a:r>
              <a:rPr lang="ru-RU" sz="1600" spc="7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до </a:t>
            </a:r>
            <a:r>
              <a:rPr kumimoji="0" lang="ru-RU" sz="1600" b="0" i="0" u="none" strike="noStrike" kern="1200" cap="none" spc="7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egoe UI Semibold" panose="020B0702040204020203" pitchFamily="34" charset="0"/>
                <a:cs typeface="Segoe UI Semibold" panose="020B0702040204020203" pitchFamily="34" charset="0"/>
              </a:rPr>
              <a:t>50</a:t>
            </a:r>
            <a:r>
              <a:rPr kumimoji="0" lang="ru-RU" sz="1600" b="0" i="0" u="none" strike="noStrike" kern="1200" cap="none" spc="7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egoe UI Semibold" panose="020B0702040204020203" pitchFamily="34" charset="0"/>
                <a:cs typeface="Segoe UI Semibold" panose="020B0702040204020203" pitchFamily="34" charset="0"/>
              </a:rPr>
              <a:t>% </a:t>
            </a:r>
            <a:r>
              <a:rPr kumimoji="0" lang="ru-RU" sz="1600" b="0" i="0" u="none" strike="noStrike" kern="1200" cap="none" spc="7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от суммы кредита 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658" b="-2220"/>
          <a:stretch/>
        </p:blipFill>
        <p:spPr>
          <a:xfrm>
            <a:off x="11330865" y="306998"/>
            <a:ext cx="595388" cy="307659"/>
          </a:xfrm>
          <a:prstGeom prst="rect">
            <a:avLst/>
          </a:prstGeom>
        </p:spPr>
      </p:pic>
      <p:sp>
        <p:nvSpPr>
          <p:cNvPr id="13" name="Номер слайда 1"/>
          <p:cNvSpPr txBox="1">
            <a:spLocks/>
          </p:cNvSpPr>
          <p:nvPr/>
        </p:nvSpPr>
        <p:spPr>
          <a:xfrm>
            <a:off x="11140884" y="6446613"/>
            <a:ext cx="48767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5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60068" y="2716757"/>
            <a:ext cx="453773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69875" marR="2786" lvl="0" indent="-269875" defTabSz="457200">
              <a:spcBef>
                <a:spcPts val="361"/>
              </a:spcBef>
              <a:spcAft>
                <a:spcPts val="657"/>
              </a:spcAft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  <a:defRPr/>
            </a:pPr>
            <a:r>
              <a:rPr lang="ru-RU" sz="1600" spc="7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Упрощенный способ получить кредит, </a:t>
            </a:r>
            <a:r>
              <a:rPr lang="en-US" sz="1600" spc="7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en-US" sz="1600" spc="7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1600" spc="7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если </a:t>
            </a:r>
            <a:r>
              <a:rPr lang="ru-RU" sz="1600" spc="7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у вас не хватает </a:t>
            </a:r>
            <a:r>
              <a:rPr lang="ru-RU" sz="1600" spc="7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залога</a:t>
            </a:r>
            <a:endParaRPr lang="ru-RU" sz="1600" spc="7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C2AF978C-F368-C14F-AD1E-466D4FF011CB}"/>
              </a:ext>
            </a:extLst>
          </p:cNvPr>
          <p:cNvSpPr/>
          <p:nvPr/>
        </p:nvSpPr>
        <p:spPr>
          <a:xfrm>
            <a:off x="6240221" y="824575"/>
            <a:ext cx="980338" cy="6924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R="1746">
              <a:spcBef>
                <a:spcPts val="226"/>
              </a:spcBef>
              <a:spcAft>
                <a:spcPts val="412"/>
              </a:spcAft>
            </a:pPr>
            <a:r>
              <a:rPr lang="ru-RU" sz="4500" kern="0" spc="-3" dirty="0" smtClean="0">
                <a:solidFill>
                  <a:schemeClr val="accent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12</a:t>
            </a:r>
            <a:endParaRPr lang="ru-RU" sz="4500" kern="0" spc="-3" dirty="0">
              <a:solidFill>
                <a:schemeClr val="accent2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940276" y="1025387"/>
            <a:ext cx="29239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spc="7" dirty="0">
                <a:latin typeface="Segoe UI" panose="020B0502040204020203" pitchFamily="34" charset="0"/>
                <a:cs typeface="Segoe UI" panose="020B0502040204020203" pitchFamily="34" charset="0"/>
              </a:rPr>
              <a:t>банков-участников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745220" y="327804"/>
            <a:ext cx="4301233" cy="2000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Segoe UI" panose="020B0502040204020203" pitchFamily="34" charset="0"/>
                <a:ea typeface="PT Root UI" panose="020B0303020202020204" pitchFamily="34" charset="-52"/>
                <a:cs typeface="Segoe UI" panose="020B0502040204020203" pitchFamily="34" charset="0"/>
              </a:rPr>
              <a:t>Финансовые меры поддержки</a:t>
            </a: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Segoe UI" panose="020B0502040204020203" pitchFamily="34" charset="0"/>
              <a:ea typeface="PT Root UI" panose="020B0303020202020204" pitchFamily="34" charset="-52"/>
              <a:cs typeface="Segoe UI" panose="020B0502040204020203" pitchFamily="34" charset="0"/>
            </a:endParaRPr>
          </a:p>
        </p:txBody>
      </p:sp>
      <p:sp>
        <p:nvSpPr>
          <p:cNvPr id="58" name="Прямоугольник 57">
            <a:extLst>
              <a:ext uri="{FF2B5EF4-FFF2-40B4-BE49-F238E27FC236}">
                <a16:creationId xmlns:a16="http://schemas.microsoft.com/office/drawing/2014/main" xmlns="" id="{4F93827C-2093-8D42-809E-5869A0388E9F}"/>
              </a:ext>
            </a:extLst>
          </p:cNvPr>
          <p:cNvSpPr/>
          <p:nvPr/>
        </p:nvSpPr>
        <p:spPr>
          <a:xfrm>
            <a:off x="6282733" y="3582585"/>
            <a:ext cx="5213942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R="1746"/>
            <a:r>
              <a:rPr lang="ru-RU" sz="1600" kern="0" spc="-3" dirty="0">
                <a:latin typeface="Segoe UI" panose="020B0502040204020203" pitchFamily="34" charset="0"/>
                <a:ea typeface="+mj-ea"/>
                <a:cs typeface="Segoe UI" panose="020B0502040204020203" pitchFamily="34" charset="0"/>
              </a:rPr>
              <a:t>д</a:t>
            </a:r>
            <a:r>
              <a:rPr lang="ru-RU" sz="1600" kern="0" spc="-3" dirty="0" smtClean="0">
                <a:latin typeface="Segoe UI" panose="020B0502040204020203" pitchFamily="34" charset="0"/>
                <a:ea typeface="+mj-ea"/>
                <a:cs typeface="Segoe UI" panose="020B0502040204020203" pitchFamily="34" charset="0"/>
              </a:rPr>
              <a:t>оступно предпринимателям из всех регионов</a:t>
            </a:r>
            <a:endParaRPr lang="ru-RU" sz="1600" kern="0" spc="-3" dirty="0">
              <a:latin typeface="Segoe UI Semibold" panose="020B0702040204020203" pitchFamily="34" charset="0"/>
              <a:ea typeface="+mj-ea"/>
              <a:cs typeface="Segoe UI Semibold" panose="020B0702040204020203" pitchFamily="34" charset="0"/>
            </a:endParaRPr>
          </a:p>
        </p:txBody>
      </p:sp>
      <p:pic>
        <p:nvPicPr>
          <p:cNvPr id="52" name="Рисунок 5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49" b="-5586"/>
          <a:stretch/>
        </p:blipFill>
        <p:spPr>
          <a:xfrm>
            <a:off x="10900742" y="306999"/>
            <a:ext cx="604745" cy="322513"/>
          </a:xfrm>
          <a:prstGeom prst="rect">
            <a:avLst/>
          </a:prstGeom>
        </p:spPr>
      </p:pic>
      <p:grpSp>
        <p:nvGrpSpPr>
          <p:cNvPr id="6" name="Группа 5"/>
          <p:cNvGrpSpPr/>
          <p:nvPr/>
        </p:nvGrpSpPr>
        <p:grpSpPr>
          <a:xfrm>
            <a:off x="6240221" y="1682172"/>
            <a:ext cx="5015838" cy="1714639"/>
            <a:chOff x="6228775" y="1751903"/>
            <a:chExt cx="5507223" cy="1882617"/>
          </a:xfrm>
        </p:grpSpPr>
        <p:pic>
          <p:nvPicPr>
            <p:cNvPr id="28" name="Picture 4" descr="СОВКОМБАНК в Санкт-Петербурге - кредитные карты, отзывы, реквизиты,  конакты, банкоматы и отделения - Banklab.ru">
              <a:extLst>
                <a:ext uri="{FF2B5EF4-FFF2-40B4-BE49-F238E27FC236}">
                  <a16:creationId xmlns:a16="http://schemas.microsoft.com/office/drawing/2014/main" xmlns="" id="{139D6BE1-CE67-0B41-911F-6E710F7508A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7692" b="35183"/>
            <a:stretch/>
          </p:blipFill>
          <p:spPr bwMode="auto">
            <a:xfrm>
              <a:off x="8341757" y="3296586"/>
              <a:ext cx="1121679" cy="1940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6" descr="Ак Барс (банк) — Википедия">
              <a:extLst>
                <a:ext uri="{FF2B5EF4-FFF2-40B4-BE49-F238E27FC236}">
                  <a16:creationId xmlns:a16="http://schemas.microsoft.com/office/drawing/2014/main" xmlns="" id="{A9B557FF-DDE7-2B4E-AD4F-F575CF5FCBE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7090" y="3208672"/>
              <a:ext cx="494602" cy="3387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6" descr="Файл:Otkritie logo 2017.png — Википедия">
              <a:extLst>
                <a:ext uri="{FF2B5EF4-FFF2-40B4-BE49-F238E27FC236}">
                  <a16:creationId xmlns:a16="http://schemas.microsoft.com/office/drawing/2014/main" xmlns="" id="{CF0367E9-A663-ED43-81E6-1BAC88369C9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086" b="11992"/>
            <a:stretch/>
          </p:blipFill>
          <p:spPr bwMode="auto">
            <a:xfrm>
              <a:off x="6241829" y="1846950"/>
              <a:ext cx="1035676" cy="3001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2" descr="Российский национальный коммерческий банк — Википедия">
              <a:extLst>
                <a:ext uri="{FF2B5EF4-FFF2-40B4-BE49-F238E27FC236}">
                  <a16:creationId xmlns:a16="http://schemas.microsoft.com/office/drawing/2014/main" xmlns="" id="{3B504ECB-8262-A146-9295-50B6CD04A2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8538" y="3198987"/>
              <a:ext cx="525531" cy="3276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4" descr="Файл:VTB Logo 2018.svg — Википедия">
              <a:extLst>
                <a:ext uri="{FF2B5EF4-FFF2-40B4-BE49-F238E27FC236}">
                  <a16:creationId xmlns:a16="http://schemas.microsoft.com/office/drawing/2014/main" xmlns="" id="{489356B7-0643-DB41-92CA-85E09EEB50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21892" y="1875577"/>
              <a:ext cx="621284" cy="2227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2" descr="новый логотип сбербанка 2020 на прозрачном фоне (пнг)– новый логотип  сбербанка 2020 png">
              <a:extLst>
                <a:ext uri="{FF2B5EF4-FFF2-40B4-BE49-F238E27FC236}">
                  <a16:creationId xmlns:a16="http://schemas.microsoft.com/office/drawing/2014/main" xmlns="" id="{2D08F332-50E1-7D4A-8629-94C31F40615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9303" y="1903490"/>
              <a:ext cx="738912" cy="2064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10" descr="Логотип Промсвязьбанк (ПСБ) / Банки и финансы / TopLogos.ru">
              <a:extLst>
                <a:ext uri="{FF2B5EF4-FFF2-40B4-BE49-F238E27FC236}">
                  <a16:creationId xmlns:a16="http://schemas.microsoft.com/office/drawing/2014/main" xmlns="" id="{E0639608-D003-294F-BF1C-6FBA5C50CDC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69476" y="2399342"/>
              <a:ext cx="778305" cy="5525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2" descr="Зенит (банк) — Википедия">
              <a:extLst>
                <a:ext uri="{FF2B5EF4-FFF2-40B4-BE49-F238E27FC236}">
                  <a16:creationId xmlns:a16="http://schemas.microsoft.com/office/drawing/2014/main" xmlns="" id="{894EF2DE-8B6A-384E-A725-E7C8FF2143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26249" y="3198806"/>
              <a:ext cx="580598" cy="3237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Скругленный прямоугольник 38"/>
            <p:cNvSpPr/>
            <p:nvPr/>
          </p:nvSpPr>
          <p:spPr>
            <a:xfrm>
              <a:off x="6228775" y="1751903"/>
              <a:ext cx="1132153" cy="513227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BFBFB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Скругленный прямоугольник 39"/>
            <p:cNvSpPr/>
            <p:nvPr/>
          </p:nvSpPr>
          <p:spPr>
            <a:xfrm>
              <a:off x="7439956" y="1751903"/>
              <a:ext cx="991008" cy="513229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BFBFB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Скругленный прямоугольник 40"/>
            <p:cNvSpPr/>
            <p:nvPr/>
          </p:nvSpPr>
          <p:spPr>
            <a:xfrm>
              <a:off x="8535159" y="1751903"/>
              <a:ext cx="908755" cy="513227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BFBFB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Полилиния 54"/>
            <p:cNvSpPr/>
            <p:nvPr/>
          </p:nvSpPr>
          <p:spPr>
            <a:xfrm>
              <a:off x="6241342" y="2441806"/>
              <a:ext cx="1076399" cy="495421"/>
            </a:xfrm>
            <a:custGeom>
              <a:avLst/>
              <a:gdLst>
                <a:gd name="connsiteX0" fmla="*/ 0 w 1076399"/>
                <a:gd name="connsiteY0" fmla="*/ 263994 h 527990"/>
                <a:gd name="connsiteX1" fmla="*/ 0 w 1076399"/>
                <a:gd name="connsiteY1" fmla="*/ 263995 h 527990"/>
                <a:gd name="connsiteX2" fmla="*/ 0 w 1076399"/>
                <a:gd name="connsiteY2" fmla="*/ 263995 h 527990"/>
                <a:gd name="connsiteX3" fmla="*/ 263995 w 1076399"/>
                <a:gd name="connsiteY3" fmla="*/ 0 h 527990"/>
                <a:gd name="connsiteX4" fmla="*/ 812404 w 1076399"/>
                <a:gd name="connsiteY4" fmla="*/ 0 h 527990"/>
                <a:gd name="connsiteX5" fmla="*/ 1076399 w 1076399"/>
                <a:gd name="connsiteY5" fmla="*/ 263995 h 527990"/>
                <a:gd name="connsiteX6" fmla="*/ 1076398 w 1076399"/>
                <a:gd name="connsiteY6" fmla="*/ 263995 h 527990"/>
                <a:gd name="connsiteX7" fmla="*/ 865607 w 1076399"/>
                <a:gd name="connsiteY7" fmla="*/ 522627 h 527990"/>
                <a:gd name="connsiteX8" fmla="*/ 812405 w 1076399"/>
                <a:gd name="connsiteY8" fmla="*/ 527990 h 527990"/>
                <a:gd name="connsiteX9" fmla="*/ 263995 w 1076399"/>
                <a:gd name="connsiteY9" fmla="*/ 527989 h 527990"/>
                <a:gd name="connsiteX10" fmla="*/ 20746 w 1076399"/>
                <a:gd name="connsiteY10" fmla="*/ 366753 h 527990"/>
                <a:gd name="connsiteX11" fmla="*/ 0 w 1076399"/>
                <a:gd name="connsiteY11" fmla="*/ 263995 h 527990"/>
                <a:gd name="connsiteX12" fmla="*/ 20746 w 1076399"/>
                <a:gd name="connsiteY12" fmla="*/ 161237 h 527990"/>
                <a:gd name="connsiteX13" fmla="*/ 263995 w 1076399"/>
                <a:gd name="connsiteY13" fmla="*/ 0 h 527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76399" h="527990">
                  <a:moveTo>
                    <a:pt x="0" y="263994"/>
                  </a:moveTo>
                  <a:lnTo>
                    <a:pt x="0" y="263995"/>
                  </a:lnTo>
                  <a:lnTo>
                    <a:pt x="0" y="263995"/>
                  </a:lnTo>
                  <a:close/>
                  <a:moveTo>
                    <a:pt x="263995" y="0"/>
                  </a:moveTo>
                  <a:lnTo>
                    <a:pt x="812404" y="0"/>
                  </a:lnTo>
                  <a:cubicBezTo>
                    <a:pt x="958204" y="0"/>
                    <a:pt x="1076399" y="118195"/>
                    <a:pt x="1076399" y="263995"/>
                  </a:cubicBezTo>
                  <a:lnTo>
                    <a:pt x="1076398" y="263995"/>
                  </a:lnTo>
                  <a:cubicBezTo>
                    <a:pt x="1076398" y="391570"/>
                    <a:pt x="985905" y="498010"/>
                    <a:pt x="865607" y="522627"/>
                  </a:cubicBezTo>
                  <a:lnTo>
                    <a:pt x="812405" y="527990"/>
                  </a:lnTo>
                  <a:lnTo>
                    <a:pt x="263995" y="527989"/>
                  </a:lnTo>
                  <a:cubicBezTo>
                    <a:pt x="154645" y="527989"/>
                    <a:pt x="60823" y="461504"/>
                    <a:pt x="20746" y="366753"/>
                  </a:cubicBezTo>
                  <a:lnTo>
                    <a:pt x="0" y="263995"/>
                  </a:lnTo>
                  <a:lnTo>
                    <a:pt x="20746" y="161237"/>
                  </a:lnTo>
                  <a:cubicBezTo>
                    <a:pt x="60823" y="66485"/>
                    <a:pt x="154645" y="0"/>
                    <a:pt x="263995" y="0"/>
                  </a:cubicBezTo>
                  <a:close/>
                </a:path>
              </a:pathLst>
            </a:custGeom>
            <a:noFill/>
            <a:ln>
              <a:solidFill>
                <a:srgbClr val="BFBFB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/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8716909" y="2441806"/>
              <a:ext cx="1413816" cy="485799"/>
              <a:chOff x="8877354" y="2441806"/>
              <a:chExt cx="1413816" cy="485799"/>
            </a:xfrm>
          </p:grpSpPr>
          <p:pic>
            <p:nvPicPr>
              <p:cNvPr id="25" name="Picture 2" descr="https://xn--32-9kcqjffxnf3b.xn--p1ai/upload/iblock/033/033cfc91b35e479e09206109748af9db.png">
                <a:extLst>
                  <a:ext uri="{FF2B5EF4-FFF2-40B4-BE49-F238E27FC236}">
                    <a16:creationId xmlns:a16="http://schemas.microsoft.com/office/drawing/2014/main" xmlns="" id="{0EF31431-AA0B-9441-8672-A83A921BB50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036114" y="2602924"/>
                <a:ext cx="1062164" cy="22361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5" name="Скругленный прямоугольник 44"/>
              <p:cNvSpPr/>
              <p:nvPr/>
            </p:nvSpPr>
            <p:spPr>
              <a:xfrm>
                <a:off x="8877354" y="2441806"/>
                <a:ext cx="1413816" cy="485799"/>
              </a:xfrm>
              <a:prstGeom prst="roundRect">
                <a:avLst>
                  <a:gd name="adj" fmla="val 50000"/>
                </a:avLst>
              </a:prstGeom>
              <a:noFill/>
              <a:ln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46" name="Скругленный прямоугольник 45"/>
            <p:cNvSpPr/>
            <p:nvPr/>
          </p:nvSpPr>
          <p:spPr>
            <a:xfrm>
              <a:off x="8229842" y="3122680"/>
              <a:ext cx="1357303" cy="511839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BFBFB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Скругленный прямоугольник 46"/>
            <p:cNvSpPr/>
            <p:nvPr/>
          </p:nvSpPr>
          <p:spPr>
            <a:xfrm>
              <a:off x="6241342" y="3122680"/>
              <a:ext cx="932986" cy="511840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BFBFB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Скругленный прямоугольник 48"/>
            <p:cNvSpPr/>
            <p:nvPr/>
          </p:nvSpPr>
          <p:spPr>
            <a:xfrm>
              <a:off x="9535698" y="1751903"/>
              <a:ext cx="1443274" cy="513227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BFBFB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0" name="Picture 2">
              <a:extLst>
                <a:ext uri="{FF2B5EF4-FFF2-40B4-BE49-F238E27FC236}">
                  <a16:creationId xmlns:a16="http://schemas.microsoft.com/office/drawing/2014/main" xmlns="" id="{0EF31431-AA0B-9441-8672-A83A921BB5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9686955" y="1857100"/>
              <a:ext cx="1140760" cy="2993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5" name="Группа 4"/>
            <p:cNvGrpSpPr/>
            <p:nvPr/>
          </p:nvGrpSpPr>
          <p:grpSpPr>
            <a:xfrm>
              <a:off x="7399085" y="2441806"/>
              <a:ext cx="1267198" cy="492108"/>
              <a:chOff x="7497670" y="2441806"/>
              <a:chExt cx="1267198" cy="492108"/>
            </a:xfrm>
          </p:grpSpPr>
          <p:pic>
            <p:nvPicPr>
              <p:cNvPr id="37" name="Picture 2" descr="Файл:Альфа-банк Україна.png — Википедия">
                <a:extLst>
                  <a:ext uri="{FF2B5EF4-FFF2-40B4-BE49-F238E27FC236}">
                    <a16:creationId xmlns:a16="http://schemas.microsoft.com/office/drawing/2014/main" xmlns="" id="{F8DFF89C-5E3C-E448-8135-BDFFDDDB2C6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39063" y="2530346"/>
                <a:ext cx="864568" cy="3025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7" name="Полилиния 56"/>
              <p:cNvSpPr/>
              <p:nvPr/>
            </p:nvSpPr>
            <p:spPr>
              <a:xfrm>
                <a:off x="7497670" y="2441806"/>
                <a:ext cx="1267198" cy="492108"/>
              </a:xfrm>
              <a:custGeom>
                <a:avLst/>
                <a:gdLst>
                  <a:gd name="connsiteX0" fmla="*/ 263995 w 1267198"/>
                  <a:gd name="connsiteY0" fmla="*/ 0 h 527990"/>
                  <a:gd name="connsiteX1" fmla="*/ 1003203 w 1267198"/>
                  <a:gd name="connsiteY1" fmla="*/ 0 h 527990"/>
                  <a:gd name="connsiteX2" fmla="*/ 1267198 w 1267198"/>
                  <a:gd name="connsiteY2" fmla="*/ 263995 h 527990"/>
                  <a:gd name="connsiteX3" fmla="*/ 1003203 w 1267198"/>
                  <a:gd name="connsiteY3" fmla="*/ 527990 h 527990"/>
                  <a:gd name="connsiteX4" fmla="*/ 263995 w 1267198"/>
                  <a:gd name="connsiteY4" fmla="*/ 527990 h 527990"/>
                  <a:gd name="connsiteX5" fmla="*/ 0 w 1267198"/>
                  <a:gd name="connsiteY5" fmla="*/ 263995 h 527990"/>
                  <a:gd name="connsiteX6" fmla="*/ 263995 w 1267198"/>
                  <a:gd name="connsiteY6" fmla="*/ 0 h 5279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67198" h="527990">
                    <a:moveTo>
                      <a:pt x="263995" y="0"/>
                    </a:moveTo>
                    <a:lnTo>
                      <a:pt x="1003203" y="0"/>
                    </a:lnTo>
                    <a:cubicBezTo>
                      <a:pt x="1149003" y="0"/>
                      <a:pt x="1267198" y="118195"/>
                      <a:pt x="1267198" y="263995"/>
                    </a:cubicBezTo>
                    <a:cubicBezTo>
                      <a:pt x="1267198" y="409795"/>
                      <a:pt x="1149003" y="527990"/>
                      <a:pt x="1003203" y="527990"/>
                    </a:cubicBezTo>
                    <a:lnTo>
                      <a:pt x="263995" y="527990"/>
                    </a:lnTo>
                    <a:cubicBezTo>
                      <a:pt x="118195" y="527990"/>
                      <a:pt x="0" y="409795"/>
                      <a:pt x="0" y="263995"/>
                    </a:cubicBezTo>
                    <a:cubicBezTo>
                      <a:pt x="0" y="118195"/>
                      <a:pt x="118195" y="0"/>
                      <a:pt x="263995" y="0"/>
                    </a:cubicBezTo>
                    <a:close/>
                  </a:path>
                </a:pathLst>
              </a:custGeom>
              <a:noFill/>
              <a:ln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ru-RU" dirty="0"/>
              </a:p>
            </p:txBody>
          </p:sp>
        </p:grpSp>
        <p:sp>
          <p:nvSpPr>
            <p:cNvPr id="65" name="Полилиния 64"/>
            <p:cNvSpPr/>
            <p:nvPr/>
          </p:nvSpPr>
          <p:spPr>
            <a:xfrm>
              <a:off x="7254066" y="3122679"/>
              <a:ext cx="916352" cy="511840"/>
            </a:xfrm>
            <a:custGeom>
              <a:avLst/>
              <a:gdLst>
                <a:gd name="connsiteX0" fmla="*/ 231426 w 858653"/>
                <a:gd name="connsiteY0" fmla="*/ 0 h 462852"/>
                <a:gd name="connsiteX1" fmla="*/ 627227 w 858653"/>
                <a:gd name="connsiteY1" fmla="*/ 0 h 462852"/>
                <a:gd name="connsiteX2" fmla="*/ 858653 w 858653"/>
                <a:gd name="connsiteY2" fmla="*/ 231426 h 462852"/>
                <a:gd name="connsiteX3" fmla="*/ 627227 w 858653"/>
                <a:gd name="connsiteY3" fmla="*/ 462852 h 462852"/>
                <a:gd name="connsiteX4" fmla="*/ 231426 w 858653"/>
                <a:gd name="connsiteY4" fmla="*/ 462852 h 462852"/>
                <a:gd name="connsiteX5" fmla="*/ 0 w 858653"/>
                <a:gd name="connsiteY5" fmla="*/ 231426 h 462852"/>
                <a:gd name="connsiteX6" fmla="*/ 231426 w 858653"/>
                <a:gd name="connsiteY6" fmla="*/ 0 h 462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58653" h="462852">
                  <a:moveTo>
                    <a:pt x="231426" y="0"/>
                  </a:moveTo>
                  <a:lnTo>
                    <a:pt x="627227" y="0"/>
                  </a:lnTo>
                  <a:cubicBezTo>
                    <a:pt x="755040" y="0"/>
                    <a:pt x="858653" y="103613"/>
                    <a:pt x="858653" y="231426"/>
                  </a:cubicBezTo>
                  <a:cubicBezTo>
                    <a:pt x="858653" y="359239"/>
                    <a:pt x="755040" y="462852"/>
                    <a:pt x="627227" y="462852"/>
                  </a:cubicBezTo>
                  <a:lnTo>
                    <a:pt x="231426" y="462852"/>
                  </a:lnTo>
                  <a:cubicBezTo>
                    <a:pt x="103613" y="462852"/>
                    <a:pt x="0" y="359239"/>
                    <a:pt x="0" y="231426"/>
                  </a:cubicBezTo>
                  <a:cubicBezTo>
                    <a:pt x="0" y="103613"/>
                    <a:pt x="103613" y="0"/>
                    <a:pt x="231426" y="0"/>
                  </a:cubicBezTo>
                  <a:close/>
                </a:path>
              </a:pathLst>
            </a:custGeom>
            <a:noFill/>
            <a:ln>
              <a:solidFill>
                <a:srgbClr val="BFBFB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71" name="Полилиния 70"/>
            <p:cNvSpPr/>
            <p:nvPr/>
          </p:nvSpPr>
          <p:spPr>
            <a:xfrm>
              <a:off x="9649638" y="3122680"/>
              <a:ext cx="1028524" cy="511839"/>
            </a:xfrm>
            <a:custGeom>
              <a:avLst/>
              <a:gdLst>
                <a:gd name="connsiteX0" fmla="*/ 231426 w 930087"/>
                <a:gd name="connsiteY0" fmla="*/ 0 h 462852"/>
                <a:gd name="connsiteX1" fmla="*/ 698661 w 930087"/>
                <a:gd name="connsiteY1" fmla="*/ 0 h 462852"/>
                <a:gd name="connsiteX2" fmla="*/ 930087 w 930087"/>
                <a:gd name="connsiteY2" fmla="*/ 231426 h 462852"/>
                <a:gd name="connsiteX3" fmla="*/ 698661 w 930087"/>
                <a:gd name="connsiteY3" fmla="*/ 462852 h 462852"/>
                <a:gd name="connsiteX4" fmla="*/ 231426 w 930087"/>
                <a:gd name="connsiteY4" fmla="*/ 462852 h 462852"/>
                <a:gd name="connsiteX5" fmla="*/ 0 w 930087"/>
                <a:gd name="connsiteY5" fmla="*/ 231426 h 462852"/>
                <a:gd name="connsiteX6" fmla="*/ 231426 w 930087"/>
                <a:gd name="connsiteY6" fmla="*/ 0 h 462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30087" h="462852">
                  <a:moveTo>
                    <a:pt x="231426" y="0"/>
                  </a:moveTo>
                  <a:lnTo>
                    <a:pt x="698661" y="0"/>
                  </a:lnTo>
                  <a:cubicBezTo>
                    <a:pt x="826474" y="0"/>
                    <a:pt x="930087" y="103613"/>
                    <a:pt x="930087" y="231426"/>
                  </a:cubicBezTo>
                  <a:cubicBezTo>
                    <a:pt x="930087" y="359239"/>
                    <a:pt x="826474" y="462852"/>
                    <a:pt x="698661" y="462852"/>
                  </a:cubicBezTo>
                  <a:lnTo>
                    <a:pt x="231426" y="462852"/>
                  </a:lnTo>
                  <a:cubicBezTo>
                    <a:pt x="103613" y="462852"/>
                    <a:pt x="0" y="359239"/>
                    <a:pt x="0" y="231426"/>
                  </a:cubicBezTo>
                  <a:cubicBezTo>
                    <a:pt x="0" y="103613"/>
                    <a:pt x="103613" y="0"/>
                    <a:pt x="231426" y="0"/>
                  </a:cubicBezTo>
                  <a:close/>
                </a:path>
              </a:pathLst>
            </a:custGeom>
            <a:noFill/>
            <a:ln>
              <a:solidFill>
                <a:srgbClr val="BFBFB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/>
            </a:p>
          </p:txBody>
        </p:sp>
        <p:grpSp>
          <p:nvGrpSpPr>
            <p:cNvPr id="3" name="Группа 2"/>
            <p:cNvGrpSpPr/>
            <p:nvPr/>
          </p:nvGrpSpPr>
          <p:grpSpPr>
            <a:xfrm>
              <a:off x="10221946" y="2441805"/>
              <a:ext cx="1514052" cy="485798"/>
              <a:chOff x="10384060" y="2441805"/>
              <a:chExt cx="1514052" cy="485798"/>
            </a:xfrm>
          </p:grpSpPr>
          <p:pic>
            <p:nvPicPr>
              <p:cNvPr id="63" name="Рисунок 62"/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98204" y="2483109"/>
                <a:ext cx="1327662" cy="421480"/>
              </a:xfrm>
              <a:prstGeom prst="rect">
                <a:avLst/>
              </a:prstGeom>
            </p:spPr>
          </p:pic>
          <p:sp>
            <p:nvSpPr>
              <p:cNvPr id="77" name="Полилиния 76"/>
              <p:cNvSpPr/>
              <p:nvPr/>
            </p:nvSpPr>
            <p:spPr>
              <a:xfrm>
                <a:off x="10384060" y="2441805"/>
                <a:ext cx="1514052" cy="485798"/>
              </a:xfrm>
              <a:custGeom>
                <a:avLst/>
                <a:gdLst>
                  <a:gd name="connsiteX0" fmla="*/ 231426 w 1514052"/>
                  <a:gd name="connsiteY0" fmla="*/ 0 h 462852"/>
                  <a:gd name="connsiteX1" fmla="*/ 358690 w 1514052"/>
                  <a:gd name="connsiteY1" fmla="*/ 0 h 462852"/>
                  <a:gd name="connsiteX2" fmla="*/ 688127 w 1514052"/>
                  <a:gd name="connsiteY2" fmla="*/ 0 h 462852"/>
                  <a:gd name="connsiteX3" fmla="*/ 698661 w 1514052"/>
                  <a:gd name="connsiteY3" fmla="*/ 0 h 462852"/>
                  <a:gd name="connsiteX4" fmla="*/ 815391 w 1514052"/>
                  <a:gd name="connsiteY4" fmla="*/ 0 h 462852"/>
                  <a:gd name="connsiteX5" fmla="*/ 825925 w 1514052"/>
                  <a:gd name="connsiteY5" fmla="*/ 0 h 462852"/>
                  <a:gd name="connsiteX6" fmla="*/ 1155362 w 1514052"/>
                  <a:gd name="connsiteY6" fmla="*/ 0 h 462852"/>
                  <a:gd name="connsiteX7" fmla="*/ 1282626 w 1514052"/>
                  <a:gd name="connsiteY7" fmla="*/ 0 h 462852"/>
                  <a:gd name="connsiteX8" fmla="*/ 1514052 w 1514052"/>
                  <a:gd name="connsiteY8" fmla="*/ 231426 h 462852"/>
                  <a:gd name="connsiteX9" fmla="*/ 1282626 w 1514052"/>
                  <a:gd name="connsiteY9" fmla="*/ 462852 h 462852"/>
                  <a:gd name="connsiteX10" fmla="*/ 1155362 w 1514052"/>
                  <a:gd name="connsiteY10" fmla="*/ 462852 h 462852"/>
                  <a:gd name="connsiteX11" fmla="*/ 825925 w 1514052"/>
                  <a:gd name="connsiteY11" fmla="*/ 462852 h 462852"/>
                  <a:gd name="connsiteX12" fmla="*/ 815391 w 1514052"/>
                  <a:gd name="connsiteY12" fmla="*/ 462852 h 462852"/>
                  <a:gd name="connsiteX13" fmla="*/ 698661 w 1514052"/>
                  <a:gd name="connsiteY13" fmla="*/ 462852 h 462852"/>
                  <a:gd name="connsiteX14" fmla="*/ 688127 w 1514052"/>
                  <a:gd name="connsiteY14" fmla="*/ 462852 h 462852"/>
                  <a:gd name="connsiteX15" fmla="*/ 358690 w 1514052"/>
                  <a:gd name="connsiteY15" fmla="*/ 462852 h 462852"/>
                  <a:gd name="connsiteX16" fmla="*/ 231426 w 1514052"/>
                  <a:gd name="connsiteY16" fmla="*/ 462852 h 462852"/>
                  <a:gd name="connsiteX17" fmla="*/ 0 w 1514052"/>
                  <a:gd name="connsiteY17" fmla="*/ 231426 h 462852"/>
                  <a:gd name="connsiteX18" fmla="*/ 231426 w 1514052"/>
                  <a:gd name="connsiteY18" fmla="*/ 0 h 462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1514052" h="462852">
                    <a:moveTo>
                      <a:pt x="231426" y="0"/>
                    </a:moveTo>
                    <a:lnTo>
                      <a:pt x="358690" y="0"/>
                    </a:lnTo>
                    <a:lnTo>
                      <a:pt x="688127" y="0"/>
                    </a:lnTo>
                    <a:lnTo>
                      <a:pt x="698661" y="0"/>
                    </a:lnTo>
                    <a:lnTo>
                      <a:pt x="815391" y="0"/>
                    </a:lnTo>
                    <a:lnTo>
                      <a:pt x="825925" y="0"/>
                    </a:lnTo>
                    <a:lnTo>
                      <a:pt x="1155362" y="0"/>
                    </a:lnTo>
                    <a:lnTo>
                      <a:pt x="1282626" y="0"/>
                    </a:lnTo>
                    <a:cubicBezTo>
                      <a:pt x="1410439" y="0"/>
                      <a:pt x="1514052" y="103613"/>
                      <a:pt x="1514052" y="231426"/>
                    </a:cubicBezTo>
                    <a:cubicBezTo>
                      <a:pt x="1514052" y="359239"/>
                      <a:pt x="1410439" y="462852"/>
                      <a:pt x="1282626" y="462852"/>
                    </a:cubicBezTo>
                    <a:lnTo>
                      <a:pt x="1155362" y="462852"/>
                    </a:lnTo>
                    <a:lnTo>
                      <a:pt x="825925" y="462852"/>
                    </a:lnTo>
                    <a:lnTo>
                      <a:pt x="815391" y="462852"/>
                    </a:lnTo>
                    <a:lnTo>
                      <a:pt x="698661" y="462852"/>
                    </a:lnTo>
                    <a:lnTo>
                      <a:pt x="688127" y="462852"/>
                    </a:lnTo>
                    <a:lnTo>
                      <a:pt x="358690" y="462852"/>
                    </a:lnTo>
                    <a:lnTo>
                      <a:pt x="231426" y="462852"/>
                    </a:lnTo>
                    <a:cubicBezTo>
                      <a:pt x="103613" y="462852"/>
                      <a:pt x="0" y="359239"/>
                      <a:pt x="0" y="231426"/>
                    </a:cubicBezTo>
                    <a:cubicBezTo>
                      <a:pt x="0" y="103613"/>
                      <a:pt x="103613" y="0"/>
                      <a:pt x="231426" y="0"/>
                    </a:cubicBezTo>
                    <a:close/>
                  </a:path>
                </a:pathLst>
              </a:custGeom>
              <a:noFill/>
              <a:ln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ru-RU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53025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5" name="Слайд think-cell" r:id="rId5" imgW="347" imgH="348" progId="TCLayout.ActiveDocument.1">
                  <p:embed/>
                </p:oleObj>
              </mc:Choice>
              <mc:Fallback>
                <p:oleObj name="Слайд think-cell" r:id="rId5" imgW="347" imgH="348" progId="TCLayout.ActiveDocument.1">
                  <p:embed/>
                  <p:pic>
                    <p:nvPicPr>
                      <p:cNvPr id="3" name="Объект 2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Прямоугольник 27"/>
          <p:cNvSpPr/>
          <p:nvPr/>
        </p:nvSpPr>
        <p:spPr>
          <a:xfrm>
            <a:off x="-20848" y="1"/>
            <a:ext cx="12212848" cy="21360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6" name="Номер слайда 1"/>
          <p:cNvSpPr txBox="1">
            <a:spLocks/>
          </p:cNvSpPr>
          <p:nvPr/>
        </p:nvSpPr>
        <p:spPr>
          <a:xfrm>
            <a:off x="11100911" y="6446613"/>
            <a:ext cx="50984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dirty="0" smtClean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6</a:t>
            </a:r>
            <a:endParaRPr lang="ru-RU" sz="1200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595501" y="759042"/>
            <a:ext cx="8939024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3600" spc="-100" dirty="0" smtClean="0">
                <a:gradFill>
                  <a:gsLst>
                    <a:gs pos="0">
                      <a:srgbClr val="FF6464"/>
                    </a:gs>
                    <a:gs pos="100000">
                      <a:schemeClr val="bg2"/>
                    </a:gs>
                  </a:gsLst>
                  <a:lin ang="0" scaled="0"/>
                </a:gradFill>
                <a:latin typeface="Segoe UI Semibold" panose="020B0702040204020203" pitchFamily="34" charset="0"/>
                <a:ea typeface="PT Root UI" panose="020B0303020202020204" pitchFamily="34" charset="-52"/>
                <a:cs typeface="Segoe UI Semibold" panose="020B0702040204020203" pitchFamily="34" charset="0"/>
              </a:rPr>
              <a:t>Условия </a:t>
            </a:r>
            <a:r>
              <a:rPr lang="ru-RU" sz="3600" spc="-100" dirty="0">
                <a:gradFill>
                  <a:gsLst>
                    <a:gs pos="0">
                      <a:srgbClr val="FF6464"/>
                    </a:gs>
                    <a:gs pos="100000">
                      <a:schemeClr val="bg2"/>
                    </a:gs>
                  </a:gsLst>
                  <a:lin ang="0" scaled="0"/>
                </a:gradFill>
                <a:latin typeface="Segoe UI Semibold" panose="020B0702040204020203" pitchFamily="34" charset="0"/>
                <a:ea typeface="PT Root UI" panose="020B0303020202020204" pitchFamily="34" charset="-52"/>
                <a:cs typeface="Segoe UI Semibold" panose="020B0702040204020203" pitchFamily="34" charset="0"/>
              </a:rPr>
              <a:t>предоставления независимых</a:t>
            </a:r>
            <a:br>
              <a:rPr lang="ru-RU" sz="3600" spc="-100" dirty="0">
                <a:gradFill>
                  <a:gsLst>
                    <a:gs pos="0">
                      <a:srgbClr val="FF6464"/>
                    </a:gs>
                    <a:gs pos="100000">
                      <a:schemeClr val="bg2"/>
                    </a:gs>
                  </a:gsLst>
                  <a:lin ang="0" scaled="0"/>
                </a:gradFill>
                <a:latin typeface="Segoe UI Semibold" panose="020B0702040204020203" pitchFamily="34" charset="0"/>
                <a:ea typeface="PT Root UI" panose="020B0303020202020204" pitchFamily="34" charset="-52"/>
                <a:cs typeface="Segoe UI Semibold" panose="020B0702040204020203" pitchFamily="34" charset="0"/>
              </a:rPr>
            </a:br>
            <a:r>
              <a:rPr lang="ru-RU" sz="3600" spc="-100" dirty="0">
                <a:gradFill>
                  <a:gsLst>
                    <a:gs pos="0">
                      <a:srgbClr val="FF6464"/>
                    </a:gs>
                    <a:gs pos="100000">
                      <a:schemeClr val="bg2"/>
                    </a:gs>
                  </a:gsLst>
                  <a:lin ang="0" scaled="0"/>
                </a:gradFill>
                <a:latin typeface="Segoe UI Semibold" panose="020B0702040204020203" pitchFamily="34" charset="0"/>
                <a:ea typeface="PT Root UI" panose="020B0303020202020204" pitchFamily="34" charset="-52"/>
                <a:cs typeface="Segoe UI Semibold" panose="020B0702040204020203" pitchFamily="34" charset="0"/>
              </a:rPr>
              <a:t>гарантий АО «Корпорация «МСП»</a:t>
            </a: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658" b="-2220"/>
          <a:stretch/>
        </p:blipFill>
        <p:spPr>
          <a:xfrm>
            <a:off x="10901287" y="288619"/>
            <a:ext cx="595388" cy="307659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3153345" y="2206670"/>
            <a:ext cx="2723294" cy="2775418"/>
          </a:xfrm>
          <a:prstGeom prst="rect">
            <a:avLst/>
          </a:prstGeom>
          <a:noFill/>
          <a:ln w="28575" cap="flat" cmpd="sng" algn="ctr">
            <a:solidFill>
              <a:srgbClr val="FF646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33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1260197" y="2205707"/>
            <a:ext cx="1770228" cy="1770228"/>
          </a:xfrm>
          <a:prstGeom prst="ellipse">
            <a:avLst/>
          </a:prstGeom>
          <a:solidFill>
            <a:srgbClr val="FF6464"/>
          </a:solidFill>
          <a:ln w="2857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33" b="0" i="0" u="none" strike="noStrike" kern="0" cap="none" spc="0" normalizeH="0" baseline="0" noProof="0" smtClean="0">
              <a:ln>
                <a:noFill/>
              </a:ln>
              <a:solidFill>
                <a:srgbClr val="FF646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879966" y="3760933"/>
            <a:ext cx="4845073" cy="2526037"/>
          </a:xfrm>
          <a:prstGeom prst="rect">
            <a:avLst/>
          </a:prstGeom>
          <a:noFill/>
          <a:ln w="28575" cap="flat" cmpd="sng" algn="ctr">
            <a:solidFill>
              <a:srgbClr val="FF646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33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271283" y="2424523"/>
            <a:ext cx="2542724" cy="299800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ts val="907"/>
              </a:lnSpc>
              <a:spcAft>
                <a:spcPts val="907"/>
              </a:spcAft>
            </a:pPr>
            <a:r>
              <a:rPr lang="ru-RU" sz="1270" b="1" dirty="0" smtClean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0,75%</a:t>
            </a:r>
            <a:r>
              <a:rPr lang="ru-RU" sz="953" b="1" dirty="0" smtClean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816" dirty="0" smtClean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годовых </a:t>
            </a:r>
            <a:r>
              <a:rPr lang="ru-RU" sz="816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базовые условия</a:t>
            </a:r>
          </a:p>
          <a:p>
            <a:pPr>
              <a:lnSpc>
                <a:spcPts val="907"/>
              </a:lnSpc>
              <a:spcAft>
                <a:spcPts val="907"/>
              </a:spcAft>
            </a:pPr>
            <a:r>
              <a:rPr lang="ru-RU" sz="1270" b="1" dirty="0" smtClean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0,5%</a:t>
            </a:r>
            <a:r>
              <a:rPr lang="ru-RU" sz="1270" b="1" dirty="0" smtClean="0">
                <a:solidFill>
                  <a:srgbClr val="2240AD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816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годовых для приоритетных направлений деятельности, организаций инфраструктуры поддержки (за исключением организаций торговли)</a:t>
            </a:r>
            <a:endParaRPr lang="en-US" sz="816" dirty="0">
              <a:solidFill>
                <a:prstClr val="black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907"/>
              </a:lnSpc>
              <a:spcAft>
                <a:spcPts val="907"/>
              </a:spcAft>
            </a:pPr>
            <a:r>
              <a:rPr lang="ru-RU" sz="1270" b="1" dirty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0,4%</a:t>
            </a:r>
            <a:r>
              <a:rPr lang="ru-RU" sz="1270" b="1" dirty="0">
                <a:solidFill>
                  <a:srgbClr val="2240AD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816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годовых для застройщиков по 214-ФЗ </a:t>
            </a:r>
            <a:r>
              <a:rPr lang="ru-RU" sz="816" dirty="0" smtClean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 субъектов МСП </a:t>
            </a:r>
            <a:r>
              <a:rPr lang="ru-RU" sz="953" dirty="0" smtClean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сфере туризма</a:t>
            </a:r>
          </a:p>
          <a:p>
            <a:pPr>
              <a:lnSpc>
                <a:spcPts val="907"/>
              </a:lnSpc>
              <a:spcAft>
                <a:spcPts val="907"/>
              </a:spcAft>
            </a:pPr>
            <a:r>
              <a:rPr lang="ru-RU" sz="1270" b="1" dirty="0" smtClean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0,3%-0,4%</a:t>
            </a:r>
            <a:r>
              <a:rPr lang="ru-RU" sz="1270" b="1" dirty="0" smtClean="0">
                <a:solidFill>
                  <a:srgbClr val="2240AD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816" dirty="0" smtClean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годовых для приоритетных направлений деятельности, при условии увеличения занятости и в рамках совместных кредитно-гарантийных продуктов с партнерами (прогрессивная шкала)</a:t>
            </a:r>
          </a:p>
          <a:p>
            <a:pPr>
              <a:lnSpc>
                <a:spcPts val="907"/>
              </a:lnSpc>
              <a:spcAft>
                <a:spcPts val="907"/>
              </a:spcAft>
            </a:pPr>
            <a:r>
              <a:rPr lang="ru-RU" sz="1270" b="1" dirty="0" smtClean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0,01</a:t>
            </a:r>
            <a:r>
              <a:rPr lang="ru-RU" sz="1270" b="1" dirty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%-0,1%</a:t>
            </a:r>
            <a:r>
              <a:rPr lang="ru-RU" sz="1270" b="1" dirty="0">
                <a:solidFill>
                  <a:srgbClr val="2240AD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816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годовых в рамках антикризисных программ, для пострадавших субъектов МСП, газелей,                  в том числе для выпускников акселерационных программ</a:t>
            </a:r>
          </a:p>
          <a:p>
            <a:pPr defTabSz="829519"/>
            <a:endParaRPr lang="en-US" sz="816" dirty="0">
              <a:solidFill>
                <a:prstClr val="black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829519"/>
            <a:endParaRPr lang="ru-RU" sz="816" dirty="0">
              <a:solidFill>
                <a:prstClr val="black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569765" y="6332538"/>
            <a:ext cx="1497519" cy="427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29519"/>
            <a:r>
              <a:rPr lang="ru-RU" sz="1089" b="1" dirty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Порядок уплаты вознаграждения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8064829" y="6382028"/>
            <a:ext cx="3371580" cy="343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29519">
              <a:spcAft>
                <a:spcPts val="363"/>
              </a:spcAft>
            </a:pPr>
            <a:r>
              <a:rPr lang="ru-RU" sz="816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Единовременно / ежегодно / 1 раз в полгода / ежеквартально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6059953" y="2759680"/>
            <a:ext cx="91814" cy="91814"/>
          </a:xfrm>
          <a:prstGeom prst="rect">
            <a:avLst/>
          </a:prstGeom>
          <a:noFill/>
          <a:ln w="19050" cap="flat" cmpd="sng" algn="ctr">
            <a:solidFill>
              <a:srgbClr val="FF646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33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994045" y="3760933"/>
            <a:ext cx="2437889" cy="259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544"/>
              </a:spcAft>
            </a:pPr>
            <a:r>
              <a:rPr lang="ru-RU" sz="1089" b="1" dirty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Сумма гарантийного покрытия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6009822" y="3992652"/>
            <a:ext cx="4659517" cy="2349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29519">
              <a:lnSpc>
                <a:spcPts val="1089"/>
              </a:lnSpc>
              <a:spcAft>
                <a:spcPts val="1089"/>
              </a:spcAft>
            </a:pPr>
            <a:r>
              <a:rPr lang="ru-RU" sz="1633" b="1" dirty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 50% </a:t>
            </a:r>
            <a:r>
              <a:rPr lang="ru-RU" sz="953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 суммы кредита в рамках продуктов «прямая гарантия  для инвестиций, для обеспечения кредитов с целью пополнения оборотных средств»</a:t>
            </a:r>
            <a:endParaRPr lang="en-US" sz="953" dirty="0">
              <a:solidFill>
                <a:prstClr val="black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829519">
              <a:lnSpc>
                <a:spcPts val="1089"/>
              </a:lnSpc>
              <a:spcAft>
                <a:spcPts val="1089"/>
              </a:spcAft>
            </a:pPr>
            <a:r>
              <a:rPr lang="ru-RU" sz="1633" b="1" dirty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 70% </a:t>
            </a:r>
            <a:r>
              <a:rPr lang="ru-RU" sz="953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 суммы кредита в рамках продуктов для участников закупок в рамках 223-ФЗ/44-ФЗ и 275-ФЗ, для «газелей», </a:t>
            </a:r>
            <a:r>
              <a:rPr lang="ru-RU" sz="953" dirty="0" err="1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стартапов</a:t>
            </a:r>
            <a:r>
              <a:rPr lang="ru-RU" sz="953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                    а также в рамках продукта «</a:t>
            </a:r>
            <a:r>
              <a:rPr lang="ru-RU" sz="953" dirty="0" err="1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Согарантия</a:t>
            </a:r>
            <a:r>
              <a:rPr lang="ru-RU" sz="953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», </a:t>
            </a:r>
            <a:r>
              <a:rPr lang="ru-RU" sz="907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для </a:t>
            </a:r>
            <a:r>
              <a:rPr lang="ru-RU" sz="953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кредитов, обеспеченных правами на результаты интеллектуальной собственности</a:t>
            </a:r>
            <a:endParaRPr lang="en-US" sz="953" dirty="0">
              <a:solidFill>
                <a:prstClr val="black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829519">
              <a:lnSpc>
                <a:spcPts val="1089"/>
              </a:lnSpc>
              <a:spcAft>
                <a:spcPts val="1089"/>
              </a:spcAft>
            </a:pPr>
            <a:r>
              <a:rPr lang="ru-RU" sz="1633" b="1" dirty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 75%</a:t>
            </a:r>
            <a:r>
              <a:rPr lang="ru-RU" sz="1633" b="1" dirty="0">
                <a:solidFill>
                  <a:srgbClr val="2240AD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953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 суммы кредита  в рамках продукта «Согарантия»                  </a:t>
            </a:r>
            <a:r>
              <a:rPr lang="ru-RU" sz="998" b="1" i="1" dirty="0">
                <a:solidFill>
                  <a:srgbClr val="F83458"/>
                </a:solidFill>
                <a:latin typeface="Century Gothic" panose="020B0502020202020204" pitchFamily="34" charset="0"/>
              </a:rPr>
              <a:t>для приоритетных направлений</a:t>
            </a:r>
            <a:endParaRPr lang="en-US" sz="1270" b="1" i="1" dirty="0">
              <a:solidFill>
                <a:srgbClr val="F83458"/>
              </a:solidFill>
              <a:latin typeface="Century Gothic" panose="020B0502020202020204" pitchFamily="34" charset="0"/>
            </a:endParaRPr>
          </a:p>
          <a:p>
            <a:pPr defTabSz="829519">
              <a:lnSpc>
                <a:spcPts val="1089"/>
              </a:lnSpc>
              <a:spcAft>
                <a:spcPts val="1089"/>
              </a:spcAft>
            </a:pPr>
            <a:r>
              <a:rPr lang="ru-RU" sz="953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33" b="1" dirty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 100 % </a:t>
            </a:r>
            <a:r>
              <a:rPr lang="ru-RU" sz="953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 суммы кредита в рамках гарантии для </a:t>
            </a:r>
            <a:r>
              <a:rPr lang="ru-RU" sz="953" dirty="0" err="1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стартапов</a:t>
            </a:r>
            <a:r>
              <a:rPr lang="ru-RU" sz="953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определенных отраслей, гарантии  для кредитов, обеспеченных правами на результаты интеллектуальной собственности                       </a:t>
            </a:r>
            <a:r>
              <a:rPr lang="ru-RU" sz="998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(при сумме гарантии не более 50 млн руб.)</a:t>
            </a:r>
            <a:endParaRPr lang="ru-RU" sz="998" b="1" i="1" dirty="0">
              <a:solidFill>
                <a:srgbClr val="F83458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060682" y="2469026"/>
            <a:ext cx="91814" cy="91814"/>
          </a:xfrm>
          <a:prstGeom prst="rect">
            <a:avLst/>
          </a:prstGeom>
          <a:noFill/>
          <a:ln w="19050" cap="flat" cmpd="sng" algn="ctr">
            <a:solidFill>
              <a:srgbClr val="FF646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33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6060682" y="3019107"/>
            <a:ext cx="91814" cy="91814"/>
          </a:xfrm>
          <a:prstGeom prst="rect">
            <a:avLst/>
          </a:prstGeom>
          <a:noFill/>
          <a:ln w="19050" cap="flat" cmpd="sng" algn="ctr">
            <a:solidFill>
              <a:srgbClr val="FF646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33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032751" y="4993087"/>
            <a:ext cx="1683750" cy="259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29519"/>
            <a:r>
              <a:rPr lang="ru-RU" sz="1089" b="1" dirty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Обеспечение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4030589" y="5216241"/>
            <a:ext cx="1516711" cy="1041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29519">
              <a:lnSpc>
                <a:spcPts val="907"/>
              </a:lnSpc>
              <a:spcAft>
                <a:spcPts val="544"/>
              </a:spcAft>
            </a:pPr>
            <a:r>
              <a:rPr lang="ru-RU" sz="953" b="1" dirty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</a:t>
            </a:r>
            <a:r>
              <a:rPr lang="ru-RU" sz="816" dirty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70" b="1" dirty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100 </a:t>
            </a:r>
            <a:r>
              <a:rPr lang="ru-RU" sz="953" b="1" dirty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млн рублей</a:t>
            </a:r>
            <a:r>
              <a:rPr lang="ru-RU" sz="1270" b="1" dirty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816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 требуется</a:t>
            </a:r>
          </a:p>
          <a:p>
            <a:pPr defTabSz="829519">
              <a:lnSpc>
                <a:spcPts val="907"/>
              </a:lnSpc>
              <a:spcAft>
                <a:spcPts val="544"/>
              </a:spcAft>
            </a:pPr>
            <a:r>
              <a:rPr lang="ru-RU" sz="953" b="1" dirty="0" smtClean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</a:t>
            </a:r>
            <a:r>
              <a:rPr lang="ru-RU" sz="816" dirty="0" smtClean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70" b="1" dirty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100 </a:t>
            </a:r>
            <a:r>
              <a:rPr lang="ru-RU" sz="953" b="1" dirty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млн рублей </a:t>
            </a:r>
          </a:p>
          <a:p>
            <a:pPr marL="161300" defTabSz="829519">
              <a:lnSpc>
                <a:spcPts val="907"/>
              </a:lnSpc>
              <a:spcAft>
                <a:spcPts val="544"/>
              </a:spcAft>
            </a:pPr>
            <a:r>
              <a:rPr lang="ru-RU" sz="816" dirty="0" err="1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последзалог</a:t>
            </a:r>
            <a:endParaRPr lang="ru-RU" sz="816" dirty="0">
              <a:solidFill>
                <a:prstClr val="black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61300" defTabSz="829519">
              <a:lnSpc>
                <a:spcPts val="907"/>
              </a:lnSpc>
              <a:spcAft>
                <a:spcPts val="544"/>
              </a:spcAft>
            </a:pPr>
            <a:r>
              <a:rPr lang="ru-RU" sz="816" dirty="0" err="1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созалог</a:t>
            </a:r>
            <a:endParaRPr lang="ru-RU" sz="816" dirty="0">
              <a:solidFill>
                <a:prstClr val="black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61300" defTabSz="829519">
              <a:lnSpc>
                <a:spcPts val="907"/>
              </a:lnSpc>
              <a:spcAft>
                <a:spcPts val="544"/>
              </a:spcAft>
            </a:pPr>
            <a:r>
              <a:rPr lang="ru-RU" sz="816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поручительство</a:t>
            </a:r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DE0846C6-6C02-054E-A29F-4ECCBA064ED0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duotone>
              <a:srgbClr val="4472C4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7" t="6003" r="3653" b="3797"/>
          <a:stretch/>
        </p:blipFill>
        <p:spPr>
          <a:xfrm>
            <a:off x="173444" y="6171072"/>
            <a:ext cx="643337" cy="640425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816781" y="6349266"/>
            <a:ext cx="1759419" cy="21773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ctr" defTabSz="457200" eaLnBrk="1" latinLnBrk="0" hangingPunct="1">
              <a:defRPr sz="1662">
                <a:solidFill>
                  <a:schemeClr val="lt1"/>
                </a:solidFill>
                <a:latin typeface="+mn-lt"/>
                <a:cs typeface="+mn-cs"/>
              </a:defRPr>
            </a:lvl1pPr>
            <a:lvl2pPr marL="457200" defTabSz="457200" eaLnBrk="1" latinLnBrk="0" hangingPunct="1">
              <a:defRPr sz="1800">
                <a:solidFill>
                  <a:schemeClr val="lt1"/>
                </a:solidFill>
                <a:latin typeface="+mn-lt"/>
                <a:cs typeface="+mn-cs"/>
              </a:defRPr>
            </a:lvl2pPr>
            <a:lvl3pPr marL="914400" defTabSz="457200" eaLnBrk="1" latinLnBrk="0" hangingPunct="1">
              <a:defRPr sz="1800">
                <a:solidFill>
                  <a:schemeClr val="lt1"/>
                </a:solidFill>
                <a:latin typeface="+mn-lt"/>
                <a:cs typeface="+mn-cs"/>
              </a:defRPr>
            </a:lvl3pPr>
            <a:lvl4pPr marL="1371600" defTabSz="457200" eaLnBrk="1" latinLnBrk="0" hangingPunct="1">
              <a:defRPr sz="1800">
                <a:solidFill>
                  <a:schemeClr val="lt1"/>
                </a:solidFill>
                <a:latin typeface="+mn-lt"/>
                <a:cs typeface="+mn-cs"/>
              </a:defRPr>
            </a:lvl4pPr>
            <a:lvl5pPr marL="1828800" defTabSz="457200" eaLnBrk="1" latinLnBrk="0" hangingPunct="1">
              <a:defRPr sz="1800">
                <a:solidFill>
                  <a:schemeClr val="lt1"/>
                </a:solidFill>
                <a:latin typeface="+mn-lt"/>
                <a:cs typeface="+mn-cs"/>
              </a:defRPr>
            </a:lvl5pPr>
            <a:lvl6pPr marL="2286000" defTabSz="457200">
              <a:defRPr sz="1800">
                <a:solidFill>
                  <a:schemeClr val="lt1"/>
                </a:solidFill>
                <a:latin typeface="+mn-lt"/>
                <a:cs typeface="+mn-cs"/>
              </a:defRPr>
            </a:lvl6pPr>
            <a:lvl7pPr marL="2743200" defTabSz="457200">
              <a:defRPr sz="1800">
                <a:solidFill>
                  <a:schemeClr val="lt1"/>
                </a:solidFill>
                <a:latin typeface="+mn-lt"/>
                <a:cs typeface="+mn-cs"/>
              </a:defRPr>
            </a:lvl7pPr>
            <a:lvl8pPr marL="3200400" defTabSz="457200">
              <a:defRPr sz="1800">
                <a:solidFill>
                  <a:schemeClr val="lt1"/>
                </a:solidFill>
                <a:latin typeface="+mn-lt"/>
                <a:cs typeface="+mn-cs"/>
              </a:defRPr>
            </a:lvl8pPr>
            <a:lvl9pPr marL="3657600" defTabSz="457200">
              <a:defRPr sz="1800">
                <a:solidFill>
                  <a:schemeClr val="lt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53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Tahoma" panose="020B0604030504040204" pitchFamily="34" charset="0"/>
                <a:cs typeface="Times New Roman" panose="02020603050405020304" pitchFamily="18" charset="0"/>
              </a:rPr>
              <a:t>более подробная </a:t>
            </a:r>
          </a:p>
          <a:p>
            <a:pPr marL="0" marR="0" lvl="0" indent="0" algn="l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53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Tahoma" panose="020B0604030504040204" pitchFamily="34" charset="0"/>
                <a:cs typeface="Times New Roman" panose="02020603050405020304" pitchFamily="18" charset="0"/>
              </a:rPr>
              <a:t>информация доступна </a:t>
            </a:r>
          </a:p>
          <a:p>
            <a:pPr marL="0" marR="0" lvl="0" indent="0" algn="l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53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Tahoma" panose="020B0604030504040204" pitchFamily="34" charset="0"/>
                <a:cs typeface="Times New Roman" panose="02020603050405020304" pitchFamily="18" charset="0"/>
              </a:rPr>
              <a:t>по ссылке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4C5D5D3E-3CB6-8341-8933-1D7F85737922}"/>
              </a:ext>
            </a:extLst>
          </p:cNvPr>
          <p:cNvSpPr txBox="1"/>
          <p:nvPr/>
        </p:nvSpPr>
        <p:spPr>
          <a:xfrm>
            <a:off x="755322" y="5160022"/>
            <a:ext cx="1740578" cy="60670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ctr" defTabSz="457200" eaLnBrk="1" latinLnBrk="0" hangingPunct="1">
              <a:defRPr sz="1662">
                <a:solidFill>
                  <a:schemeClr val="lt1"/>
                </a:solidFill>
                <a:latin typeface="+mn-lt"/>
                <a:cs typeface="+mn-cs"/>
              </a:defRPr>
            </a:lvl1pPr>
            <a:lvl2pPr marL="457200" defTabSz="457200" eaLnBrk="1" latinLnBrk="0" hangingPunct="1">
              <a:defRPr sz="1800">
                <a:solidFill>
                  <a:schemeClr val="lt1"/>
                </a:solidFill>
                <a:latin typeface="+mn-lt"/>
                <a:cs typeface="+mn-cs"/>
              </a:defRPr>
            </a:lvl2pPr>
            <a:lvl3pPr marL="914400" defTabSz="457200" eaLnBrk="1" latinLnBrk="0" hangingPunct="1">
              <a:defRPr sz="1800">
                <a:solidFill>
                  <a:schemeClr val="lt1"/>
                </a:solidFill>
                <a:latin typeface="+mn-lt"/>
                <a:cs typeface="+mn-cs"/>
              </a:defRPr>
            </a:lvl3pPr>
            <a:lvl4pPr marL="1371600" defTabSz="457200" eaLnBrk="1" latinLnBrk="0" hangingPunct="1">
              <a:defRPr sz="1800">
                <a:solidFill>
                  <a:schemeClr val="lt1"/>
                </a:solidFill>
                <a:latin typeface="+mn-lt"/>
                <a:cs typeface="+mn-cs"/>
              </a:defRPr>
            </a:lvl4pPr>
            <a:lvl5pPr marL="1828800" defTabSz="457200" eaLnBrk="1" latinLnBrk="0" hangingPunct="1">
              <a:defRPr sz="1800">
                <a:solidFill>
                  <a:schemeClr val="lt1"/>
                </a:solidFill>
                <a:latin typeface="+mn-lt"/>
                <a:cs typeface="+mn-cs"/>
              </a:defRPr>
            </a:lvl5pPr>
            <a:lvl6pPr marL="2286000" defTabSz="457200">
              <a:defRPr sz="1800">
                <a:solidFill>
                  <a:schemeClr val="lt1"/>
                </a:solidFill>
                <a:latin typeface="+mn-lt"/>
                <a:cs typeface="+mn-cs"/>
              </a:defRPr>
            </a:lvl6pPr>
            <a:lvl7pPr marL="2743200" defTabSz="457200">
              <a:defRPr sz="1800">
                <a:solidFill>
                  <a:schemeClr val="lt1"/>
                </a:solidFill>
                <a:latin typeface="+mn-lt"/>
                <a:cs typeface="+mn-cs"/>
              </a:defRPr>
            </a:lvl7pPr>
            <a:lvl8pPr marL="3200400" defTabSz="457200">
              <a:defRPr sz="1800">
                <a:solidFill>
                  <a:schemeClr val="lt1"/>
                </a:solidFill>
                <a:latin typeface="+mn-lt"/>
                <a:cs typeface="+mn-cs"/>
              </a:defRPr>
            </a:lvl8pPr>
            <a:lvl9pPr marL="3657600" defTabSz="457200">
              <a:defRPr sz="1800">
                <a:solidFill>
                  <a:schemeClr val="lt1"/>
                </a:solidFill>
                <a:latin typeface="+mn-lt"/>
                <a:cs typeface="+mn-cs"/>
              </a:defRPr>
            </a:lvl9pPr>
          </a:lstStyle>
          <a:p>
            <a:pPr marL="155539" marR="0" lvl="0" indent="-155539" algn="l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9"/>
              </a:buBlip>
              <a:tabLst/>
              <a:defRPr/>
            </a:pPr>
            <a:r>
              <a:rPr kumimoji="0" lang="ru-RU" sz="953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Tahoma" panose="020B0604030504040204" pitchFamily="34" charset="0"/>
                <a:cs typeface="Times New Roman" panose="02020603050405020304" pitchFamily="18" charset="0"/>
              </a:rPr>
              <a:t>информация об отборе </a:t>
            </a:r>
            <a:r>
              <a:rPr kumimoji="0" lang="ru-RU" sz="953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Tahoma" panose="020B0604030504040204" pitchFamily="34" charset="0"/>
                <a:cs typeface="Times New Roman" panose="02020603050405020304" pitchFamily="18" charset="0"/>
              </a:rPr>
              <a:t>стартапов</a:t>
            </a:r>
            <a:r>
              <a:rPr kumimoji="0" lang="ru-RU" sz="953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Tahoma" panose="020B0604030504040204" pitchFamily="34" charset="0"/>
                <a:cs typeface="Times New Roman" panose="02020603050405020304" pitchFamily="18" charset="0"/>
              </a:rPr>
              <a:t> доступна по ссылкам</a:t>
            </a:r>
          </a:p>
        </p:txBody>
      </p:sp>
      <p:pic>
        <p:nvPicPr>
          <p:cNvPr id="37" name="Picture 2" descr="http://qrcoder.ru/code/?https%3A%2F%2Fcorpmsp.ru%2Fupload%2Fiblock%2F421%2FPravila-vzaimodeystviya-bankov-s-Korporatsiey-pri-ikh-otbore-i-predostavlenii-nezavisimykh-garantiy.pdf&amp;4&amp;0"/>
          <p:cNvPicPr>
            <a:picLocks noChangeAspect="1" noChangeArrowheads="1"/>
          </p:cNvPicPr>
          <p:nvPr/>
        </p:nvPicPr>
        <p:blipFill rotWithShape="1">
          <a:blip r:embed="rId10" cstate="print">
            <a:duotone>
              <a:srgbClr val="4472C4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2" t="5629" r="4825" b="5629"/>
          <a:stretch/>
        </p:blipFill>
        <p:spPr bwMode="auto">
          <a:xfrm>
            <a:off x="173443" y="5464095"/>
            <a:ext cx="621927" cy="616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4" descr="http://qrcoder.ru/code/?https%3A%2F%2Fcorpmsp.ru%2Fproducts%2Fpryamaya_garantiya_dlya_startapovoo%2F&amp;4&amp;0"/>
          <p:cNvPicPr>
            <a:picLocks noChangeAspect="1" noChangeArrowheads="1"/>
          </p:cNvPicPr>
          <p:nvPr/>
        </p:nvPicPr>
        <p:blipFill rotWithShape="1">
          <a:blip r:embed="rId11" cstate="print">
            <a:duotone>
              <a:srgbClr val="4472C4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94" t="6748" r="6994" b="6585"/>
          <a:stretch/>
        </p:blipFill>
        <p:spPr bwMode="auto">
          <a:xfrm>
            <a:off x="173443" y="4727541"/>
            <a:ext cx="634898" cy="638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Прямоугольник 38"/>
          <p:cNvSpPr/>
          <p:nvPr/>
        </p:nvSpPr>
        <p:spPr>
          <a:xfrm>
            <a:off x="6142242" y="2384532"/>
            <a:ext cx="4579383" cy="1423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816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субъекты МСП приоритетных территорий (ДФО и СКФО, Р. Крым и г. Севастополь, Арктики, ЗАТО, 10 регионов со сложной социально-экономической ситуацией);</a:t>
            </a:r>
          </a:p>
          <a:p>
            <a:pPr algn="just">
              <a:lnSpc>
                <a:spcPct val="115000"/>
              </a:lnSpc>
            </a:pPr>
            <a:r>
              <a:rPr lang="ru-RU" sz="816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субъекты МСП приоритетных сфер экономики (сельскохозяйственной отрасли, сферы туризма, строительства жилья); </a:t>
            </a:r>
          </a:p>
          <a:p>
            <a:r>
              <a:rPr lang="ru-RU" sz="816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субъекты МСП, отнесенные к приоритетным категориям получателей гарантийной поддержки (высокотехнологичные субъекты МСП: </a:t>
            </a:r>
            <a:r>
              <a:rPr lang="ru-RU" sz="816" dirty="0" err="1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стартапы</a:t>
            </a:r>
            <a:r>
              <a:rPr lang="ru-RU" sz="816" dirty="0">
                <a:solidFill>
                  <a:prstClr val="black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быстрорастущие инновационные, высокотехнологичные предприятия («газели»), субъекты МСП, получающие финансирование под залог интеллектуальной собственности, выпускники акселерационных программ Корпорации; социальное и молодежное предпринимательство, экспортеры)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6473952" y="6290924"/>
            <a:ext cx="4259640" cy="524210"/>
          </a:xfrm>
          <a:prstGeom prst="rect">
            <a:avLst/>
          </a:prstGeom>
          <a:noFill/>
          <a:ln w="28575" cap="flat" cmpd="sng" algn="ctr">
            <a:solidFill>
              <a:srgbClr val="FF646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33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5956091" y="2143906"/>
            <a:ext cx="2520661" cy="259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29519"/>
            <a:r>
              <a:rPr lang="ru-RU" sz="1089" b="1" dirty="0">
                <a:solidFill>
                  <a:srgbClr val="FF6464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Приоритетные направления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1557475" y="2499938"/>
            <a:ext cx="1271818" cy="259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544"/>
              </a:spcAft>
            </a:pPr>
            <a:r>
              <a:rPr lang="ru-RU" sz="1089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Срок гарантии</a:t>
            </a:r>
            <a:endParaRPr lang="ru-RU" sz="998" dirty="0">
              <a:solidFill>
                <a:schemeClr val="bg1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1564774" y="2892367"/>
            <a:ext cx="1505377" cy="728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544"/>
              </a:spcAft>
            </a:pPr>
            <a:r>
              <a:rPr lang="ru-RU" sz="953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 </a:t>
            </a:r>
            <a:r>
              <a:rPr lang="ru-RU" sz="127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15</a:t>
            </a:r>
            <a:r>
              <a:rPr lang="ru-RU" sz="953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лет </a:t>
            </a:r>
          </a:p>
          <a:p>
            <a:pPr>
              <a:spcAft>
                <a:spcPts val="544"/>
              </a:spcAft>
            </a:pPr>
            <a:r>
              <a:rPr lang="ru-RU" sz="816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зависимости от условий конкретного продукта</a:t>
            </a:r>
          </a:p>
        </p:txBody>
      </p:sp>
      <p:sp>
        <p:nvSpPr>
          <p:cNvPr id="50" name="Прямоугольник 49"/>
          <p:cNvSpPr/>
          <p:nvPr/>
        </p:nvSpPr>
        <p:spPr>
          <a:xfrm>
            <a:off x="4129468" y="5749976"/>
            <a:ext cx="91814" cy="91814"/>
          </a:xfrm>
          <a:prstGeom prst="rect">
            <a:avLst/>
          </a:prstGeom>
          <a:noFill/>
          <a:ln w="19050">
            <a:solidFill>
              <a:srgbClr val="FF64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33"/>
          </a:p>
        </p:txBody>
      </p:sp>
      <p:sp>
        <p:nvSpPr>
          <p:cNvPr id="51" name="Прямоугольник 50"/>
          <p:cNvSpPr/>
          <p:nvPr/>
        </p:nvSpPr>
        <p:spPr>
          <a:xfrm>
            <a:off x="4129468" y="5906281"/>
            <a:ext cx="91814" cy="91814"/>
          </a:xfrm>
          <a:prstGeom prst="rect">
            <a:avLst/>
          </a:prstGeom>
          <a:noFill/>
          <a:ln w="19050">
            <a:solidFill>
              <a:srgbClr val="FF64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33"/>
          </a:p>
        </p:txBody>
      </p:sp>
      <p:sp>
        <p:nvSpPr>
          <p:cNvPr id="52" name="Прямоугольник 51"/>
          <p:cNvSpPr/>
          <p:nvPr/>
        </p:nvSpPr>
        <p:spPr>
          <a:xfrm>
            <a:off x="4129468" y="6069042"/>
            <a:ext cx="91814" cy="91814"/>
          </a:xfrm>
          <a:prstGeom prst="rect">
            <a:avLst/>
          </a:prstGeom>
          <a:noFill/>
          <a:ln w="19050">
            <a:solidFill>
              <a:srgbClr val="FF64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33"/>
          </a:p>
        </p:txBody>
      </p:sp>
      <p:sp>
        <p:nvSpPr>
          <p:cNvPr id="53" name="Прямоугольник 52"/>
          <p:cNvSpPr/>
          <p:nvPr/>
        </p:nvSpPr>
        <p:spPr>
          <a:xfrm>
            <a:off x="3924174" y="4982088"/>
            <a:ext cx="1953630" cy="1304881"/>
          </a:xfrm>
          <a:prstGeom prst="rect">
            <a:avLst/>
          </a:prstGeom>
          <a:noFill/>
          <a:ln w="28575">
            <a:solidFill>
              <a:srgbClr val="FF64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33"/>
          </a:p>
        </p:txBody>
      </p:sp>
    </p:spTree>
    <p:extLst>
      <p:ext uri="{BB962C8B-B14F-4D97-AF65-F5344CB8AC3E}">
        <p14:creationId xmlns:p14="http://schemas.microsoft.com/office/powerpoint/2010/main" val="408861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38" name="Слайд think-cell" r:id="rId5" imgW="347" imgH="348" progId="TCLayout.ActiveDocument.1">
                  <p:embed/>
                </p:oleObj>
              </mc:Choice>
              <mc:Fallback>
                <p:oleObj name="Слайд think-cell" r:id="rId5" imgW="347" imgH="348" progId="TCLayout.ActiveDocument.1">
                  <p:embed/>
                  <p:pic>
                    <p:nvPicPr>
                      <p:cNvPr id="3" name="Объект 2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Прямоугольник 27"/>
          <p:cNvSpPr/>
          <p:nvPr/>
        </p:nvSpPr>
        <p:spPr>
          <a:xfrm>
            <a:off x="-20848" y="1"/>
            <a:ext cx="12212848" cy="21360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6" name="Номер слайда 1"/>
          <p:cNvSpPr txBox="1">
            <a:spLocks/>
          </p:cNvSpPr>
          <p:nvPr/>
        </p:nvSpPr>
        <p:spPr>
          <a:xfrm>
            <a:off x="11100911" y="6446613"/>
            <a:ext cx="50984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dirty="0" smtClean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7</a:t>
            </a:r>
            <a:endParaRPr lang="ru-RU" sz="1200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3566" y="260660"/>
            <a:ext cx="1607729" cy="401484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595500" y="759042"/>
            <a:ext cx="8329043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R="2786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spc="-100" dirty="0" smtClean="0">
                <a:gradFill>
                  <a:gsLst>
                    <a:gs pos="0">
                      <a:srgbClr val="FF6464"/>
                    </a:gs>
                    <a:gs pos="100000">
                      <a:schemeClr val="bg2"/>
                    </a:gs>
                  </a:gsLst>
                  <a:lin ang="0" scaled="0"/>
                </a:gradFill>
                <a:latin typeface="Segoe UI Semibold" panose="020B0702040204020203" pitchFamily="34" charset="0"/>
                <a:ea typeface="PT Root UI" panose="020B0303020202020204" pitchFamily="34" charset="-52"/>
                <a:cs typeface="Segoe UI Semibold" panose="020B0702040204020203" pitchFamily="34" charset="0"/>
              </a:rPr>
              <a:t>Модель работы Центра поддержки инвестиционного кредитования</a:t>
            </a:r>
            <a:endParaRPr lang="ru-RU" sz="3600" spc="-100" dirty="0">
              <a:gradFill>
                <a:gsLst>
                  <a:gs pos="0">
                    <a:srgbClr val="FF6464"/>
                  </a:gs>
                  <a:gs pos="100000">
                    <a:schemeClr val="bg2"/>
                  </a:gs>
                </a:gsLst>
                <a:lin ang="0" scaled="0"/>
              </a:gradFill>
              <a:latin typeface="Segoe UI Semibold" panose="020B0702040204020203" pitchFamily="34" charset="0"/>
              <a:ea typeface="PT Root UI" panose="020B0303020202020204" pitchFamily="34" charset="-52"/>
              <a:cs typeface="Segoe UI Semibold" panose="020B07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2409" y="326729"/>
            <a:ext cx="1074855" cy="269345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658" b="-2220"/>
          <a:stretch/>
        </p:blipFill>
        <p:spPr>
          <a:xfrm>
            <a:off x="10901287" y="288619"/>
            <a:ext cx="595388" cy="307659"/>
          </a:xfrm>
          <a:prstGeom prst="rect">
            <a:avLst/>
          </a:prstGeom>
        </p:spPr>
      </p:pic>
      <p:sp>
        <p:nvSpPr>
          <p:cNvPr id="16" name="Полилиния 15"/>
          <p:cNvSpPr/>
          <p:nvPr/>
        </p:nvSpPr>
        <p:spPr>
          <a:xfrm>
            <a:off x="54580" y="3883252"/>
            <a:ext cx="1681575" cy="737915"/>
          </a:xfrm>
          <a:custGeom>
            <a:avLst/>
            <a:gdLst>
              <a:gd name="connsiteX0" fmla="*/ 98177 w 2005145"/>
              <a:gd name="connsiteY0" fmla="*/ 0 h 1164476"/>
              <a:gd name="connsiteX1" fmla="*/ 1906968 w 2005145"/>
              <a:gd name="connsiteY1" fmla="*/ 0 h 1164476"/>
              <a:gd name="connsiteX2" fmla="*/ 2005145 w 2005145"/>
              <a:gd name="connsiteY2" fmla="*/ 98177 h 1164476"/>
              <a:gd name="connsiteX3" fmla="*/ 2005145 w 2005145"/>
              <a:gd name="connsiteY3" fmla="*/ 1066299 h 1164476"/>
              <a:gd name="connsiteX4" fmla="*/ 1906968 w 2005145"/>
              <a:gd name="connsiteY4" fmla="*/ 1164476 h 1164476"/>
              <a:gd name="connsiteX5" fmla="*/ 98177 w 2005145"/>
              <a:gd name="connsiteY5" fmla="*/ 1164476 h 1164476"/>
              <a:gd name="connsiteX6" fmla="*/ 0 w 2005145"/>
              <a:gd name="connsiteY6" fmla="*/ 1066299 h 1164476"/>
              <a:gd name="connsiteX7" fmla="*/ 0 w 2005145"/>
              <a:gd name="connsiteY7" fmla="*/ 98177 h 1164476"/>
              <a:gd name="connsiteX8" fmla="*/ 98177 w 2005145"/>
              <a:gd name="connsiteY8" fmla="*/ 0 h 1164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05145" h="1164476">
                <a:moveTo>
                  <a:pt x="98177" y="0"/>
                </a:moveTo>
                <a:lnTo>
                  <a:pt x="1906968" y="0"/>
                </a:lnTo>
                <a:cubicBezTo>
                  <a:pt x="1961190" y="0"/>
                  <a:pt x="2005145" y="43955"/>
                  <a:pt x="2005145" y="98177"/>
                </a:cubicBezTo>
                <a:lnTo>
                  <a:pt x="2005145" y="1066299"/>
                </a:lnTo>
                <a:cubicBezTo>
                  <a:pt x="2005145" y="1120521"/>
                  <a:pt x="1961190" y="1164476"/>
                  <a:pt x="1906968" y="1164476"/>
                </a:cubicBezTo>
                <a:lnTo>
                  <a:pt x="98177" y="1164476"/>
                </a:lnTo>
                <a:cubicBezTo>
                  <a:pt x="43955" y="1164476"/>
                  <a:pt x="0" y="1120521"/>
                  <a:pt x="0" y="1066299"/>
                </a:cubicBezTo>
                <a:lnTo>
                  <a:pt x="0" y="98177"/>
                </a:lnTo>
                <a:cubicBezTo>
                  <a:pt x="0" y="43955"/>
                  <a:pt x="43955" y="0"/>
                  <a:pt x="9817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Субъект МСП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7" name="Полилиния 16"/>
          <p:cNvSpPr/>
          <p:nvPr/>
        </p:nvSpPr>
        <p:spPr>
          <a:xfrm>
            <a:off x="10070920" y="3883167"/>
            <a:ext cx="1681200" cy="738000"/>
          </a:xfrm>
          <a:custGeom>
            <a:avLst/>
            <a:gdLst>
              <a:gd name="connsiteX0" fmla="*/ 98177 w 2005145"/>
              <a:gd name="connsiteY0" fmla="*/ 0 h 1164476"/>
              <a:gd name="connsiteX1" fmla="*/ 1906968 w 2005145"/>
              <a:gd name="connsiteY1" fmla="*/ 0 h 1164476"/>
              <a:gd name="connsiteX2" fmla="*/ 2005145 w 2005145"/>
              <a:gd name="connsiteY2" fmla="*/ 98177 h 1164476"/>
              <a:gd name="connsiteX3" fmla="*/ 2005145 w 2005145"/>
              <a:gd name="connsiteY3" fmla="*/ 1066299 h 1164476"/>
              <a:gd name="connsiteX4" fmla="*/ 1906968 w 2005145"/>
              <a:gd name="connsiteY4" fmla="*/ 1164476 h 1164476"/>
              <a:gd name="connsiteX5" fmla="*/ 98177 w 2005145"/>
              <a:gd name="connsiteY5" fmla="*/ 1164476 h 1164476"/>
              <a:gd name="connsiteX6" fmla="*/ 0 w 2005145"/>
              <a:gd name="connsiteY6" fmla="*/ 1066299 h 1164476"/>
              <a:gd name="connsiteX7" fmla="*/ 0 w 2005145"/>
              <a:gd name="connsiteY7" fmla="*/ 98177 h 1164476"/>
              <a:gd name="connsiteX8" fmla="*/ 98177 w 2005145"/>
              <a:gd name="connsiteY8" fmla="*/ 0 h 1164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05145" h="1164476">
                <a:moveTo>
                  <a:pt x="98177" y="0"/>
                </a:moveTo>
                <a:lnTo>
                  <a:pt x="1906968" y="0"/>
                </a:lnTo>
                <a:cubicBezTo>
                  <a:pt x="1961190" y="0"/>
                  <a:pt x="2005145" y="43955"/>
                  <a:pt x="2005145" y="98177"/>
                </a:cubicBezTo>
                <a:lnTo>
                  <a:pt x="2005145" y="1066299"/>
                </a:lnTo>
                <a:cubicBezTo>
                  <a:pt x="2005145" y="1120521"/>
                  <a:pt x="1961190" y="1164476"/>
                  <a:pt x="1906968" y="1164476"/>
                </a:cubicBezTo>
                <a:lnTo>
                  <a:pt x="98177" y="1164476"/>
                </a:lnTo>
                <a:cubicBezTo>
                  <a:pt x="43955" y="1164476"/>
                  <a:pt x="0" y="1120521"/>
                  <a:pt x="0" y="1066299"/>
                </a:cubicBezTo>
                <a:lnTo>
                  <a:pt x="0" y="98177"/>
                </a:lnTo>
                <a:cubicBezTo>
                  <a:pt x="0" y="43955"/>
                  <a:pt x="43955" y="0"/>
                  <a:pt x="98177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Банк-партнер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77993" y="3920526"/>
            <a:ext cx="2624883" cy="67120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693818" y="4332006"/>
            <a:ext cx="578322" cy="578322"/>
          </a:xfrm>
          <a:prstGeom prst="rect">
            <a:avLst/>
          </a:prstGeom>
        </p:spPr>
      </p:pic>
      <p:sp>
        <p:nvSpPr>
          <p:cNvPr id="27" name="Прямоугольник 26"/>
          <p:cNvSpPr/>
          <p:nvPr/>
        </p:nvSpPr>
        <p:spPr>
          <a:xfrm>
            <a:off x="5621347" y="4890475"/>
            <a:ext cx="778541" cy="2753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200"/>
              </a:spcAft>
            </a:pPr>
            <a:r>
              <a:rPr lang="ru-RU" sz="1200" b="1" spc="5" dirty="0" smtClean="0">
                <a:solidFill>
                  <a:srgbClr val="0070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Заявка</a:t>
            </a:r>
            <a:endParaRPr lang="ru-RU" sz="1100" dirty="0">
              <a:solidFill>
                <a:srgbClr val="0070C0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515" y="3799368"/>
            <a:ext cx="1686845" cy="881871"/>
          </a:xfrm>
          <a:prstGeom prst="rect">
            <a:avLst/>
          </a:prstGeom>
        </p:spPr>
      </p:pic>
      <p:cxnSp>
        <p:nvCxnSpPr>
          <p:cNvPr id="15" name="Прямая соединительная линия 14"/>
          <p:cNvCxnSpPr/>
          <p:nvPr/>
        </p:nvCxnSpPr>
        <p:spPr>
          <a:xfrm>
            <a:off x="7187182" y="5486400"/>
            <a:ext cx="3714103" cy="0"/>
          </a:xfrm>
          <a:prstGeom prst="line">
            <a:avLst/>
          </a:prstGeom>
          <a:ln>
            <a:solidFill>
              <a:srgbClr val="FF6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H="1">
            <a:off x="10901285" y="4591729"/>
            <a:ext cx="2" cy="894671"/>
          </a:xfrm>
          <a:prstGeom prst="line">
            <a:avLst/>
          </a:prstGeom>
          <a:ln>
            <a:solidFill>
              <a:srgbClr val="FF6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8357616" y="4256126"/>
            <a:ext cx="145389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7187183" y="4789250"/>
            <a:ext cx="0" cy="697150"/>
          </a:xfrm>
          <a:prstGeom prst="straightConnector1">
            <a:avLst/>
          </a:prstGeom>
          <a:ln>
            <a:solidFill>
              <a:srgbClr val="FF646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1839087" y="4252167"/>
            <a:ext cx="868777" cy="39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524500" y="4240303"/>
            <a:ext cx="83972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AutoShape 9" descr="https://medgorka.ru/upload/iblock/63e/63e65982aeb91ae7a6e825833450398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0" name="Рисунок 49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1807" y="3013643"/>
            <a:ext cx="744855" cy="744855"/>
          </a:xfrm>
          <a:prstGeom prst="rect">
            <a:avLst/>
          </a:prstGeom>
          <a:noFill/>
        </p:spPr>
      </p:pic>
      <p:sp>
        <p:nvSpPr>
          <p:cNvPr id="51" name="Прямоугольник 50"/>
          <p:cNvSpPr/>
          <p:nvPr/>
        </p:nvSpPr>
        <p:spPr>
          <a:xfrm>
            <a:off x="8145327" y="3676739"/>
            <a:ext cx="1876477" cy="487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200"/>
              </a:spcAft>
            </a:pPr>
            <a:r>
              <a:rPr lang="ru-RU" sz="1200" b="1" spc="5" dirty="0" smtClean="0">
                <a:solidFill>
                  <a:srgbClr val="0070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Структурированный проект</a:t>
            </a:r>
            <a:endParaRPr lang="ru-RU" sz="1100" dirty="0">
              <a:solidFill>
                <a:srgbClr val="0070C0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8172810" y="6185643"/>
            <a:ext cx="1876477" cy="487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200"/>
              </a:spcAft>
            </a:pPr>
            <a:r>
              <a:rPr lang="ru-RU" sz="1200" b="1" spc="5" dirty="0" smtClean="0">
                <a:solidFill>
                  <a:srgbClr val="FF6464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Обратная связь + причины отказов</a:t>
            </a:r>
            <a:endParaRPr lang="ru-RU" sz="1100" dirty="0">
              <a:solidFill>
                <a:srgbClr val="FF6464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</p:txBody>
      </p:sp>
      <p:pic>
        <p:nvPicPr>
          <p:cNvPr id="47120" name="Picture 16" descr="http://cdn.onlinewebfonts.com/svg/img_299443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682" y="5578219"/>
            <a:ext cx="657101" cy="657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5" name="Прямая соединительная линия 54"/>
          <p:cNvCxnSpPr/>
          <p:nvPr/>
        </p:nvCxnSpPr>
        <p:spPr>
          <a:xfrm flipH="1">
            <a:off x="10875220" y="2601389"/>
            <a:ext cx="0" cy="12945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>
            <a:off x="955818" y="2601389"/>
            <a:ext cx="99237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>
            <a:off x="951436" y="2601389"/>
            <a:ext cx="0" cy="12688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124" name="Picture 20" descr="https://intermediait.com/wp-content/uploads/2021/05/ic-serv1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9070" y="2591339"/>
            <a:ext cx="577800" cy="650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Прямоугольник 61"/>
          <p:cNvSpPr/>
          <p:nvPr/>
        </p:nvSpPr>
        <p:spPr>
          <a:xfrm>
            <a:off x="10806035" y="3183925"/>
            <a:ext cx="11082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spc="5" dirty="0" smtClean="0">
                <a:solidFill>
                  <a:srgbClr val="0070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Кредитный договор</a:t>
            </a:r>
            <a:endParaRPr lang="ru-RU" sz="1100" dirty="0">
              <a:solidFill>
                <a:srgbClr val="0070C0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1703297" y="4261692"/>
            <a:ext cx="1160123" cy="289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200"/>
              </a:spcAft>
            </a:pPr>
            <a:r>
              <a:rPr lang="ru-RU" sz="1200" b="1" spc="5" dirty="0" smtClean="0">
                <a:solidFill>
                  <a:srgbClr val="0070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Регистрация</a:t>
            </a:r>
            <a:endParaRPr lang="ru-RU" sz="1100" dirty="0">
              <a:solidFill>
                <a:srgbClr val="0070C0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040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Тема Office">
  <a:themeElements>
    <a:clrScheme name="Другая 2">
      <a:dk1>
        <a:srgbClr val="191919"/>
      </a:dk1>
      <a:lt1>
        <a:sysClr val="window" lastClr="FFFFFF"/>
      </a:lt1>
      <a:dk2>
        <a:srgbClr val="006EF0"/>
      </a:dk2>
      <a:lt2>
        <a:srgbClr val="E6D6C7"/>
      </a:lt2>
      <a:accent1>
        <a:srgbClr val="006EF0"/>
      </a:accent1>
      <a:accent2>
        <a:srgbClr val="FF6464"/>
      </a:accent2>
      <a:accent3>
        <a:srgbClr val="FFFFFF"/>
      </a:accent3>
      <a:accent4>
        <a:srgbClr val="191919"/>
      </a:accent4>
      <a:accent5>
        <a:srgbClr val="FFB464"/>
      </a:accent5>
      <a:accent6>
        <a:srgbClr val="7DCDA0"/>
      </a:accent6>
      <a:hlink>
        <a:srgbClr val="006EF0"/>
      </a:hlink>
      <a:folHlink>
        <a:srgbClr val="7F7F7F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6575</TotalTime>
  <Words>1074</Words>
  <Application>Microsoft Office PowerPoint</Application>
  <PresentationFormat>Произвольный</PresentationFormat>
  <Paragraphs>171</Paragraphs>
  <Slides>7</Slides>
  <Notes>5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9" baseType="lpstr">
      <vt:lpstr>Тема Office</vt:lpstr>
      <vt:lpstr>Слайд think-cell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Абрамова Евгения Вадимовна</dc:creator>
  <cp:lastModifiedBy>Береговой Сергей Геннадьевич</cp:lastModifiedBy>
  <cp:revision>691</cp:revision>
  <cp:lastPrinted>2022-08-09T13:51:46Z</cp:lastPrinted>
  <dcterms:created xsi:type="dcterms:W3CDTF">2022-02-09T17:47:39Z</dcterms:created>
  <dcterms:modified xsi:type="dcterms:W3CDTF">2022-08-24T08:49:16Z</dcterms:modified>
</cp:coreProperties>
</file>