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70" r:id="rId3"/>
    <p:sldId id="318" r:id="rId4"/>
    <p:sldId id="317" r:id="rId5"/>
    <p:sldId id="258" r:id="rId6"/>
    <p:sldId id="271" r:id="rId7"/>
    <p:sldId id="273" r:id="rId8"/>
    <p:sldId id="315" r:id="rId9"/>
    <p:sldId id="259" r:id="rId10"/>
    <p:sldId id="313" r:id="rId11"/>
    <p:sldId id="310" r:id="rId12"/>
    <p:sldId id="319" r:id="rId13"/>
    <p:sldId id="274" r:id="rId14"/>
    <p:sldId id="314" r:id="rId15"/>
    <p:sldId id="286" r:id="rId16"/>
    <p:sldId id="290" r:id="rId17"/>
    <p:sldId id="289" r:id="rId18"/>
    <p:sldId id="292" r:id="rId19"/>
    <p:sldId id="311" r:id="rId20"/>
    <p:sldId id="312" r:id="rId21"/>
    <p:sldId id="283" r:id="rId22"/>
    <p:sldId id="284" r:id="rId23"/>
    <p:sldId id="298" r:id="rId24"/>
    <p:sldId id="300" r:id="rId25"/>
    <p:sldId id="306" r:id="rId26"/>
    <p:sldId id="307" r:id="rId27"/>
    <p:sldId id="279" r:id="rId28"/>
    <p:sldId id="278" r:id="rId29"/>
    <p:sldId id="280" r:id="rId30"/>
    <p:sldId id="281" r:id="rId31"/>
    <p:sldId id="282" r:id="rId32"/>
    <p:sldId id="277" r:id="rId33"/>
    <p:sldId id="309" r:id="rId34"/>
  </p:sldIdLst>
  <p:sldSz cx="12192000" cy="6858000"/>
  <p:notesSz cx="6797675" cy="99266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54A0"/>
    <a:srgbClr val="9DC3E6"/>
    <a:srgbClr val="FE4251"/>
    <a:srgbClr val="2E548D"/>
    <a:srgbClr val="342A79"/>
    <a:srgbClr val="2FABBB"/>
    <a:srgbClr val="D3DAE4"/>
    <a:srgbClr val="91A6CD"/>
    <a:srgbClr val="DDE4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60"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_____Microsoft_Excel1.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_____Microsoft_Excel2.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1"/>
          <c:order val="0"/>
          <c:tx>
            <c:strRef>
              <c:f>Лист1!$C$1</c:f>
              <c:strCache>
                <c:ptCount val="1"/>
                <c:pt idx="0">
                  <c:v>Столбец1</c:v>
                </c:pt>
              </c:strCache>
            </c:strRef>
          </c:tx>
          <c:spPr>
            <a:ln w="28575" cap="rnd">
              <a:solidFill>
                <a:schemeClr val="accent2"/>
              </a:solidFill>
              <a:round/>
            </a:ln>
            <a:effectLst/>
          </c:spPr>
          <c:marker>
            <c:symbol val="none"/>
          </c:marker>
          <c:cat>
            <c:numRef>
              <c:f>Лист1!$A$2:$A$14</c:f>
              <c:numCache>
                <c:formatCode>General</c:formatCode>
                <c:ptCount val="13"/>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Лист1!$C$2:$C$14</c:f>
              <c:numCache>
                <c:formatCode>General</c:formatCode>
                <c:ptCount val="13"/>
              </c:numCache>
            </c:numRef>
          </c:val>
          <c:smooth val="0"/>
        </c:ser>
        <c:ser>
          <c:idx val="2"/>
          <c:order val="1"/>
          <c:tx>
            <c:strRef>
              <c:f>Лист1!$D$1</c:f>
              <c:strCache>
                <c:ptCount val="1"/>
                <c:pt idx="0">
                  <c:v>Столбец2</c:v>
                </c:pt>
              </c:strCache>
            </c:strRef>
          </c:tx>
          <c:spPr>
            <a:ln w="28575" cap="rnd">
              <a:solidFill>
                <a:schemeClr val="accent3"/>
              </a:solidFill>
              <a:round/>
            </a:ln>
            <a:effectLst/>
          </c:spPr>
          <c:marker>
            <c:symbol val="none"/>
          </c:marker>
          <c:cat>
            <c:numRef>
              <c:f>Лист1!$A$2:$A$14</c:f>
              <c:numCache>
                <c:formatCode>General</c:formatCode>
                <c:ptCount val="13"/>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Лист1!$D$2:$D$14</c:f>
              <c:numCache>
                <c:formatCode>General</c:formatCode>
                <c:ptCount val="13"/>
              </c:numCache>
            </c:numRef>
          </c:val>
          <c:smooth val="0"/>
        </c:ser>
        <c:dLbls>
          <c:showLegendKey val="0"/>
          <c:showVal val="0"/>
          <c:showCatName val="0"/>
          <c:showSerName val="0"/>
          <c:showPercent val="0"/>
          <c:showBubbleSize val="0"/>
        </c:dLbls>
        <c:smooth val="0"/>
        <c:axId val="155844176"/>
        <c:axId val="202687696"/>
      </c:lineChart>
      <c:catAx>
        <c:axId val="1558441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ru-RU"/>
          </a:p>
        </c:txPr>
        <c:crossAx val="202687696"/>
        <c:crosses val="autoZero"/>
        <c:auto val="1"/>
        <c:lblAlgn val="ctr"/>
        <c:lblOffset val="100"/>
        <c:noMultiLvlLbl val="0"/>
      </c:catAx>
      <c:valAx>
        <c:axId val="202687696"/>
        <c:scaling>
          <c:orientation val="minMax"/>
        </c:scaling>
        <c:delete val="1"/>
        <c:axPos val="l"/>
        <c:numFmt formatCode="General" sourceLinked="1"/>
        <c:majorTickMark val="none"/>
        <c:minorTickMark val="none"/>
        <c:tickLblPos val="nextTo"/>
        <c:crossAx val="155844176"/>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4.7957465126992879E-2"/>
          <c:w val="0.96877764711969327"/>
          <c:h val="0.85352029870151747"/>
        </c:manualLayout>
      </c:layout>
      <c:lineChart>
        <c:grouping val="standard"/>
        <c:varyColors val="0"/>
        <c:ser>
          <c:idx val="1"/>
          <c:order val="0"/>
          <c:tx>
            <c:strRef>
              <c:f>Лист1!$C$1</c:f>
              <c:strCache>
                <c:ptCount val="1"/>
                <c:pt idx="0">
                  <c:v>Столбец1</c:v>
                </c:pt>
              </c:strCache>
            </c:strRef>
          </c:tx>
          <c:spPr>
            <a:ln w="28575" cap="rnd">
              <a:solidFill>
                <a:schemeClr val="accent2"/>
              </a:solidFill>
              <a:round/>
            </a:ln>
            <a:effectLst/>
          </c:spPr>
          <c:marker>
            <c:symbol val="none"/>
          </c:marker>
          <c:cat>
            <c:numRef>
              <c:f>Лист1!$A$2:$A$14</c:f>
              <c:numCache>
                <c:formatCode>General</c:formatCode>
                <c:ptCount val="13"/>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Лист1!$C$2:$C$14</c:f>
              <c:numCache>
                <c:formatCode>General</c:formatCode>
                <c:ptCount val="13"/>
              </c:numCache>
            </c:numRef>
          </c:val>
          <c:smooth val="0"/>
        </c:ser>
        <c:ser>
          <c:idx val="2"/>
          <c:order val="1"/>
          <c:tx>
            <c:strRef>
              <c:f>Лист1!$D$1</c:f>
              <c:strCache>
                <c:ptCount val="1"/>
                <c:pt idx="0">
                  <c:v>Столбец2</c:v>
                </c:pt>
              </c:strCache>
            </c:strRef>
          </c:tx>
          <c:spPr>
            <a:ln w="28575" cap="rnd">
              <a:solidFill>
                <a:schemeClr val="accent3"/>
              </a:solidFill>
              <a:round/>
            </a:ln>
            <a:effectLst/>
          </c:spPr>
          <c:marker>
            <c:symbol val="none"/>
          </c:marker>
          <c:cat>
            <c:numRef>
              <c:f>Лист1!$A$2:$A$14</c:f>
              <c:numCache>
                <c:formatCode>General</c:formatCode>
                <c:ptCount val="13"/>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Лист1!$D$2:$D$14</c:f>
              <c:numCache>
                <c:formatCode>General</c:formatCode>
                <c:ptCount val="13"/>
              </c:numCache>
            </c:numRef>
          </c:val>
          <c:smooth val="0"/>
        </c:ser>
        <c:dLbls>
          <c:showLegendKey val="0"/>
          <c:showVal val="0"/>
          <c:showCatName val="0"/>
          <c:showSerName val="0"/>
          <c:showPercent val="0"/>
          <c:showBubbleSize val="0"/>
        </c:dLbls>
        <c:smooth val="0"/>
        <c:axId val="202680528"/>
        <c:axId val="84570744"/>
      </c:lineChart>
      <c:catAx>
        <c:axId val="2026805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ru-RU"/>
          </a:p>
        </c:txPr>
        <c:crossAx val="84570744"/>
        <c:crosses val="autoZero"/>
        <c:auto val="1"/>
        <c:lblAlgn val="ctr"/>
        <c:lblOffset val="100"/>
        <c:noMultiLvlLbl val="0"/>
      </c:catAx>
      <c:valAx>
        <c:axId val="84570744"/>
        <c:scaling>
          <c:orientation val="minMax"/>
        </c:scaling>
        <c:delete val="1"/>
        <c:axPos val="l"/>
        <c:numFmt formatCode="General" sourceLinked="1"/>
        <c:majorTickMark val="none"/>
        <c:minorTickMark val="none"/>
        <c:tickLblPos val="nextTo"/>
        <c:crossAx val="20268052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0.73725</cdr:x>
      <cdr:y>0.35118</cdr:y>
    </cdr:from>
    <cdr:to>
      <cdr:x>0.98275</cdr:x>
      <cdr:y>0.43397</cdr:y>
    </cdr:to>
    <cdr:sp macro="" textlink="">
      <cdr:nvSpPr>
        <cdr:cNvPr id="2" name="TextBox 1"/>
        <cdr:cNvSpPr txBox="1"/>
      </cdr:nvSpPr>
      <cdr:spPr>
        <a:xfrm xmlns:a="http://schemas.openxmlformats.org/drawingml/2006/main">
          <a:off x="6597403" y="1208994"/>
          <a:ext cx="2196935" cy="2850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ru-RU" sz="1100" dirty="0"/>
        </a:p>
      </cdr:txBody>
    </cdr:sp>
  </cdr:relSizeAnchor>
  <cdr:relSizeAnchor xmlns:cdr="http://schemas.openxmlformats.org/drawingml/2006/chartDrawing">
    <cdr:from>
      <cdr:x>0.72643</cdr:x>
      <cdr:y>0.33894</cdr:y>
    </cdr:from>
    <cdr:to>
      <cdr:x>1</cdr:x>
      <cdr:y>0.5597</cdr:y>
    </cdr:to>
    <cdr:sp macro="" textlink="">
      <cdr:nvSpPr>
        <cdr:cNvPr id="3" name="TextBox 2"/>
        <cdr:cNvSpPr txBox="1"/>
      </cdr:nvSpPr>
      <cdr:spPr>
        <a:xfrm xmlns:a="http://schemas.openxmlformats.org/drawingml/2006/main">
          <a:off x="6500580" y="1166830"/>
          <a:ext cx="2448137" cy="76002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ru-RU" sz="1800" dirty="0" smtClean="0"/>
            <a:t>Размер пособия 50 % среднего заработка</a:t>
          </a:r>
          <a:endParaRPr lang="ru-RU" sz="1800" dirty="0"/>
        </a:p>
      </cdr:txBody>
    </cdr:sp>
  </cdr:relSizeAnchor>
</c:userShapes>
</file>

<file path=ppt/drawings/drawing2.xml><?xml version="1.0" encoding="utf-8"?>
<c:userShapes xmlns:c="http://schemas.openxmlformats.org/drawingml/2006/chart">
  <cdr:relSizeAnchor xmlns:cdr="http://schemas.openxmlformats.org/drawingml/2006/chartDrawing">
    <cdr:from>
      <cdr:x>0.73725</cdr:x>
      <cdr:y>0.35118</cdr:y>
    </cdr:from>
    <cdr:to>
      <cdr:x>0.98275</cdr:x>
      <cdr:y>0.43397</cdr:y>
    </cdr:to>
    <cdr:sp macro="" textlink="">
      <cdr:nvSpPr>
        <cdr:cNvPr id="2" name="TextBox 1"/>
        <cdr:cNvSpPr txBox="1"/>
      </cdr:nvSpPr>
      <cdr:spPr>
        <a:xfrm xmlns:a="http://schemas.openxmlformats.org/drawingml/2006/main">
          <a:off x="6597403" y="1208994"/>
          <a:ext cx="2196935" cy="2850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ru-RU"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DC4ACF8-8E06-49C7-9217-DEDD67E095AF}" type="datetimeFigureOut">
              <a:rPr lang="ru-RU" smtClean="0"/>
              <a:t>24.11.2021</a:t>
            </a:fld>
            <a:endParaRPr lang="ru-RU"/>
          </a:p>
        </p:txBody>
      </p:sp>
      <p:sp>
        <p:nvSpPr>
          <p:cNvPr id="4" name="Образ слайда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14431C9-4163-49D2-85A6-2869C3A4E32D}" type="slidenum">
              <a:rPr lang="ru-RU" smtClean="0"/>
              <a:t>‹#›</a:t>
            </a:fld>
            <a:endParaRPr lang="ru-RU"/>
          </a:p>
        </p:txBody>
      </p:sp>
    </p:spTree>
    <p:extLst>
      <p:ext uri="{BB962C8B-B14F-4D97-AF65-F5344CB8AC3E}">
        <p14:creationId xmlns:p14="http://schemas.microsoft.com/office/powerpoint/2010/main" val="2478008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14431C9-4163-49D2-85A6-2869C3A4E32D}" type="slidenum">
              <a:rPr lang="ru-RU" smtClean="0"/>
              <a:t>2</a:t>
            </a:fld>
            <a:endParaRPr lang="ru-RU"/>
          </a:p>
        </p:txBody>
      </p:sp>
    </p:spTree>
    <p:extLst>
      <p:ext uri="{BB962C8B-B14F-4D97-AF65-F5344CB8AC3E}">
        <p14:creationId xmlns:p14="http://schemas.microsoft.com/office/powerpoint/2010/main" val="30712835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EC36AB3-5D0C-4202-945B-936BAFEEC22B}" type="slidenum">
              <a:rPr lang="ru-RU" smtClean="0"/>
              <a:pPr/>
              <a:t>3</a:t>
            </a:fld>
            <a:endParaRPr lang="ru-RU" dirty="0"/>
          </a:p>
        </p:txBody>
      </p:sp>
    </p:spTree>
    <p:extLst>
      <p:ext uri="{BB962C8B-B14F-4D97-AF65-F5344CB8AC3E}">
        <p14:creationId xmlns:p14="http://schemas.microsoft.com/office/powerpoint/2010/main" val="17722583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14431C9-4163-49D2-85A6-2869C3A4E32D}" type="slidenum">
              <a:rPr lang="ru-RU" smtClean="0"/>
              <a:t>24</a:t>
            </a:fld>
            <a:endParaRPr lang="ru-RU"/>
          </a:p>
        </p:txBody>
      </p:sp>
    </p:spTree>
    <p:extLst>
      <p:ext uri="{BB962C8B-B14F-4D97-AF65-F5344CB8AC3E}">
        <p14:creationId xmlns:p14="http://schemas.microsoft.com/office/powerpoint/2010/main" val="2790939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14431C9-4163-49D2-85A6-2869C3A4E32D}" type="slidenum">
              <a:rPr lang="ru-RU" smtClean="0"/>
              <a:t>32</a:t>
            </a:fld>
            <a:endParaRPr lang="ru-RU"/>
          </a:p>
        </p:txBody>
      </p:sp>
    </p:spTree>
    <p:extLst>
      <p:ext uri="{BB962C8B-B14F-4D97-AF65-F5344CB8AC3E}">
        <p14:creationId xmlns:p14="http://schemas.microsoft.com/office/powerpoint/2010/main" val="2926269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08F81D7-A391-41F0-B4EC-A7909DA144B9}" type="datetimeFigureOut">
              <a:rPr lang="ru-RU" smtClean="0"/>
              <a:t>24.11.2021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1877218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08F81D7-A391-41F0-B4EC-A7909DA144B9}" type="datetimeFigureOut">
              <a:rPr lang="ru-RU" smtClean="0"/>
              <a:t>24.11.2021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38445064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08F81D7-A391-41F0-B4EC-A7909DA144B9}" type="datetimeFigureOut">
              <a:rPr lang="ru-RU" smtClean="0"/>
              <a:t>24.11.2021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4093415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08F81D7-A391-41F0-B4EC-A7909DA144B9}" type="datetimeFigureOut">
              <a:rPr lang="ru-RU" smtClean="0"/>
              <a:t>24.11.2021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2196900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08F81D7-A391-41F0-B4EC-A7909DA144B9}" type="datetimeFigureOut">
              <a:rPr lang="ru-RU" smtClean="0"/>
              <a:t>24.11.2021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2832954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08F81D7-A391-41F0-B4EC-A7909DA144B9}" type="datetimeFigureOut">
              <a:rPr lang="ru-RU" smtClean="0"/>
              <a:t>24.11.2021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3637279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08F81D7-A391-41F0-B4EC-A7909DA144B9}" type="datetimeFigureOut">
              <a:rPr lang="ru-RU" smtClean="0"/>
              <a:t>24.11.2021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3745810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08F81D7-A391-41F0-B4EC-A7909DA144B9}" type="datetimeFigureOut">
              <a:rPr lang="ru-RU" smtClean="0"/>
              <a:t>24.11.2021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1511384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08F81D7-A391-41F0-B4EC-A7909DA144B9}" type="datetimeFigureOut">
              <a:rPr lang="ru-RU" smtClean="0"/>
              <a:t>24.11.2021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3968790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08F81D7-A391-41F0-B4EC-A7909DA144B9}" type="datetimeFigureOut">
              <a:rPr lang="ru-RU" smtClean="0"/>
              <a:t>24.11.2021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75091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08F81D7-A391-41F0-B4EC-A7909DA144B9}" type="datetimeFigureOut">
              <a:rPr lang="ru-RU" smtClean="0"/>
              <a:t>24.11.2021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D24F36-7F0C-4294-8343-F9763165ED11}" type="slidenum">
              <a:rPr lang="ru-RU" smtClean="0"/>
              <a:t>‹#›</a:t>
            </a:fld>
            <a:endParaRPr lang="ru-RU"/>
          </a:p>
        </p:txBody>
      </p:sp>
    </p:spTree>
    <p:extLst>
      <p:ext uri="{BB962C8B-B14F-4D97-AF65-F5344CB8AC3E}">
        <p14:creationId xmlns:p14="http://schemas.microsoft.com/office/powerpoint/2010/main" val="4166278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8F81D7-A391-41F0-B4EC-A7909DA144B9}" type="datetimeFigureOut">
              <a:rPr lang="ru-RU" smtClean="0"/>
              <a:t>24.11.2021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D24F36-7F0C-4294-8343-F9763165ED11}" type="slidenum">
              <a:rPr lang="ru-RU" smtClean="0"/>
              <a:t>‹#›</a:t>
            </a:fld>
            <a:endParaRPr lang="ru-RU"/>
          </a:p>
        </p:txBody>
      </p:sp>
    </p:spTree>
    <p:extLst>
      <p:ext uri="{BB962C8B-B14F-4D97-AF65-F5344CB8AC3E}">
        <p14:creationId xmlns:p14="http://schemas.microsoft.com/office/powerpoint/2010/main" val="5617676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Layout" Target="../slideLayouts/slideLayout6.xml"/><Relationship Id="rId4" Type="http://schemas.openxmlformats.org/officeDocument/2006/relationships/image" Target="../media/image14.emf"/></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jpe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25.gif"/><Relationship Id="rId3" Type="http://schemas.openxmlformats.org/officeDocument/2006/relationships/image" Target="../media/image20.gif"/><Relationship Id="rId7" Type="http://schemas.openxmlformats.org/officeDocument/2006/relationships/image" Target="../media/image24.jpeg"/><Relationship Id="rId12" Type="http://schemas.openxmlformats.org/officeDocument/2006/relationships/image" Target="../media/image29.pn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jpeg"/><Relationship Id="rId11" Type="http://schemas.openxmlformats.org/officeDocument/2006/relationships/image" Target="../media/image28.pn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21.png"/><Relationship Id="rId9" Type="http://schemas.openxmlformats.org/officeDocument/2006/relationships/image" Target="../media/image26.jpg"/></Relationships>
</file>

<file path=ppt/slides/_rels/slide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0.png"/><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3.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6.xml"/><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39.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hart" Target="../charts/chart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7.jpeg"/></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54.png"/></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араллелограмм 3"/>
          <p:cNvSpPr/>
          <p:nvPr/>
        </p:nvSpPr>
        <p:spPr>
          <a:xfrm>
            <a:off x="8726868" y="0"/>
            <a:ext cx="4158114" cy="6858000"/>
          </a:xfrm>
          <a:prstGeom prst="parallelogram">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p:cNvSpPr/>
          <p:nvPr/>
        </p:nvSpPr>
        <p:spPr>
          <a:xfrm>
            <a:off x="-1212750" y="0"/>
            <a:ext cx="4119612" cy="6858000"/>
          </a:xfrm>
          <a:prstGeom prst="parallelogram">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одзаголовок 2"/>
          <p:cNvSpPr>
            <a:spLocks noGrp="1"/>
          </p:cNvSpPr>
          <p:nvPr>
            <p:ph type="subTitle" idx="1"/>
          </p:nvPr>
        </p:nvSpPr>
        <p:spPr>
          <a:xfrm>
            <a:off x="2225360" y="5837600"/>
            <a:ext cx="6432883" cy="683516"/>
          </a:xfrm>
        </p:spPr>
        <p:txBody>
          <a:bodyPr>
            <a:noAutofit/>
          </a:bodyPr>
          <a:lstStyle/>
          <a:p>
            <a:r>
              <a:rPr lang="ru-RU" sz="4800" b="1" dirty="0" smtClean="0">
                <a:solidFill>
                  <a:schemeClr val="accent4">
                    <a:lumMod val="75000"/>
                  </a:schemeClr>
                </a:solidFill>
              </a:rPr>
              <a:t>НОВОЕ И АКТУАЛЬНОЕ</a:t>
            </a:r>
            <a:endParaRPr lang="ru-RU" sz="4800" b="1" dirty="0">
              <a:solidFill>
                <a:schemeClr val="accent4">
                  <a:lumMod val="75000"/>
                </a:schemeClr>
              </a:solidFill>
            </a:endParaRPr>
          </a:p>
        </p:txBody>
      </p:sp>
      <p:grpSp>
        <p:nvGrpSpPr>
          <p:cNvPr id="9" name="Группа 8"/>
          <p:cNvGrpSpPr/>
          <p:nvPr/>
        </p:nvGrpSpPr>
        <p:grpSpPr>
          <a:xfrm>
            <a:off x="3154973" y="403353"/>
            <a:ext cx="5313465" cy="5030894"/>
            <a:chOff x="8561835" y="706582"/>
            <a:chExt cx="3304987" cy="3308292"/>
          </a:xfrm>
        </p:grpSpPr>
        <p:grpSp>
          <p:nvGrpSpPr>
            <p:cNvPr id="10" name="Группа 9"/>
            <p:cNvGrpSpPr/>
            <p:nvPr/>
          </p:nvGrpSpPr>
          <p:grpSpPr>
            <a:xfrm>
              <a:off x="8561835" y="706582"/>
              <a:ext cx="3304987" cy="3308292"/>
              <a:chOff x="8561835" y="706582"/>
              <a:chExt cx="3304987" cy="3308292"/>
            </a:xfrm>
          </p:grpSpPr>
          <p:pic>
            <p:nvPicPr>
              <p:cNvPr id="12" name="Picture 10" descr="http://podaroknn.com/uploads/product/2500/2517/SVrv7KkezYg17t2vPLGLnkOEoirZq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1835" y="706582"/>
                <a:ext cx="3304987" cy="3308292"/>
              </a:xfrm>
              <a:prstGeom prst="rect">
                <a:avLst/>
              </a:prstGeom>
              <a:noFill/>
              <a:extLst>
                <a:ext uri="{909E8E84-426E-40DD-AFC4-6F175D3DCCD1}">
                  <a14:hiddenFill xmlns:a14="http://schemas.microsoft.com/office/drawing/2010/main">
                    <a:solidFill>
                      <a:srgbClr val="FFFFFF"/>
                    </a:solidFill>
                  </a14:hiddenFill>
                </a:ext>
              </a:extLst>
            </p:spPr>
          </p:pic>
          <p:sp>
            <p:nvSpPr>
              <p:cNvPr id="13" name="Овал 12"/>
              <p:cNvSpPr/>
              <p:nvPr/>
            </p:nvSpPr>
            <p:spPr>
              <a:xfrm>
                <a:off x="9559638" y="1704108"/>
                <a:ext cx="1313410" cy="1305099"/>
              </a:xfrm>
              <a:prstGeom prst="ellips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11" name="Рисунок 10">
              <a:extLst>
                <a:ext uri="{FF2B5EF4-FFF2-40B4-BE49-F238E27FC236}">
                  <a16:creationId xmlns="" xmlns:a16="http://schemas.microsoft.com/office/drawing/2014/main" id="{B5BF13AA-6DDD-40D5-A7AA-F9E56287776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581670" y="1737360"/>
              <a:ext cx="1308002" cy="1321721"/>
            </a:xfrm>
            <a:prstGeom prst="rect">
              <a:avLst/>
            </a:prstGeom>
          </p:spPr>
        </p:pic>
      </p:grpSp>
      <p:sp>
        <p:nvSpPr>
          <p:cNvPr id="14" name="TextBox 13">
            <a:extLst>
              <a:ext uri="{FF2B5EF4-FFF2-40B4-BE49-F238E27FC236}">
                <a16:creationId xmlns="" xmlns:a16="http://schemas.microsoft.com/office/drawing/2014/main" id="{E82BB66D-E442-43D0-B439-55688417197A}"/>
              </a:ext>
            </a:extLst>
          </p:cNvPr>
          <p:cNvSpPr txBox="1"/>
          <p:nvPr/>
        </p:nvSpPr>
        <p:spPr>
          <a:xfrm>
            <a:off x="9278999" y="2563994"/>
            <a:ext cx="3053851" cy="954107"/>
          </a:xfrm>
          <a:prstGeom prst="rect">
            <a:avLst/>
          </a:prstGeom>
          <a:noFill/>
        </p:spPr>
        <p:txBody>
          <a:bodyPr wrap="square" rtlCol="0">
            <a:spAutoFit/>
          </a:bodyPr>
          <a:lstStyle/>
          <a:p>
            <a:pPr algn="ctr"/>
            <a:r>
              <a:rPr lang="ru-RU" sz="1400" b="1" smtClean="0">
                <a:ln w="22225">
                  <a:solidFill>
                    <a:schemeClr val="accent4">
                      <a:lumMod val="75000"/>
                      <a:alpha val="27000"/>
                    </a:schemeClr>
                  </a:solidFill>
                </a:ln>
                <a:solidFill>
                  <a:srgbClr val="FFB200"/>
                </a:solidFill>
                <a:effectLst>
                  <a:outerShdw blurRad="38100" dist="38100" dir="2700000" algn="tl">
                    <a:srgbClr val="000000">
                      <a:alpha val="43137"/>
                    </a:srgbClr>
                  </a:outerShdw>
                </a:effectLst>
                <a:latin typeface="Century Gothic" panose="020B0502020202020204" pitchFamily="34" charset="0"/>
              </a:rPr>
              <a:t>отдел </a:t>
            </a:r>
            <a:r>
              <a:rPr lang="ru-RU" sz="1400" b="1" dirty="0" smtClean="0">
                <a:ln w="22225">
                  <a:solidFill>
                    <a:schemeClr val="accent4">
                      <a:lumMod val="75000"/>
                      <a:alpha val="27000"/>
                    </a:schemeClr>
                  </a:solidFill>
                </a:ln>
                <a:solidFill>
                  <a:srgbClr val="FFB200"/>
                </a:solidFill>
                <a:effectLst>
                  <a:outerShdw blurRad="38100" dist="38100" dir="2700000" algn="tl">
                    <a:srgbClr val="000000">
                      <a:alpha val="43137"/>
                    </a:srgbClr>
                  </a:outerShdw>
                </a:effectLst>
                <a:latin typeface="Century Gothic" panose="020B0502020202020204" pitchFamily="34" charset="0"/>
              </a:rPr>
              <a:t>назначения и осуществления страховых выплат застрахованным гражданам</a:t>
            </a:r>
            <a:endParaRPr lang="ru-RU" sz="1400" b="1" dirty="0">
              <a:ln w="22225">
                <a:solidFill>
                  <a:schemeClr val="accent4">
                    <a:lumMod val="75000"/>
                    <a:alpha val="27000"/>
                  </a:schemeClr>
                </a:solidFill>
              </a:ln>
              <a:solidFill>
                <a:srgbClr val="FFB200"/>
              </a:solidFill>
              <a:effectLst>
                <a:outerShdw blurRad="38100" dist="38100" dir="2700000" algn="tl">
                  <a:srgbClr val="000000">
                    <a:alpha val="43137"/>
                  </a:srgbClr>
                </a:outerShdw>
              </a:effectLst>
              <a:latin typeface="Century Gothic" panose="020B0502020202020204" pitchFamily="34" charset="0"/>
            </a:endParaRPr>
          </a:p>
        </p:txBody>
      </p:sp>
      <p:pic>
        <p:nvPicPr>
          <p:cNvPr id="16" name="Рисунок 15"/>
          <p:cNvPicPr>
            <a:picLocks noChangeAspect="1"/>
          </p:cNvPicPr>
          <p:nvPr/>
        </p:nvPicPr>
        <p:blipFill>
          <a:blip r:embed="rId4"/>
          <a:stretch>
            <a:fillRect/>
          </a:stretch>
        </p:blipFill>
        <p:spPr>
          <a:xfrm rot="1901846">
            <a:off x="619276" y="495252"/>
            <a:ext cx="1929445" cy="1087418"/>
          </a:xfrm>
          <a:prstGeom prst="rect">
            <a:avLst/>
          </a:prstGeom>
        </p:spPr>
      </p:pic>
      <p:pic>
        <p:nvPicPr>
          <p:cNvPr id="18" name="Рисунок 17"/>
          <p:cNvPicPr>
            <a:picLocks noChangeAspect="1"/>
          </p:cNvPicPr>
          <p:nvPr/>
        </p:nvPicPr>
        <p:blipFill rotWithShape="1">
          <a:blip r:embed="rId5" cstate="print">
            <a:extLst>
              <a:ext uri="{28A0092B-C50C-407E-A947-70E740481C1C}">
                <a14:useLocalDpi xmlns:a14="http://schemas.microsoft.com/office/drawing/2010/main" val="0"/>
              </a:ext>
            </a:extLst>
          </a:blip>
          <a:srcRect t="21184" b="23335"/>
          <a:stretch/>
        </p:blipFill>
        <p:spPr>
          <a:xfrm rot="2131035">
            <a:off x="866637" y="2886803"/>
            <a:ext cx="1304738" cy="1042737"/>
          </a:xfrm>
          <a:prstGeom prst="rect">
            <a:avLst/>
          </a:prstGeom>
        </p:spPr>
      </p:pic>
      <p:pic>
        <p:nvPicPr>
          <p:cNvPr id="19" name="Рисунок 18"/>
          <p:cNvPicPr>
            <a:picLocks noChangeAspect="1"/>
          </p:cNvPicPr>
          <p:nvPr/>
        </p:nvPicPr>
        <p:blipFill rotWithShape="1">
          <a:blip r:embed="rId6" cstate="print">
            <a:extLst>
              <a:ext uri="{28A0092B-C50C-407E-A947-70E740481C1C}">
                <a14:useLocalDpi xmlns:a14="http://schemas.microsoft.com/office/drawing/2010/main" val="0"/>
              </a:ext>
            </a:extLst>
          </a:blip>
          <a:srcRect l="19753" r="-1"/>
          <a:stretch/>
        </p:blipFill>
        <p:spPr>
          <a:xfrm>
            <a:off x="-161903" y="1496110"/>
            <a:ext cx="1371570" cy="1067884"/>
          </a:xfrm>
          <a:prstGeom prst="rect">
            <a:avLst/>
          </a:prstGeom>
        </p:spPr>
      </p:pic>
      <p:pic>
        <p:nvPicPr>
          <p:cNvPr id="20" name="Рисунок 19"/>
          <p:cNvPicPr>
            <a:picLocks noChangeAspect="1"/>
          </p:cNvPicPr>
          <p:nvPr/>
        </p:nvPicPr>
        <p:blipFill>
          <a:blip r:embed="rId7"/>
          <a:stretch>
            <a:fillRect/>
          </a:stretch>
        </p:blipFill>
        <p:spPr>
          <a:xfrm>
            <a:off x="81076" y="4015695"/>
            <a:ext cx="1205551" cy="1139860"/>
          </a:xfrm>
          <a:prstGeom prst="rect">
            <a:avLst/>
          </a:prstGeom>
        </p:spPr>
      </p:pic>
      <p:pic>
        <p:nvPicPr>
          <p:cNvPr id="21" name="Рисунок 20"/>
          <p:cNvPicPr>
            <a:picLocks noChangeAspect="1"/>
          </p:cNvPicPr>
          <p:nvPr/>
        </p:nvPicPr>
        <p:blipFill rotWithShape="1">
          <a:blip r:embed="rId8" cstate="print">
            <a:extLst>
              <a:ext uri="{28A0092B-C50C-407E-A947-70E740481C1C}">
                <a14:useLocalDpi xmlns:a14="http://schemas.microsoft.com/office/drawing/2010/main" val="0"/>
              </a:ext>
            </a:extLst>
          </a:blip>
          <a:srcRect l="25151" r="8020" b="44960"/>
          <a:stretch/>
        </p:blipFill>
        <p:spPr>
          <a:xfrm>
            <a:off x="-161903" y="5363404"/>
            <a:ext cx="1988247" cy="1157712"/>
          </a:xfrm>
          <a:prstGeom prst="rect">
            <a:avLst/>
          </a:prstGeom>
        </p:spPr>
      </p:pic>
    </p:spTree>
    <p:extLst>
      <p:ext uri="{BB962C8B-B14F-4D97-AF65-F5344CB8AC3E}">
        <p14:creationId xmlns:p14="http://schemas.microsoft.com/office/powerpoint/2010/main" val="8208031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8002" y="40834"/>
            <a:ext cx="11418885" cy="777647"/>
          </a:xfrm>
          <a:solidFill>
            <a:schemeClr val="accent4">
              <a:lumMod val="60000"/>
              <a:lumOff val="40000"/>
            </a:schemeClr>
          </a:solidFill>
        </p:spPr>
        <p:txBody>
          <a:bodyPr/>
          <a:lstStyle/>
          <a:p>
            <a:pPr algn="ctr"/>
            <a:r>
              <a:rPr lang="ru-RU" b="1" dirty="0" smtClean="0"/>
              <a:t> </a:t>
            </a:r>
            <a:r>
              <a:rPr lang="ru-RU" b="1" dirty="0" smtClean="0">
                <a:solidFill>
                  <a:schemeClr val="accent2">
                    <a:lumMod val="75000"/>
                  </a:schemeClr>
                </a:solidFill>
              </a:rPr>
              <a:t>ВЫПЛАТЫ</a:t>
            </a:r>
            <a:endParaRPr lang="ru-RU" b="1" dirty="0">
              <a:solidFill>
                <a:schemeClr val="accent2">
                  <a:lumMod val="75000"/>
                </a:schemeClr>
              </a:solidFill>
            </a:endParaRPr>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1096634" y="3726977"/>
            <a:ext cx="9231974" cy="2554545"/>
          </a:xfrm>
          <a:prstGeom prst="rect">
            <a:avLst/>
          </a:prstGeom>
          <a:ln>
            <a:noFill/>
          </a:ln>
        </p:spPr>
        <p:txBody>
          <a:bodyPr wrap="square">
            <a:spAutoFit/>
          </a:bodyPr>
          <a:lstStyle/>
          <a:p>
            <a:pPr>
              <a:spcAft>
                <a:spcPts val="600"/>
              </a:spcAft>
            </a:pPr>
            <a:r>
              <a:rPr lang="ru-RU" sz="2000" dirty="0">
                <a:latin typeface="+mj-lt"/>
              </a:rPr>
              <a:t>•	</a:t>
            </a:r>
            <a:r>
              <a:rPr lang="ru-RU" sz="2000" b="1" dirty="0" smtClean="0">
                <a:latin typeface="+mj-lt"/>
              </a:rPr>
              <a:t>Пособие </a:t>
            </a:r>
            <a:r>
              <a:rPr lang="ru-RU" sz="2000" b="1" dirty="0">
                <a:latin typeface="+mj-lt"/>
              </a:rPr>
              <a:t>по временной </a:t>
            </a:r>
            <a:r>
              <a:rPr lang="ru-RU" sz="2000" b="1" dirty="0" smtClean="0">
                <a:latin typeface="+mj-lt"/>
              </a:rPr>
              <a:t>нетрудоспособности;</a:t>
            </a:r>
            <a:endParaRPr lang="ru-RU" sz="2000" b="1" dirty="0">
              <a:latin typeface="+mj-lt"/>
            </a:endParaRPr>
          </a:p>
          <a:p>
            <a:pPr>
              <a:spcAft>
                <a:spcPts val="600"/>
              </a:spcAft>
            </a:pPr>
            <a:r>
              <a:rPr lang="ru-RU" sz="2000" b="1" dirty="0">
                <a:latin typeface="+mj-lt"/>
              </a:rPr>
              <a:t>•	</a:t>
            </a:r>
            <a:r>
              <a:rPr lang="ru-RU" sz="2000" b="1" dirty="0" smtClean="0">
                <a:latin typeface="+mj-lt"/>
              </a:rPr>
              <a:t>Пособие </a:t>
            </a:r>
            <a:r>
              <a:rPr lang="ru-RU" sz="2000" b="1" dirty="0">
                <a:latin typeface="+mj-lt"/>
              </a:rPr>
              <a:t>по беременности и </a:t>
            </a:r>
            <a:r>
              <a:rPr lang="ru-RU" sz="2000" b="1" dirty="0" smtClean="0">
                <a:latin typeface="+mj-lt"/>
              </a:rPr>
              <a:t>родам;</a:t>
            </a:r>
          </a:p>
          <a:p>
            <a:pPr>
              <a:spcAft>
                <a:spcPts val="600"/>
              </a:spcAft>
            </a:pPr>
            <a:r>
              <a:rPr lang="ru-RU" sz="2000" b="1" dirty="0" smtClean="0"/>
              <a:t>•</a:t>
            </a:r>
            <a:r>
              <a:rPr lang="ru-RU" sz="2000" b="1" dirty="0"/>
              <a:t>	</a:t>
            </a:r>
            <a:r>
              <a:rPr lang="ru-RU" sz="2000" b="1" dirty="0">
                <a:solidFill>
                  <a:schemeClr val="accent5">
                    <a:lumMod val="60000"/>
                    <a:lumOff val="40000"/>
                  </a:schemeClr>
                </a:solidFill>
                <a:latin typeface="+mj-lt"/>
              </a:rPr>
              <a:t>Единовременное пособие женщинам, вставшим на учет в медицинские </a:t>
            </a:r>
            <a:r>
              <a:rPr lang="ru-RU" sz="2000" b="1" dirty="0" smtClean="0">
                <a:solidFill>
                  <a:schemeClr val="accent5">
                    <a:lumMod val="60000"/>
                    <a:lumOff val="40000"/>
                  </a:schemeClr>
                </a:solidFill>
                <a:latin typeface="+mj-lt"/>
              </a:rPr>
              <a:t>                  организации </a:t>
            </a:r>
            <a:r>
              <a:rPr lang="ru-RU" sz="2000" b="1" dirty="0">
                <a:solidFill>
                  <a:schemeClr val="accent5">
                    <a:lumMod val="60000"/>
                    <a:lumOff val="40000"/>
                  </a:schemeClr>
                </a:solidFill>
                <a:latin typeface="+mj-lt"/>
              </a:rPr>
              <a:t>в ранние сроки </a:t>
            </a:r>
            <a:r>
              <a:rPr lang="ru-RU" sz="2000" b="1" dirty="0" smtClean="0">
                <a:solidFill>
                  <a:schemeClr val="accent5">
                    <a:lumMod val="60000"/>
                    <a:lumOff val="40000"/>
                  </a:schemeClr>
                </a:solidFill>
                <a:latin typeface="+mj-lt"/>
              </a:rPr>
              <a:t>беременности !!!!!!!!!!!!!!! (изменения с 01 июля 2021);</a:t>
            </a:r>
            <a:endParaRPr lang="ru-RU" sz="2000" b="1" dirty="0">
              <a:solidFill>
                <a:schemeClr val="accent5">
                  <a:lumMod val="60000"/>
                  <a:lumOff val="40000"/>
                </a:schemeClr>
              </a:solidFill>
              <a:latin typeface="+mj-lt"/>
            </a:endParaRPr>
          </a:p>
          <a:p>
            <a:pPr>
              <a:spcAft>
                <a:spcPts val="600"/>
              </a:spcAft>
            </a:pPr>
            <a:r>
              <a:rPr lang="ru-RU" sz="2000" b="1" dirty="0" smtClean="0">
                <a:latin typeface="+mj-lt"/>
              </a:rPr>
              <a:t>•</a:t>
            </a:r>
            <a:r>
              <a:rPr lang="ru-RU" sz="2000" b="1" dirty="0">
                <a:latin typeface="+mj-lt"/>
              </a:rPr>
              <a:t>	Единовременное пособие при рождении ребенка;</a:t>
            </a:r>
          </a:p>
          <a:p>
            <a:pPr>
              <a:spcAft>
                <a:spcPts val="600"/>
              </a:spcAft>
            </a:pPr>
            <a:r>
              <a:rPr lang="ru-RU" sz="2000" b="1" dirty="0">
                <a:latin typeface="+mj-lt"/>
              </a:rPr>
              <a:t>•	Ежемесячное пособие по уходу за ребенком до достижения им возраста полутора лет.</a:t>
            </a:r>
          </a:p>
        </p:txBody>
      </p:sp>
      <p:pic>
        <p:nvPicPr>
          <p:cNvPr id="1027" name="Рисунок 1" descr="Детские выплаты на ребенка в 2021 году: изменения, новые размеры и особенности выплат"/>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0694" y="115124"/>
            <a:ext cx="7526193" cy="501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7541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Прямая со стрелкой 3"/>
          <p:cNvCxnSpPr/>
          <p:nvPr/>
        </p:nvCxnSpPr>
        <p:spPr>
          <a:xfrm>
            <a:off x="4271988" y="2338116"/>
            <a:ext cx="5478223" cy="10406"/>
          </a:xfrm>
          <a:prstGeom prst="straightConnector1">
            <a:avLst/>
          </a:prstGeom>
          <a:ln w="28575">
            <a:solidFill>
              <a:schemeClr val="accent1">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250999" y="2135094"/>
            <a:ext cx="0" cy="204501"/>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Прямоугольник 18"/>
          <p:cNvSpPr/>
          <p:nvPr/>
        </p:nvSpPr>
        <p:spPr>
          <a:xfrm>
            <a:off x="3221702" y="3184011"/>
            <a:ext cx="2001446" cy="1323439"/>
          </a:xfrm>
          <a:prstGeom prst="rect">
            <a:avLst/>
          </a:prstGeom>
        </p:spPr>
        <p:txBody>
          <a:bodyPr wrap="none">
            <a:spAutoFit/>
          </a:bodyPr>
          <a:lstStyle/>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Последний </a:t>
            </a:r>
          </a:p>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возможный день</a:t>
            </a:r>
          </a:p>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постановки на учет</a:t>
            </a:r>
          </a:p>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в ранние сроки </a:t>
            </a:r>
          </a:p>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беременности</a:t>
            </a:r>
          </a:p>
        </p:txBody>
      </p:sp>
      <p:sp>
        <p:nvSpPr>
          <p:cNvPr id="25" name="Прямоугольник 24"/>
          <p:cNvSpPr/>
          <p:nvPr/>
        </p:nvSpPr>
        <p:spPr>
          <a:xfrm>
            <a:off x="5318585" y="1776274"/>
            <a:ext cx="1614929" cy="369332"/>
          </a:xfrm>
          <a:prstGeom prst="rect">
            <a:avLst/>
          </a:prstGeom>
        </p:spPr>
        <p:txBody>
          <a:bodyPr wrap="none">
            <a:spAutoFit/>
          </a:bodyPr>
          <a:lstStyle/>
          <a:p>
            <a:r>
              <a:rPr lang="ru-RU" b="1" dirty="0">
                <a:solidFill>
                  <a:srgbClr val="FF0000"/>
                </a:solidFill>
                <a:latin typeface="Times New Roman" panose="02020603050405020304" pitchFamily="18" charset="0"/>
                <a:cs typeface="Times New Roman" panose="02020603050405020304" pitchFamily="18" charset="0"/>
              </a:rPr>
              <a:t>3 ноября 2021</a:t>
            </a:r>
            <a:endParaRPr lang="ru-RU" dirty="0">
              <a:solidFill>
                <a:srgbClr val="FF0000"/>
              </a:solidFill>
            </a:endParaRPr>
          </a:p>
        </p:txBody>
      </p:sp>
      <p:sp>
        <p:nvSpPr>
          <p:cNvPr id="32" name="Правая фигурная скобка 31"/>
          <p:cNvSpPr/>
          <p:nvPr/>
        </p:nvSpPr>
        <p:spPr>
          <a:xfrm rot="5400000">
            <a:off x="5020897" y="1672611"/>
            <a:ext cx="150278" cy="1690076"/>
          </a:xfrm>
          <a:prstGeom prst="rightBrac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sz="1013"/>
          </a:p>
        </p:txBody>
      </p:sp>
      <p:sp>
        <p:nvSpPr>
          <p:cNvPr id="33" name="Прямоугольник 32"/>
          <p:cNvSpPr/>
          <p:nvPr/>
        </p:nvSpPr>
        <p:spPr>
          <a:xfrm>
            <a:off x="5021163" y="3264389"/>
            <a:ext cx="2209772" cy="1323439"/>
          </a:xfrm>
          <a:prstGeom prst="rect">
            <a:avLst/>
          </a:prstGeom>
        </p:spPr>
        <p:txBody>
          <a:bodyPr wrap="none">
            <a:spAutoFit/>
          </a:bodyPr>
          <a:lstStyle/>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Контрольный</a:t>
            </a:r>
          </a:p>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 день начала периода </a:t>
            </a:r>
          </a:p>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нетрудоспособности, </a:t>
            </a:r>
          </a:p>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связанной с</a:t>
            </a:r>
          </a:p>
          <a:p>
            <a:pPr algn="ctr"/>
            <a:r>
              <a:rPr lang="ru-RU" sz="1600" b="1" dirty="0">
                <a:solidFill>
                  <a:schemeClr val="accent1">
                    <a:lumMod val="50000"/>
                  </a:schemeClr>
                </a:solidFill>
                <a:latin typeface="Times New Roman" panose="02020603050405020304" pitchFamily="18" charset="0"/>
                <a:cs typeface="Times New Roman" panose="02020603050405020304" pitchFamily="18" charset="0"/>
              </a:rPr>
              <a:t>по </a:t>
            </a:r>
            <a:r>
              <a:rPr lang="ru-RU" sz="1600" b="1" dirty="0" err="1">
                <a:solidFill>
                  <a:schemeClr val="accent1">
                    <a:lumMod val="50000"/>
                  </a:schemeClr>
                </a:solidFill>
                <a:latin typeface="Times New Roman" panose="02020603050405020304" pitchFamily="18" charset="0"/>
                <a:cs typeface="Times New Roman" panose="02020603050405020304" pitchFamily="18" charset="0"/>
              </a:rPr>
              <a:t>БиР</a:t>
            </a:r>
            <a:endParaRPr lang="ru-RU" sz="16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0" name="Прямоугольник 39"/>
          <p:cNvSpPr/>
          <p:nvPr/>
        </p:nvSpPr>
        <p:spPr>
          <a:xfrm>
            <a:off x="4310209" y="2631489"/>
            <a:ext cx="1561453" cy="400110"/>
          </a:xfrm>
          <a:prstGeom prst="rect">
            <a:avLst/>
          </a:prstGeom>
        </p:spPr>
        <p:txBody>
          <a:bodyPr wrap="none">
            <a:spAutoFit/>
          </a:bodyPr>
          <a:lstStyle/>
          <a:p>
            <a:pPr algn="ctr"/>
            <a:r>
              <a:rPr lang="ru-RU" sz="2000" b="1" dirty="0">
                <a:solidFill>
                  <a:schemeClr val="accent1">
                    <a:lumMod val="50000"/>
                  </a:schemeClr>
                </a:solidFill>
                <a:latin typeface="Times New Roman" panose="02020603050405020304" pitchFamily="18" charset="0"/>
                <a:cs typeface="Times New Roman" panose="02020603050405020304" pitchFamily="18" charset="0"/>
              </a:rPr>
              <a:t>+ 18 недель </a:t>
            </a:r>
            <a:endParaRPr lang="ru-RU" sz="2000" dirty="0">
              <a:solidFill>
                <a:schemeClr val="accent1">
                  <a:lumMod val="50000"/>
                </a:schemeClr>
              </a:solidFill>
            </a:endParaRPr>
          </a:p>
        </p:txBody>
      </p:sp>
      <p:sp>
        <p:nvSpPr>
          <p:cNvPr id="42" name="Прямоугольник 41"/>
          <p:cNvSpPr/>
          <p:nvPr/>
        </p:nvSpPr>
        <p:spPr>
          <a:xfrm>
            <a:off x="2455988" y="507397"/>
            <a:ext cx="7888485" cy="1209173"/>
          </a:xfrm>
          <a:prstGeom prst="rect">
            <a:avLst/>
          </a:prstGeom>
          <a:ln>
            <a:solidFill>
              <a:srgbClr val="0070C0"/>
            </a:solidFill>
          </a:ln>
        </p:spPr>
        <p:style>
          <a:lnRef idx="2">
            <a:schemeClr val="accent6"/>
          </a:lnRef>
          <a:fillRef idx="1">
            <a:schemeClr val="lt1"/>
          </a:fillRef>
          <a:effectRef idx="0">
            <a:schemeClr val="accent6"/>
          </a:effectRef>
          <a:fontRef idx="minor">
            <a:schemeClr val="dk1"/>
          </a:fontRef>
        </p:style>
        <p:txBody>
          <a:bodyPr anchor="ctr"/>
          <a:lstStyle/>
          <a:p>
            <a:pPr algn="ctr">
              <a:defRPr/>
            </a:pPr>
            <a:r>
              <a:rPr lang="ru-RU" sz="2200" b="1" dirty="0">
                <a:solidFill>
                  <a:srgbClr val="0070C0"/>
                </a:solidFill>
                <a:latin typeface="Georgia" panose="02040502050405020303" pitchFamily="18" charset="0"/>
                <a:cs typeface="Times New Roman" pitchFamily="18" charset="0"/>
              </a:rPr>
              <a:t>Единовременное пособие женщинам, вставшим на учет в медицинских организациях в ранние сроки беременности</a:t>
            </a:r>
          </a:p>
        </p:txBody>
      </p:sp>
      <p:sp>
        <p:nvSpPr>
          <p:cNvPr id="43" name="Скругленный прямоугольник 42"/>
          <p:cNvSpPr/>
          <p:nvPr/>
        </p:nvSpPr>
        <p:spPr>
          <a:xfrm>
            <a:off x="202850" y="4750773"/>
            <a:ext cx="8422369" cy="1978082"/>
          </a:xfrm>
          <a:prstGeom prst="roundRect">
            <a:avLst/>
          </a:prstGeom>
          <a:solidFill>
            <a:schemeClr val="accent1">
              <a:alpha val="0"/>
            </a:schemeClr>
          </a:solidFill>
          <a:ln w="31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
              <a:defRPr/>
            </a:pPr>
            <a:endParaRPr lang="ru-RU" sz="788" b="1" dirty="0">
              <a:solidFill>
                <a:schemeClr val="tx1"/>
              </a:solidFill>
              <a:latin typeface="Times New Roman" panose="02020603050405020304" pitchFamily="18" charset="0"/>
              <a:cs typeface="Times New Roman" panose="02020603050405020304" pitchFamily="18" charset="0"/>
            </a:endParaRPr>
          </a:p>
          <a:p>
            <a:pPr algn="ctr" fontAlgn="b">
              <a:defRPr/>
            </a:pPr>
            <a:endParaRPr lang="ru-RU" sz="788" b="1" dirty="0">
              <a:solidFill>
                <a:schemeClr val="tx1"/>
              </a:solidFill>
              <a:latin typeface="Times New Roman" panose="02020603050405020304" pitchFamily="18" charset="0"/>
              <a:cs typeface="Times New Roman" panose="02020603050405020304" pitchFamily="18" charset="0"/>
            </a:endParaRPr>
          </a:p>
          <a:p>
            <a:pPr algn="just" fontAlgn="b">
              <a:defRPr/>
            </a:pPr>
            <a:r>
              <a:rPr lang="ru-RU" b="1" dirty="0">
                <a:solidFill>
                  <a:schemeClr val="tx1"/>
                </a:solidFill>
                <a:latin typeface="Times New Roman" panose="02020603050405020304" pitchFamily="18" charset="0"/>
                <a:cs typeface="Times New Roman" panose="02020603050405020304" pitchFamily="18" charset="0"/>
              </a:rPr>
              <a:t>Женщинам, вставшим на учет </a:t>
            </a:r>
            <a:r>
              <a:rPr lang="ru-RU" b="1" i="1" dirty="0">
                <a:solidFill>
                  <a:srgbClr val="C00000"/>
                </a:solidFill>
                <a:latin typeface="Times New Roman" panose="02020603050405020304" pitchFamily="18" charset="0"/>
                <a:cs typeface="Times New Roman" panose="02020603050405020304" pitchFamily="18" charset="0"/>
              </a:rPr>
              <a:t>до 30 июня 2021 г. </a:t>
            </a:r>
            <a:r>
              <a:rPr lang="ru-RU" b="1" dirty="0">
                <a:solidFill>
                  <a:schemeClr val="tx1"/>
                </a:solidFill>
                <a:latin typeface="Times New Roman" panose="02020603050405020304" pitchFamily="18" charset="0"/>
                <a:cs typeface="Times New Roman" panose="02020603050405020304" pitchFamily="18" charset="0"/>
              </a:rPr>
              <a:t>включительно </a:t>
            </a:r>
            <a:r>
              <a:rPr lang="ru-RU" b="1" i="1" dirty="0" smtClean="0">
                <a:solidFill>
                  <a:srgbClr val="C00000"/>
                </a:solidFill>
                <a:latin typeface="Times New Roman" panose="02020603050405020304" pitchFamily="18" charset="0"/>
                <a:cs typeface="Times New Roman" panose="02020603050405020304" pitchFamily="18" charset="0"/>
              </a:rPr>
              <a:t>до 12 недель </a:t>
            </a:r>
            <a:r>
              <a:rPr lang="ru-RU" b="1" dirty="0" smtClean="0">
                <a:solidFill>
                  <a:schemeClr val="tx1"/>
                </a:solidFill>
                <a:latin typeface="Times New Roman" panose="02020603050405020304" pitchFamily="18" charset="0"/>
                <a:cs typeface="Times New Roman" panose="02020603050405020304" pitchFamily="18" charset="0"/>
              </a:rPr>
              <a:t>беременности - </a:t>
            </a:r>
            <a:r>
              <a:rPr lang="ru-RU" b="1" i="1" dirty="0">
                <a:solidFill>
                  <a:srgbClr val="C00000"/>
                </a:solidFill>
                <a:latin typeface="Times New Roman" panose="02020603050405020304" pitchFamily="18" charset="0"/>
                <a:cs typeface="Times New Roman" panose="02020603050405020304" pitchFamily="18" charset="0"/>
              </a:rPr>
              <a:t>ФСС РФ</a:t>
            </a:r>
          </a:p>
          <a:p>
            <a:pPr algn="just" fontAlgn="b">
              <a:defRPr/>
            </a:pPr>
            <a:endParaRPr lang="ru-RU" b="1" dirty="0">
              <a:solidFill>
                <a:schemeClr val="tx1"/>
              </a:solidFill>
              <a:latin typeface="Times New Roman" panose="02020603050405020304" pitchFamily="18" charset="0"/>
              <a:cs typeface="Times New Roman" panose="02020603050405020304" pitchFamily="18" charset="0"/>
            </a:endParaRPr>
          </a:p>
          <a:p>
            <a:pPr algn="just" fontAlgn="b">
              <a:defRPr/>
            </a:pPr>
            <a:r>
              <a:rPr lang="ru-RU" b="1" dirty="0">
                <a:solidFill>
                  <a:schemeClr val="tx1"/>
                </a:solidFill>
                <a:latin typeface="Times New Roman" panose="02020603050405020304" pitchFamily="18" charset="0"/>
                <a:cs typeface="Times New Roman" panose="02020603050405020304" pitchFamily="18" charset="0"/>
              </a:rPr>
              <a:t>Женщинам, вставшим на учет </a:t>
            </a:r>
            <a:r>
              <a:rPr lang="ru-RU" b="1" i="1" dirty="0">
                <a:solidFill>
                  <a:srgbClr val="C00000"/>
                </a:solidFill>
                <a:latin typeface="Times New Roman" panose="02020603050405020304" pitchFamily="18" charset="0"/>
                <a:cs typeface="Times New Roman" panose="02020603050405020304" pitchFamily="18" charset="0"/>
              </a:rPr>
              <a:t>с 1 июля 2021 </a:t>
            </a:r>
            <a:r>
              <a:rPr lang="ru-RU" b="1" dirty="0">
                <a:solidFill>
                  <a:schemeClr val="tx1"/>
                </a:solidFill>
                <a:latin typeface="Times New Roman" panose="02020603050405020304" pitchFamily="18" charset="0"/>
                <a:cs typeface="Times New Roman" panose="02020603050405020304" pitchFamily="18" charset="0"/>
              </a:rPr>
              <a:t>- </a:t>
            </a:r>
            <a:r>
              <a:rPr lang="ru-RU" b="1" i="1" dirty="0">
                <a:solidFill>
                  <a:srgbClr val="C00000"/>
                </a:solidFill>
                <a:latin typeface="Times New Roman" panose="02020603050405020304" pitchFamily="18" charset="0"/>
                <a:cs typeface="Times New Roman" panose="02020603050405020304" pitchFamily="18" charset="0"/>
              </a:rPr>
              <a:t>ПФР</a:t>
            </a:r>
          </a:p>
          <a:p>
            <a:pPr algn="just" fontAlgn="b">
              <a:defRPr/>
            </a:pPr>
            <a:endParaRPr lang="ru-RU" b="1" dirty="0">
              <a:solidFill>
                <a:schemeClr val="tx1"/>
              </a:solidFill>
              <a:latin typeface="Times New Roman" panose="02020603050405020304" pitchFamily="18" charset="0"/>
              <a:cs typeface="Times New Roman" panose="02020603050405020304" pitchFamily="18" charset="0"/>
            </a:endParaRPr>
          </a:p>
        </p:txBody>
      </p:sp>
      <p:cxnSp>
        <p:nvCxnSpPr>
          <p:cNvPr id="45" name="Прямая соединительная линия 44"/>
          <p:cNvCxnSpPr/>
          <p:nvPr/>
        </p:nvCxnSpPr>
        <p:spPr>
          <a:xfrm flipV="1">
            <a:off x="2194316" y="2333992"/>
            <a:ext cx="2057798" cy="10766"/>
          </a:xfrm>
          <a:prstGeom prst="line">
            <a:avLst/>
          </a:prstGeom>
          <a:ln w="28575">
            <a:solidFill>
              <a:schemeClr val="accent6">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6" name="Прямая соединительная линия 45"/>
          <p:cNvCxnSpPr/>
          <p:nvPr/>
        </p:nvCxnSpPr>
        <p:spPr>
          <a:xfrm>
            <a:off x="5941074" y="2133615"/>
            <a:ext cx="0" cy="204501"/>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48" name="Прямоугольник 47"/>
          <p:cNvSpPr/>
          <p:nvPr/>
        </p:nvSpPr>
        <p:spPr>
          <a:xfrm>
            <a:off x="3536552" y="1791311"/>
            <a:ext cx="1560042" cy="369332"/>
          </a:xfrm>
          <a:prstGeom prst="rect">
            <a:avLst/>
          </a:prstGeom>
        </p:spPr>
        <p:txBody>
          <a:bodyPr wrap="none">
            <a:spAutoFit/>
          </a:bodyPr>
          <a:lstStyle/>
          <a:p>
            <a:r>
              <a:rPr lang="ru-RU" b="1" dirty="0">
                <a:solidFill>
                  <a:srgbClr val="FF0000"/>
                </a:solidFill>
                <a:latin typeface="Times New Roman" panose="02020603050405020304" pitchFamily="18" charset="0"/>
                <a:cs typeface="Times New Roman" panose="02020603050405020304" pitchFamily="18" charset="0"/>
              </a:rPr>
              <a:t>30 июня 2021</a:t>
            </a:r>
            <a:endParaRPr lang="ru-RU" dirty="0">
              <a:solidFill>
                <a:srgbClr val="FF0000"/>
              </a:solidFill>
            </a:endParaRPr>
          </a:p>
        </p:txBody>
      </p:sp>
      <p:cxnSp>
        <p:nvCxnSpPr>
          <p:cNvPr id="20" name="Прямая со стрелкой 19"/>
          <p:cNvCxnSpPr/>
          <p:nvPr/>
        </p:nvCxnSpPr>
        <p:spPr>
          <a:xfrm>
            <a:off x="4250998" y="2333992"/>
            <a:ext cx="16297" cy="9235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 name="Прямая со стрелкой 48"/>
          <p:cNvCxnSpPr/>
          <p:nvPr/>
        </p:nvCxnSpPr>
        <p:spPr>
          <a:xfrm>
            <a:off x="5945675" y="2339595"/>
            <a:ext cx="16297" cy="9235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0" name="Правая фигурная скобка 49"/>
          <p:cNvSpPr/>
          <p:nvPr/>
        </p:nvSpPr>
        <p:spPr>
          <a:xfrm rot="5400000">
            <a:off x="6913083" y="1474683"/>
            <a:ext cx="179642" cy="2098165"/>
          </a:xfrm>
          <a:prstGeom prst="rightBrac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sz="1013"/>
          </a:p>
        </p:txBody>
      </p:sp>
      <p:sp>
        <p:nvSpPr>
          <p:cNvPr id="51" name="Прямоугольник 50"/>
          <p:cNvSpPr/>
          <p:nvPr/>
        </p:nvSpPr>
        <p:spPr>
          <a:xfrm>
            <a:off x="5946513" y="2634229"/>
            <a:ext cx="2143536" cy="646331"/>
          </a:xfrm>
          <a:prstGeom prst="rect">
            <a:avLst/>
          </a:prstGeom>
        </p:spPr>
        <p:txBody>
          <a:bodyPr wrap="none">
            <a:spAutoFit/>
          </a:bodyPr>
          <a:lstStyle/>
          <a:p>
            <a:pPr algn="ctr"/>
            <a:r>
              <a:rPr lang="ru-RU" b="1" dirty="0">
                <a:solidFill>
                  <a:schemeClr val="accent1">
                    <a:lumMod val="50000"/>
                  </a:schemeClr>
                </a:solidFill>
                <a:latin typeface="Times New Roman" panose="02020603050405020304" pitchFamily="18" charset="0"/>
                <a:cs typeface="Times New Roman" panose="02020603050405020304" pitchFamily="18" charset="0"/>
              </a:rPr>
              <a:t>+ 140 </a:t>
            </a:r>
          </a:p>
          <a:p>
            <a:pPr algn="ctr"/>
            <a:r>
              <a:rPr lang="ru-RU" b="1" dirty="0">
                <a:solidFill>
                  <a:schemeClr val="accent1">
                    <a:lumMod val="50000"/>
                  </a:schemeClr>
                </a:solidFill>
                <a:latin typeface="Times New Roman" panose="02020603050405020304" pitchFamily="18" charset="0"/>
                <a:cs typeface="Times New Roman" panose="02020603050405020304" pitchFamily="18" charset="0"/>
              </a:rPr>
              <a:t>(156 или 194) дней </a:t>
            </a:r>
            <a:endParaRPr lang="ru-RU" dirty="0">
              <a:solidFill>
                <a:schemeClr val="accent1">
                  <a:lumMod val="50000"/>
                </a:schemeClr>
              </a:solidFill>
            </a:endParaRPr>
          </a:p>
        </p:txBody>
      </p:sp>
      <p:sp>
        <p:nvSpPr>
          <p:cNvPr id="52" name="Правая фигурная скобка 51"/>
          <p:cNvSpPr/>
          <p:nvPr/>
        </p:nvSpPr>
        <p:spPr>
          <a:xfrm rot="5400000">
            <a:off x="8830033" y="1672611"/>
            <a:ext cx="150278" cy="1690076"/>
          </a:xfrm>
          <a:prstGeom prst="rightBrac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sz="1013"/>
          </a:p>
        </p:txBody>
      </p:sp>
      <p:sp>
        <p:nvSpPr>
          <p:cNvPr id="53" name="Прямоугольник 52"/>
          <p:cNvSpPr/>
          <p:nvPr/>
        </p:nvSpPr>
        <p:spPr>
          <a:xfrm>
            <a:off x="8075489" y="2631489"/>
            <a:ext cx="1659365" cy="400110"/>
          </a:xfrm>
          <a:prstGeom prst="rect">
            <a:avLst/>
          </a:prstGeom>
        </p:spPr>
        <p:txBody>
          <a:bodyPr wrap="none">
            <a:spAutoFit/>
          </a:bodyPr>
          <a:lstStyle/>
          <a:p>
            <a:pPr algn="ctr"/>
            <a:r>
              <a:rPr lang="ru-RU" sz="2000" b="1" dirty="0">
                <a:solidFill>
                  <a:schemeClr val="accent1">
                    <a:lumMod val="50000"/>
                  </a:schemeClr>
                </a:solidFill>
                <a:latin typeface="Times New Roman" panose="02020603050405020304" pitchFamily="18" charset="0"/>
                <a:cs typeface="Times New Roman" panose="02020603050405020304" pitchFamily="18" charset="0"/>
              </a:rPr>
              <a:t>+ 6 месяцев  </a:t>
            </a:r>
            <a:endParaRPr lang="ru-RU" sz="2000" dirty="0">
              <a:solidFill>
                <a:schemeClr val="accent1">
                  <a:lumMod val="50000"/>
                </a:schemeClr>
              </a:solidFill>
            </a:endParaRPr>
          </a:p>
        </p:txBody>
      </p:sp>
      <p:pic>
        <p:nvPicPr>
          <p:cNvPr id="21" name="Изображение 3" descr="FSS-logo_png_transparent_1.png"/>
          <p:cNvPicPr>
            <a:picLocks noChangeAspect="1"/>
          </p:cNvPicPr>
          <p:nvPr/>
        </p:nvPicPr>
        <p:blipFill>
          <a:blip r:embed="rId3" cstate="print"/>
          <a:srcRect/>
          <a:stretch>
            <a:fillRect/>
          </a:stretch>
        </p:blipFill>
        <p:spPr bwMode="auto">
          <a:xfrm>
            <a:off x="1703513" y="188640"/>
            <a:ext cx="752475" cy="641350"/>
          </a:xfrm>
          <a:prstGeom prst="rect">
            <a:avLst/>
          </a:prstGeom>
          <a:noFill/>
          <a:ln w="9525">
            <a:noFill/>
            <a:miter lim="800000"/>
            <a:headEnd/>
            <a:tailEnd/>
          </a:ln>
        </p:spPr>
      </p:pic>
      <p:sp>
        <p:nvSpPr>
          <p:cNvPr id="22" name="Прямоугольник 21"/>
          <p:cNvSpPr/>
          <p:nvPr/>
        </p:nvSpPr>
        <p:spPr bwMode="auto">
          <a:xfrm>
            <a:off x="2747962" y="149436"/>
            <a:ext cx="7920038" cy="246062"/>
          </a:xfrm>
          <a:prstGeom prst="rect">
            <a:avLst/>
          </a:prstGeom>
        </p:spPr>
        <p:txBody>
          <a:bodyPr>
            <a:spAutoFit/>
          </a:bodyPr>
          <a:lstStyle/>
          <a:p>
            <a:pPr>
              <a:defRPr/>
            </a:pPr>
            <a:r>
              <a:rPr lang="ru-RU" sz="1000" b="1" cap="all" dirty="0">
                <a:solidFill>
                  <a:schemeClr val="accent1">
                    <a:lumMod val="75000"/>
                  </a:schemeClr>
                </a:solidFill>
              </a:rPr>
              <a:t>Обязательное социальное страхование на случай временной нетрудоспособности и в связи с материнством</a:t>
            </a:r>
          </a:p>
        </p:txBody>
      </p:sp>
      <p:sp>
        <p:nvSpPr>
          <p:cNvPr id="23" name="Минус 22"/>
          <p:cNvSpPr/>
          <p:nvPr/>
        </p:nvSpPr>
        <p:spPr>
          <a:xfrm>
            <a:off x="1511995" y="366111"/>
            <a:ext cx="9685337" cy="71437"/>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pic>
        <p:nvPicPr>
          <p:cNvPr id="3074" name="Рисунок 8" descr="Проводки по заработной плат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3862" y="3822144"/>
            <a:ext cx="5321984" cy="3545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40696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rotWithShape="1">
          <a:blip r:embed="rId2">
            <a:extLst>
              <a:ext uri="{BEBA8EAE-BF5A-486C-A8C5-ECC9F3942E4B}">
                <a14:imgProps xmlns:a14="http://schemas.microsoft.com/office/drawing/2010/main">
                  <a14:imgLayer r:embed="rId3">
                    <a14:imgEffect>
                      <a14:backgroundRemoval t="24556" b="82111" l="17438" r="74500">
                        <a14:foregroundMark x1="18375" y1="66444" x2="18375" y2="66444"/>
                        <a14:foregroundMark x1="21188" y1="74444" x2="22125" y2="76556"/>
                        <a14:foregroundMark x1="19938" y1="48889" x2="20375" y2="49444"/>
                        <a14:foregroundMark x1="33188" y1="49333" x2="33688" y2="47222"/>
                        <a14:foregroundMark x1="68750" y1="60889" x2="71938" y2="66556"/>
                        <a14:foregroundMark x1="68875" y1="61000" x2="68250" y2="59222"/>
                        <a14:foregroundMark x1="67250" y1="28111" x2="68438" y2="24556"/>
                        <a14:foregroundMark x1="69063" y1="38333" x2="72500" y2="50556"/>
                        <a14:foregroundMark x1="18125" y1="65333" x2="18750" y2="67667"/>
                      </a14:backgroundRemoval>
                    </a14:imgEffect>
                  </a14:imgLayer>
                </a14:imgProps>
              </a:ext>
            </a:extLst>
          </a:blip>
          <a:srcRect l="16926" t="23120" r="25431" b="16401"/>
          <a:stretch/>
        </p:blipFill>
        <p:spPr>
          <a:xfrm>
            <a:off x="1962807" y="300064"/>
            <a:ext cx="9329795" cy="5156443"/>
          </a:xfrm>
          <a:prstGeom prst="rect">
            <a:avLst/>
          </a:prstGeom>
        </p:spPr>
      </p:pic>
      <p:sp>
        <p:nvSpPr>
          <p:cNvPr id="6" name="Блок-схема: узел 5"/>
          <p:cNvSpPr/>
          <p:nvPr/>
        </p:nvSpPr>
        <p:spPr>
          <a:xfrm>
            <a:off x="2409542" y="1576215"/>
            <a:ext cx="166589" cy="169039"/>
          </a:xfrm>
          <a:prstGeom prst="flowChartConnector">
            <a:avLst/>
          </a:prstGeom>
          <a:solidFill>
            <a:srgbClr val="FFC000"/>
          </a:solidFill>
          <a:ln>
            <a:solidFill>
              <a:schemeClr val="tx1"/>
            </a:solidFill>
          </a:ln>
          <a:extLst/>
        </p:spPr>
        <p:txBody>
          <a:bodyPr vert="horz" wrap="square" lIns="91440" tIns="45720" rIns="91440" bIns="45720" numCol="1" anchor="t" anchorCtr="0" compatLnSpc="1">
            <a:prstTxWarp prst="textNoShape">
              <a:avLst/>
            </a:prstTxWarp>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ru-RU" dirty="0">
              <a:solidFill>
                <a:schemeClr val="accent1">
                  <a:lumMod val="50000"/>
                </a:schemeClr>
              </a:solidFill>
              <a:latin typeface="Garamond" panose="02020404030301010803" pitchFamily="18" charset="0"/>
            </a:endParaRPr>
          </a:p>
        </p:txBody>
      </p:sp>
      <p:sp>
        <p:nvSpPr>
          <p:cNvPr id="7" name="Прямоугольник 6"/>
          <p:cNvSpPr/>
          <p:nvPr/>
        </p:nvSpPr>
        <p:spPr>
          <a:xfrm>
            <a:off x="2596412" y="1580663"/>
            <a:ext cx="1717393" cy="220573"/>
          </a:xfrm>
          <a:prstGeom prst="rect">
            <a:avLst/>
          </a:prstGeom>
        </p:spPr>
        <p:txBody>
          <a:bodyPr wrap="none">
            <a:sp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000"/>
              </a:lnSpc>
              <a:spcBef>
                <a:spcPts val="600"/>
              </a:spcBef>
            </a:pPr>
            <a:r>
              <a:rPr lang="ru-RU" sz="1400" b="1" dirty="0">
                <a:solidFill>
                  <a:schemeClr val="accent1">
                    <a:lumMod val="50000"/>
                  </a:schemeClr>
                </a:solidFill>
                <a:latin typeface="Garamond" panose="02020404030301010803" pitchFamily="18" charset="0"/>
                <a:cs typeface="Times New Roman" panose="02020603050405020304" pitchFamily="18" charset="0"/>
              </a:rPr>
              <a:t>с 1 июля 2020 года </a:t>
            </a:r>
          </a:p>
        </p:txBody>
      </p:sp>
      <p:sp>
        <p:nvSpPr>
          <p:cNvPr id="8" name="TextBox 111"/>
          <p:cNvSpPr txBox="1"/>
          <p:nvPr/>
        </p:nvSpPr>
        <p:spPr>
          <a:xfrm>
            <a:off x="2574851" y="1278669"/>
            <a:ext cx="1973995" cy="220573"/>
          </a:xfrm>
          <a:prstGeom prst="rect">
            <a:avLst/>
          </a:prstGeom>
          <a:noFill/>
        </p:spPr>
        <p:txBody>
          <a:bodyPr wrap="square" rtlCol="0">
            <a:sp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000"/>
              </a:lnSpc>
              <a:spcBef>
                <a:spcPts val="600"/>
              </a:spcBef>
            </a:pPr>
            <a:r>
              <a:rPr lang="ru-RU" sz="1400" b="1" dirty="0">
                <a:solidFill>
                  <a:schemeClr val="accent1">
                    <a:lumMod val="50000"/>
                  </a:schemeClr>
                </a:solidFill>
                <a:latin typeface="Garamond" panose="02020404030301010803" pitchFamily="18" charset="0"/>
                <a:cs typeface="Times New Roman" panose="02020603050405020304" pitchFamily="18" charset="0"/>
              </a:rPr>
              <a:t>с 1 января 2020 года </a:t>
            </a:r>
            <a:r>
              <a:rPr lang="en-US" sz="1400" b="1" dirty="0">
                <a:solidFill>
                  <a:schemeClr val="accent1">
                    <a:lumMod val="50000"/>
                  </a:schemeClr>
                </a:solidFill>
                <a:latin typeface="Garamond" panose="02020404030301010803" pitchFamily="18" charset="0"/>
              </a:rPr>
              <a:t> </a:t>
            </a:r>
            <a:endParaRPr lang="ru-RU" sz="1400" b="1" dirty="0">
              <a:solidFill>
                <a:schemeClr val="accent1">
                  <a:lumMod val="50000"/>
                </a:schemeClr>
              </a:solidFill>
              <a:latin typeface="Garamond" panose="02020404030301010803" pitchFamily="18" charset="0"/>
            </a:endParaRPr>
          </a:p>
        </p:txBody>
      </p:sp>
      <p:sp>
        <p:nvSpPr>
          <p:cNvPr id="9" name="Блок-схема: узел 8"/>
          <p:cNvSpPr/>
          <p:nvPr/>
        </p:nvSpPr>
        <p:spPr>
          <a:xfrm>
            <a:off x="2409098" y="1278670"/>
            <a:ext cx="166589" cy="169039"/>
          </a:xfrm>
          <a:prstGeom prst="flowChartConnector">
            <a:avLst/>
          </a:prstGeom>
          <a:solidFill>
            <a:srgbClr val="00B050"/>
          </a:solidFill>
          <a:ln>
            <a:solidFill>
              <a:schemeClr val="tx1"/>
            </a:solidFill>
          </a:ln>
          <a:extLst/>
        </p:spPr>
        <p:txBody>
          <a:bodyPr vert="horz" wrap="square" lIns="91440" tIns="45720" rIns="91440" bIns="45720" numCol="1" anchor="t" anchorCtr="0" compatLnSpc="1">
            <a:prstTxWarp prst="textNoShape">
              <a:avLst/>
            </a:prstTxWarp>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ru-RU" dirty="0">
              <a:solidFill>
                <a:schemeClr val="accent1">
                  <a:lumMod val="50000"/>
                </a:schemeClr>
              </a:solidFill>
              <a:latin typeface="Garamond" panose="02020404030301010803" pitchFamily="18" charset="0"/>
            </a:endParaRPr>
          </a:p>
        </p:txBody>
      </p:sp>
      <p:sp>
        <p:nvSpPr>
          <p:cNvPr id="30" name="Прямоугольник 29"/>
          <p:cNvSpPr/>
          <p:nvPr/>
        </p:nvSpPr>
        <p:spPr>
          <a:xfrm>
            <a:off x="677916" y="5327675"/>
            <a:ext cx="10941269" cy="978729"/>
          </a:xfrm>
          <a:prstGeom prst="rect">
            <a:avLst/>
          </a:prstGeom>
        </p:spPr>
        <p:txBody>
          <a:bodyPr wrap="square">
            <a:spAutoFit/>
          </a:bodyPr>
          <a:lstStyle/>
          <a:p>
            <a:pPr algn="just">
              <a:spcBef>
                <a:spcPct val="20000"/>
              </a:spcBef>
              <a:buClr>
                <a:srgbClr val="00007D"/>
              </a:buClr>
              <a:buSzPct val="75000"/>
              <a:defRPr/>
            </a:pPr>
            <a:r>
              <a:rPr lang="ru-RU" altLang="ru-RU" b="1" dirty="0">
                <a:latin typeface="Garamond" panose="02020404030301010803" pitchFamily="18" charset="0"/>
              </a:rPr>
              <a:t>Пилотный проект «Прямые выплаты» реализуется на территории страны с 2011 года.</a:t>
            </a:r>
          </a:p>
          <a:p>
            <a:pPr algn="just">
              <a:spcBef>
                <a:spcPct val="20000"/>
              </a:spcBef>
              <a:buClr>
                <a:srgbClr val="00007D"/>
              </a:buClr>
              <a:buSzPct val="75000"/>
              <a:defRPr/>
            </a:pPr>
            <a:r>
              <a:rPr lang="ru-RU" altLang="ru-RU" b="1" dirty="0">
                <a:latin typeface="Garamond" panose="02020404030301010803" pitchFamily="18" charset="0"/>
              </a:rPr>
              <a:t>С 1 января 2021 года пилотный проект «Прямые выплаты» осуществляется на всей территории Российской Федерации. </a:t>
            </a:r>
          </a:p>
        </p:txBody>
      </p:sp>
      <p:pic>
        <p:nvPicPr>
          <p:cNvPr id="10" name="Рисунок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Tree>
    <p:extLst>
      <p:ext uri="{BB962C8B-B14F-4D97-AF65-F5344CB8AC3E}">
        <p14:creationId xmlns:p14="http://schemas.microsoft.com/office/powerpoint/2010/main" val="15305255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t="-17000" b="-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46909" y="384083"/>
            <a:ext cx="10474036" cy="961653"/>
          </a:xfrm>
          <a:solidFill>
            <a:schemeClr val="accent4">
              <a:lumMod val="60000"/>
              <a:lumOff val="40000"/>
            </a:schemeClr>
          </a:solidFill>
        </p:spPr>
        <p:txBody>
          <a:bodyPr/>
          <a:lstStyle/>
          <a:p>
            <a:pPr algn="ctr"/>
            <a:r>
              <a:rPr lang="ru-RU" b="1" dirty="0" smtClean="0"/>
              <a:t> </a:t>
            </a:r>
            <a:r>
              <a:rPr lang="ru-RU" b="1" dirty="0" smtClean="0">
                <a:solidFill>
                  <a:schemeClr val="accent2">
                    <a:lumMod val="75000"/>
                  </a:schemeClr>
                </a:solidFill>
              </a:rPr>
              <a:t>НОВЫЕ ВОЗМОЖНОСТИ</a:t>
            </a:r>
            <a:endParaRPr lang="ru-RU" b="1" dirty="0">
              <a:solidFill>
                <a:schemeClr val="accent2">
                  <a:lumMod val="75000"/>
                </a:schemeClr>
              </a:solidFill>
            </a:endParaRPr>
          </a:p>
        </p:txBody>
      </p:sp>
      <p:sp>
        <p:nvSpPr>
          <p:cNvPr id="7" name="Параллелограмм 6"/>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p:nvSpPr>
        <p:spPr>
          <a:xfrm>
            <a:off x="2050984" y="1722921"/>
            <a:ext cx="6198669" cy="1938992"/>
          </a:xfrm>
          <a:prstGeom prst="rect">
            <a:avLst/>
          </a:prstGeom>
          <a:noFill/>
        </p:spPr>
        <p:txBody>
          <a:bodyPr wrap="square" rtlCol="0">
            <a:spAutoFit/>
          </a:bodyPr>
          <a:lstStyle/>
          <a:p>
            <a:pPr marL="285750" indent="-285750">
              <a:buFont typeface="Wingdings" panose="05000000000000000000" pitchFamily="2" charset="2"/>
              <a:buChar char="ü"/>
            </a:pPr>
            <a:r>
              <a:rPr lang="ru-RU" sz="2400" dirty="0" smtClean="0"/>
              <a:t>Личные кабинеты </a:t>
            </a:r>
            <a:r>
              <a:rPr lang="en-US" sz="2400" dirty="0" smtClean="0"/>
              <a:t>https://lk.fss.ru</a:t>
            </a:r>
            <a:r>
              <a:rPr lang="ru-RU" sz="2400" dirty="0" smtClean="0"/>
              <a:t>;</a:t>
            </a:r>
          </a:p>
          <a:p>
            <a:pPr marL="285750" indent="-285750">
              <a:buFont typeface="Wingdings" panose="05000000000000000000" pitchFamily="2" charset="2"/>
              <a:buChar char="ü"/>
            </a:pPr>
            <a:r>
              <a:rPr lang="ru-RU" sz="2400" dirty="0" smtClean="0"/>
              <a:t>Электронный листок нетрудоспособности;</a:t>
            </a:r>
          </a:p>
          <a:p>
            <a:pPr marL="285750" indent="-285750">
              <a:buFont typeface="Wingdings" panose="05000000000000000000" pitchFamily="2" charset="2"/>
              <a:buChar char="ü"/>
            </a:pPr>
            <a:r>
              <a:rPr lang="ru-RU" sz="2400" dirty="0" smtClean="0"/>
              <a:t>СЭДО - получение электронных извещений;</a:t>
            </a:r>
          </a:p>
          <a:p>
            <a:pPr marL="285750" indent="-285750">
              <a:buFont typeface="Wingdings" panose="05000000000000000000" pitchFamily="2" charset="2"/>
              <a:buChar char="ü"/>
            </a:pPr>
            <a:r>
              <a:rPr lang="ru-RU" sz="2400" dirty="0" smtClean="0"/>
              <a:t>Оповещение о страховых случаях;</a:t>
            </a:r>
          </a:p>
          <a:p>
            <a:pPr marL="285750" indent="-285750">
              <a:buFont typeface="Wingdings" panose="05000000000000000000" pitchFamily="2" charset="2"/>
              <a:buChar char="ü"/>
            </a:pPr>
            <a:r>
              <a:rPr lang="ru-RU" sz="2400" dirty="0" smtClean="0"/>
              <a:t>Указание примечаний к реестру.</a:t>
            </a: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8" name="Параллелограмм 7"/>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 name="Рисунок 2"/>
          <p:cNvPicPr>
            <a:picLocks noChangeAspect="1"/>
          </p:cNvPicPr>
          <p:nvPr/>
        </p:nvPicPr>
        <p:blipFill>
          <a:blip r:embed="rId4"/>
          <a:stretch>
            <a:fillRect/>
          </a:stretch>
        </p:blipFill>
        <p:spPr>
          <a:xfrm>
            <a:off x="4329677" y="3806487"/>
            <a:ext cx="6143310" cy="2900617"/>
          </a:xfrm>
          <a:prstGeom prst="rect">
            <a:avLst/>
          </a:prstGeom>
        </p:spPr>
      </p:pic>
      <p:sp>
        <p:nvSpPr>
          <p:cNvPr id="5" name="Прямоугольник 4"/>
          <p:cNvSpPr/>
          <p:nvPr/>
        </p:nvSpPr>
        <p:spPr>
          <a:xfrm>
            <a:off x="497306" y="4337224"/>
            <a:ext cx="3832372" cy="2092881"/>
          </a:xfrm>
          <a:prstGeom prst="rect">
            <a:avLst/>
          </a:prstGeom>
        </p:spPr>
        <p:txBody>
          <a:bodyPr wrap="square">
            <a:spAutoFit/>
          </a:bodyPr>
          <a:lstStyle/>
          <a:p>
            <a:endParaRPr lang="ru-RU" sz="2000" dirty="0">
              <a:solidFill>
                <a:srgbClr val="000000"/>
              </a:solidFill>
              <a:latin typeface="Times New Roman" panose="02020603050405020304" pitchFamily="18" charset="0"/>
            </a:endParaRPr>
          </a:p>
          <a:p>
            <a:pPr algn="ctr"/>
            <a:r>
              <a:rPr lang="ru-RU" sz="2000" dirty="0">
                <a:solidFill>
                  <a:srgbClr val="000000"/>
                </a:solidFill>
                <a:latin typeface="Times New Roman" panose="02020603050405020304" pitchFamily="18" charset="0"/>
              </a:rPr>
              <a:t> </a:t>
            </a:r>
            <a:r>
              <a:rPr lang="ru-RU" dirty="0">
                <a:solidFill>
                  <a:srgbClr val="7030A0"/>
                </a:solidFill>
                <a:latin typeface="Times New Roman" panose="02020603050405020304" pitchFamily="18" charset="0"/>
              </a:rPr>
              <a:t>СЭДО интегрирован в бухгалтерские </a:t>
            </a:r>
            <a:r>
              <a:rPr lang="ru-RU" dirty="0" smtClean="0">
                <a:solidFill>
                  <a:srgbClr val="7030A0"/>
                </a:solidFill>
                <a:latin typeface="Times New Roman" panose="02020603050405020304" pitchFamily="18" charset="0"/>
              </a:rPr>
              <a:t>программы.</a:t>
            </a:r>
          </a:p>
          <a:p>
            <a:pPr algn="ctr"/>
            <a:r>
              <a:rPr lang="ru-RU" dirty="0" smtClean="0">
                <a:solidFill>
                  <a:srgbClr val="7030A0"/>
                </a:solidFill>
                <a:latin typeface="Times New Roman" panose="02020603050405020304" pitchFamily="18" charset="0"/>
              </a:rPr>
              <a:t> Подключиться </a:t>
            </a:r>
            <a:r>
              <a:rPr lang="ru-RU" dirty="0">
                <a:solidFill>
                  <a:srgbClr val="7030A0"/>
                </a:solidFill>
                <a:latin typeface="Times New Roman" panose="02020603050405020304" pitchFamily="18" charset="0"/>
              </a:rPr>
              <a:t>к СЭДО просто: достаточно в используемой бухгалтерской программе включить нужную опцию. </a:t>
            </a:r>
            <a:endParaRPr lang="ru-RU" dirty="0">
              <a:solidFill>
                <a:srgbClr val="7030A0"/>
              </a:solidFill>
            </a:endParaRPr>
          </a:p>
        </p:txBody>
      </p:sp>
    </p:spTree>
    <p:extLst>
      <p:ext uri="{BB962C8B-B14F-4D97-AF65-F5344CB8AC3E}">
        <p14:creationId xmlns:p14="http://schemas.microsoft.com/office/powerpoint/2010/main" val="34567544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8339" y="345463"/>
            <a:ext cx="10511177" cy="954699"/>
          </a:xfrm>
          <a:solidFill>
            <a:schemeClr val="accent4">
              <a:lumMod val="60000"/>
              <a:lumOff val="40000"/>
            </a:schemeClr>
          </a:solidFill>
        </p:spPr>
        <p:txBody>
          <a:bodyPr>
            <a:normAutofit/>
          </a:bodyPr>
          <a:lstStyle/>
          <a:p>
            <a:pPr algn="ctr"/>
            <a:r>
              <a:rPr lang="ru-RU" b="1" dirty="0">
                <a:solidFill>
                  <a:schemeClr val="accent2">
                    <a:lumMod val="75000"/>
                  </a:schemeClr>
                </a:solidFill>
              </a:rPr>
              <a:t>МЕХАНИЗМ ПРЯМЫХ </a:t>
            </a:r>
            <a:r>
              <a:rPr lang="ru-RU" b="1" dirty="0" smtClean="0">
                <a:solidFill>
                  <a:schemeClr val="accent2">
                    <a:lumMod val="75000"/>
                  </a:schemeClr>
                </a:solidFill>
              </a:rPr>
              <a:t>ВЫПЛАТ</a:t>
            </a:r>
            <a:endParaRPr lang="ru-RU" b="1" dirty="0">
              <a:solidFill>
                <a:schemeClr val="accent2">
                  <a:lumMod val="75000"/>
                </a:schemeClr>
              </a:solidFill>
            </a:endParaRPr>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 name="Picture 4">
            <a:extLst>
              <a:ext uri="{FF2B5EF4-FFF2-40B4-BE49-F238E27FC236}">
                <a16:creationId xmlns:a16="http://schemas.microsoft.com/office/drawing/2014/main" xmlns="" id="{80732AC8-00A9-4C8E-AD65-C00BD4D5E569}"/>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9744" b="93291" l="9744" r="89776">
                        <a14:foregroundMark x1="47764" y1="63898" x2="52396" y2="64217"/>
                        <a14:foregroundMark x1="26518" y1="91534" x2="37380" y2="82907"/>
                        <a14:foregroundMark x1="37380" y1="82907" x2="50319" y2="81470"/>
                        <a14:foregroundMark x1="50319" y1="81470" x2="65016" y2="84984"/>
                        <a14:foregroundMark x1="65016" y1="84984" x2="29872" y2="88978"/>
                        <a14:foregroundMark x1="26677" y1="89297" x2="43450" y2="80192"/>
                        <a14:foregroundMark x1="36581" y1="81470" x2="25399" y2="89137"/>
                        <a14:foregroundMark x1="25399" y1="89137" x2="24281" y2="90895"/>
                        <a14:foregroundMark x1="31150" y1="93291" x2="45048" y2="94409"/>
                        <a14:foregroundMark x1="45048" y1="94409" x2="73003" y2="93291"/>
                        <a14:foregroundMark x1="73003" y1="93291" x2="65815" y2="82268"/>
                        <a14:foregroundMark x1="65815" y1="82268" x2="54633" y2="78754"/>
                        <a14:foregroundMark x1="22045" y1="92013" x2="21885" y2="90415"/>
                        <a14:foregroundMark x1="68530" y1="85623" x2="77316" y2="91853"/>
                      </a14:backgroundRemoval>
                    </a14:imgEffect>
                  </a14:imgLayer>
                </a14:imgProps>
              </a:ext>
              <a:ext uri="{28A0092B-C50C-407E-A947-70E740481C1C}">
                <a14:useLocalDpi xmlns:a14="http://schemas.microsoft.com/office/drawing/2010/main" val="0"/>
              </a:ext>
            </a:extLst>
          </a:blip>
          <a:srcRect/>
          <a:stretch>
            <a:fillRect/>
          </a:stretch>
        </p:blipFill>
        <p:spPr bwMode="auto">
          <a:xfrm>
            <a:off x="1973833" y="1888909"/>
            <a:ext cx="1612604" cy="1612604"/>
          </a:xfrm>
          <a:prstGeom prst="rect">
            <a:avLst/>
          </a:prstGeom>
          <a:noFill/>
          <a:extLst>
            <a:ext uri="{909E8E84-426E-40DD-AFC4-6F175D3DCCD1}">
              <a14:hiddenFill xmlns:a14="http://schemas.microsoft.com/office/drawing/2010/main">
                <a:solidFill>
                  <a:srgbClr val="FFFFFF"/>
                </a:solidFill>
              </a14:hiddenFill>
            </a:ext>
          </a:extLst>
        </p:spPr>
      </p:pic>
      <p:pic>
        <p:nvPicPr>
          <p:cNvPr id="11" name="Рисунок 10"/>
          <p:cNvPicPr>
            <a:picLocks noChangeAspect="1"/>
          </p:cNvPicPr>
          <p:nvPr/>
        </p:nvPicPr>
        <p:blipFill rotWithShape="1">
          <a:blip r:embed="rId5" cstate="print">
            <a:extLst>
              <a:ext uri="{28A0092B-C50C-407E-A947-70E740481C1C}">
                <a14:useLocalDpi xmlns:a14="http://schemas.microsoft.com/office/drawing/2010/main" val="0"/>
              </a:ext>
            </a:extLst>
          </a:blip>
          <a:srcRect t="16025" b="8364"/>
          <a:stretch/>
        </p:blipFill>
        <p:spPr>
          <a:xfrm>
            <a:off x="7614706" y="2140855"/>
            <a:ext cx="2478358" cy="1405427"/>
          </a:xfrm>
          <a:prstGeom prst="rect">
            <a:avLst/>
          </a:prstGeom>
        </p:spPr>
      </p:pic>
      <p:grpSp>
        <p:nvGrpSpPr>
          <p:cNvPr id="12" name="Группа 11"/>
          <p:cNvGrpSpPr/>
          <p:nvPr/>
        </p:nvGrpSpPr>
        <p:grpSpPr>
          <a:xfrm>
            <a:off x="1348340" y="5547847"/>
            <a:ext cx="9020876" cy="731036"/>
            <a:chOff x="912677" y="1750396"/>
            <a:chExt cx="7717406" cy="982713"/>
          </a:xfrm>
        </p:grpSpPr>
        <p:sp>
          <p:nvSpPr>
            <p:cNvPr id="13" name="Прямоугольник 12"/>
            <p:cNvSpPr/>
            <p:nvPr/>
          </p:nvSpPr>
          <p:spPr>
            <a:xfrm>
              <a:off x="1392332" y="1851050"/>
              <a:ext cx="7237751" cy="702797"/>
            </a:xfrm>
            <a:prstGeom prst="rect">
              <a:avLst/>
            </a:prstGeom>
            <a:solidFill>
              <a:srgbClr val="8E8E8E"/>
            </a:solidFill>
          </p:spPr>
          <p:txBody>
            <a:bodyPr wrap="square" lIns="108000" tIns="108000" rIns="108000" bIns="108000" anchor="ctr" anchorCtr="0">
              <a:spAutoFit/>
            </a:bodyPr>
            <a:lstStyle/>
            <a:p>
              <a:pPr algn="ctr">
                <a:lnSpc>
                  <a:spcPct val="110000"/>
                </a:lnSpc>
              </a:pPr>
              <a:r>
                <a:rPr lang="ru-RU" sz="1800" b="1" dirty="0" smtClean="0">
                  <a:solidFill>
                    <a:schemeClr val="bg1"/>
                  </a:solidFill>
                  <a:latin typeface="Century Gothic" panose="020B0502020202020204" pitchFamily="34" charset="0"/>
                </a:rPr>
                <a:t>ФОНД СОЦИАЛЬНОГО СТРАХОВАНИЯ</a:t>
              </a:r>
              <a:endParaRPr lang="ru-RU" sz="1800" b="1" dirty="0">
                <a:solidFill>
                  <a:schemeClr val="bg1"/>
                </a:solidFill>
                <a:latin typeface="Century Gothic" panose="020B0502020202020204" pitchFamily="34" charset="0"/>
              </a:endParaRPr>
            </a:p>
          </p:txBody>
        </p:sp>
        <p:pic>
          <p:nvPicPr>
            <p:cNvPr id="14" name="Рисунок 13"/>
            <p:cNvPicPr preferRelativeResize="0">
              <a:picLocks/>
            </p:cNvPicPr>
            <p:nvPr/>
          </p:nvPicPr>
          <p:blipFill rotWithShape="1">
            <a:blip r:embed="rId6" cstate="print">
              <a:extLst>
                <a:ext uri="{28A0092B-C50C-407E-A947-70E740481C1C}">
                  <a14:useLocalDpi xmlns:a14="http://schemas.microsoft.com/office/drawing/2010/main" val="0"/>
                </a:ext>
              </a:extLst>
            </a:blip>
            <a:srcRect l="28746" t="14698" r="26147" b="38482"/>
            <a:stretch/>
          </p:blipFill>
          <p:spPr>
            <a:xfrm>
              <a:off x="912677" y="1750396"/>
              <a:ext cx="711696" cy="982713"/>
            </a:xfrm>
            <a:prstGeom prst="ellipse">
              <a:avLst/>
            </a:prstGeom>
          </p:spPr>
        </p:pic>
      </p:grpSp>
      <p:sp>
        <p:nvSpPr>
          <p:cNvPr id="15" name="Прямоугольник 14"/>
          <p:cNvSpPr/>
          <p:nvPr/>
        </p:nvSpPr>
        <p:spPr>
          <a:xfrm>
            <a:off x="1257270" y="3504886"/>
            <a:ext cx="3017520" cy="3757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ru-RU" b="1" dirty="0" smtClean="0">
                <a:solidFill>
                  <a:schemeClr val="accent4">
                    <a:lumMod val="50000"/>
                  </a:schemeClr>
                </a:solidFill>
              </a:rPr>
              <a:t>ЗАСТРАХОВАННОЕ ЛИЦО (РАБОТНИК)</a:t>
            </a:r>
            <a:endParaRPr lang="ru-RU" b="1" dirty="0">
              <a:solidFill>
                <a:schemeClr val="accent4">
                  <a:lumMod val="50000"/>
                </a:schemeClr>
              </a:solidFill>
            </a:endParaRPr>
          </a:p>
        </p:txBody>
      </p:sp>
      <p:sp>
        <p:nvSpPr>
          <p:cNvPr id="16" name="Прямоугольник 15"/>
          <p:cNvSpPr/>
          <p:nvPr/>
        </p:nvSpPr>
        <p:spPr>
          <a:xfrm>
            <a:off x="7356640" y="3520725"/>
            <a:ext cx="3017520" cy="3757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ru-RU" b="1" dirty="0" smtClean="0">
                <a:solidFill>
                  <a:schemeClr val="accent4">
                    <a:lumMod val="50000"/>
                  </a:schemeClr>
                </a:solidFill>
              </a:rPr>
              <a:t>СТРАХОВАТЕЛЬ (РАБОТОДАТЕЛЬ)</a:t>
            </a:r>
            <a:endParaRPr lang="ru-RU" b="1" dirty="0">
              <a:solidFill>
                <a:schemeClr val="accent4">
                  <a:lumMod val="50000"/>
                </a:schemeClr>
              </a:solidFill>
            </a:endParaRPr>
          </a:p>
        </p:txBody>
      </p:sp>
      <p:sp>
        <p:nvSpPr>
          <p:cNvPr id="17" name="Стрелка вправо 16"/>
          <p:cNvSpPr/>
          <p:nvPr/>
        </p:nvSpPr>
        <p:spPr>
          <a:xfrm>
            <a:off x="3210786" y="2428133"/>
            <a:ext cx="4719076" cy="6047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ru-RU" b="1" dirty="0" smtClean="0"/>
              <a:t>ДОКУМЕНТЫ ДЛЯ НАЗНАЧЕНИЯ ПОСОБИЯ</a:t>
            </a:r>
            <a:endParaRPr lang="ru-RU" b="1" dirty="0"/>
          </a:p>
        </p:txBody>
      </p:sp>
      <p:sp>
        <p:nvSpPr>
          <p:cNvPr id="19" name="Стрелка вверх 18"/>
          <p:cNvSpPr/>
          <p:nvPr/>
        </p:nvSpPr>
        <p:spPr>
          <a:xfrm>
            <a:off x="1434740" y="3918094"/>
            <a:ext cx="2690789" cy="152180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ru-RU" b="1" dirty="0" smtClean="0"/>
              <a:t>ДЕНЕЖНЫЕ СРЕДСТВА</a:t>
            </a:r>
            <a:endParaRPr lang="ru-RU" b="1" dirty="0"/>
          </a:p>
        </p:txBody>
      </p:sp>
      <p:sp>
        <p:nvSpPr>
          <p:cNvPr id="20" name="Стрелка вправо 19"/>
          <p:cNvSpPr/>
          <p:nvPr/>
        </p:nvSpPr>
        <p:spPr>
          <a:xfrm>
            <a:off x="3210788" y="1804712"/>
            <a:ext cx="4719074" cy="5913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ru-RU" b="1" dirty="0" smtClean="0"/>
              <a:t>ЗАЯВЛЕНИЕ НА ВЫПЛАТУ ПОСОБИЯ</a:t>
            </a:r>
            <a:endParaRPr lang="ru-RU" b="1" dirty="0"/>
          </a:p>
        </p:txBody>
      </p:sp>
      <p:sp>
        <p:nvSpPr>
          <p:cNvPr id="21" name="Стрелка вниз 20"/>
          <p:cNvSpPr/>
          <p:nvPr/>
        </p:nvSpPr>
        <p:spPr>
          <a:xfrm>
            <a:off x="7338553" y="3973021"/>
            <a:ext cx="3030663" cy="138611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ru-RU" b="1" dirty="0" smtClean="0"/>
              <a:t>СВЕДЕНИЯ ДЛЯ НАЗНАЧЕНИЯ ПОСОБИЯ</a:t>
            </a:r>
            <a:endParaRPr lang="ru-RU" b="1" dirty="0"/>
          </a:p>
        </p:txBody>
      </p:sp>
      <p:sp>
        <p:nvSpPr>
          <p:cNvPr id="22" name="Прямоугольник 21"/>
          <p:cNvSpPr/>
          <p:nvPr/>
        </p:nvSpPr>
        <p:spPr>
          <a:xfrm>
            <a:off x="7124256" y="3973021"/>
            <a:ext cx="1002954"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lnSpc>
                <a:spcPct val="80000"/>
              </a:lnSpc>
            </a:pPr>
            <a:r>
              <a:rPr lang="ru-RU" sz="2700" b="1" dirty="0" smtClean="0">
                <a:solidFill>
                  <a:srgbClr val="C10000"/>
                </a:solidFill>
              </a:rPr>
              <a:t>5 </a:t>
            </a:r>
          </a:p>
          <a:p>
            <a:pPr algn="ctr">
              <a:lnSpc>
                <a:spcPct val="80000"/>
              </a:lnSpc>
            </a:pPr>
            <a:r>
              <a:rPr lang="ru-RU" sz="1800" b="1" dirty="0" smtClean="0">
                <a:solidFill>
                  <a:srgbClr val="C10000"/>
                </a:solidFill>
              </a:rPr>
              <a:t>кал. </a:t>
            </a:r>
            <a:r>
              <a:rPr lang="ru-RU" sz="1800" b="1" dirty="0" err="1">
                <a:solidFill>
                  <a:srgbClr val="C10000"/>
                </a:solidFill>
              </a:rPr>
              <a:t>д</a:t>
            </a:r>
            <a:r>
              <a:rPr lang="ru-RU" sz="1800" b="1" dirty="0" err="1" smtClean="0">
                <a:solidFill>
                  <a:srgbClr val="C10000"/>
                </a:solidFill>
              </a:rPr>
              <a:t>н</a:t>
            </a:r>
            <a:r>
              <a:rPr lang="ru-RU" sz="1800" b="1" dirty="0" smtClean="0">
                <a:solidFill>
                  <a:srgbClr val="C10000"/>
                </a:solidFill>
              </a:rPr>
              <a:t>.</a:t>
            </a:r>
            <a:endParaRPr lang="ru-RU" sz="1800" b="1" dirty="0">
              <a:solidFill>
                <a:srgbClr val="C10000"/>
              </a:solidFill>
            </a:endParaRPr>
          </a:p>
        </p:txBody>
      </p:sp>
      <p:sp>
        <p:nvSpPr>
          <p:cNvPr id="23" name="Прямоугольник 22"/>
          <p:cNvSpPr/>
          <p:nvPr/>
        </p:nvSpPr>
        <p:spPr>
          <a:xfrm>
            <a:off x="3670953" y="4636556"/>
            <a:ext cx="1002954"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lnSpc>
                <a:spcPct val="80000"/>
              </a:lnSpc>
            </a:pPr>
            <a:r>
              <a:rPr lang="ru-RU" sz="2700" b="1" dirty="0" smtClean="0">
                <a:solidFill>
                  <a:srgbClr val="C10000"/>
                </a:solidFill>
              </a:rPr>
              <a:t>10 </a:t>
            </a:r>
          </a:p>
          <a:p>
            <a:pPr algn="ctr">
              <a:lnSpc>
                <a:spcPct val="80000"/>
              </a:lnSpc>
            </a:pPr>
            <a:r>
              <a:rPr lang="ru-RU" sz="1800" b="1" dirty="0" smtClean="0">
                <a:solidFill>
                  <a:srgbClr val="C10000"/>
                </a:solidFill>
              </a:rPr>
              <a:t>кал. </a:t>
            </a:r>
            <a:r>
              <a:rPr lang="ru-RU" sz="1800" b="1" dirty="0" err="1">
                <a:solidFill>
                  <a:srgbClr val="C10000"/>
                </a:solidFill>
              </a:rPr>
              <a:t>д</a:t>
            </a:r>
            <a:r>
              <a:rPr lang="ru-RU" sz="1800" b="1" dirty="0" err="1" smtClean="0">
                <a:solidFill>
                  <a:srgbClr val="C10000"/>
                </a:solidFill>
              </a:rPr>
              <a:t>н</a:t>
            </a:r>
            <a:r>
              <a:rPr lang="ru-RU" sz="1800" b="1" dirty="0" smtClean="0">
                <a:solidFill>
                  <a:srgbClr val="C10000"/>
                </a:solidFill>
              </a:rPr>
              <a:t>.</a:t>
            </a:r>
            <a:endParaRPr lang="ru-RU" sz="1800" b="1" dirty="0">
              <a:solidFill>
                <a:srgbClr val="C10000"/>
              </a:solidFill>
            </a:endParaRPr>
          </a:p>
        </p:txBody>
      </p:sp>
    </p:spTree>
    <p:extLst>
      <p:ext uri="{BB962C8B-B14F-4D97-AF65-F5344CB8AC3E}">
        <p14:creationId xmlns:p14="http://schemas.microsoft.com/office/powerpoint/2010/main" val="6962681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75656" y="365125"/>
            <a:ext cx="10569040" cy="1325563"/>
          </a:xfrm>
          <a:solidFill>
            <a:schemeClr val="accent4">
              <a:lumMod val="60000"/>
              <a:lumOff val="40000"/>
            </a:schemeClr>
          </a:solidFill>
        </p:spPr>
        <p:txBody>
          <a:bodyPr>
            <a:normAutofit/>
          </a:bodyPr>
          <a:lstStyle/>
          <a:p>
            <a:pPr algn="ctr"/>
            <a:r>
              <a:rPr lang="ru-RU" sz="4000" dirty="0" smtClean="0"/>
              <a:t> </a:t>
            </a:r>
            <a:r>
              <a:rPr lang="ru-RU" sz="4000" b="1" dirty="0" smtClean="0">
                <a:solidFill>
                  <a:schemeClr val="accent2">
                    <a:lumMod val="75000"/>
                  </a:schemeClr>
                </a:solidFill>
              </a:rPr>
              <a:t>ФЕДЕРАЛЬНЫЙ ЗАКОН </a:t>
            </a:r>
            <a:br>
              <a:rPr lang="ru-RU" sz="4000" b="1" dirty="0" smtClean="0">
                <a:solidFill>
                  <a:schemeClr val="accent2">
                    <a:lumMod val="75000"/>
                  </a:schemeClr>
                </a:solidFill>
              </a:rPr>
            </a:br>
            <a:r>
              <a:rPr lang="ru-RU" sz="4000" b="1" dirty="0" smtClean="0">
                <a:solidFill>
                  <a:schemeClr val="accent2">
                    <a:lumMod val="75000"/>
                  </a:schemeClr>
                </a:solidFill>
              </a:rPr>
              <a:t>ОТ 30.04.2021 № 126-ФЗ</a:t>
            </a:r>
            <a:endParaRPr lang="ru-RU" sz="4000" b="1" dirty="0">
              <a:solidFill>
                <a:schemeClr val="accent2">
                  <a:lumMod val="75000"/>
                </a:schemeClr>
              </a:solidFill>
            </a:endParaRPr>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3412176" y="2690336"/>
            <a:ext cx="6096000" cy="1938992"/>
          </a:xfrm>
          <a:prstGeom prst="rect">
            <a:avLst/>
          </a:prstGeom>
        </p:spPr>
        <p:txBody>
          <a:bodyPr>
            <a:spAutoFit/>
          </a:bodyPr>
          <a:lstStyle/>
          <a:p>
            <a:pPr algn="ctr">
              <a:spcAft>
                <a:spcPts val="0"/>
              </a:spcAft>
            </a:pPr>
            <a:r>
              <a:rPr lang="ru-RU" sz="2400" b="1" dirty="0">
                <a:latin typeface="Calibri" panose="020F0502020204030204" pitchFamily="34" charset="0"/>
                <a:ea typeface="Times New Roman" panose="02020603050405020304" pitchFamily="18" charset="0"/>
                <a:cs typeface="Calibri" panose="020F0502020204030204" pitchFamily="34" charset="0"/>
              </a:rPr>
              <a:t>О ВНЕСЕНИИ ИЗМЕНЕНИЙ</a:t>
            </a:r>
          </a:p>
          <a:p>
            <a:pPr algn="ctr">
              <a:spcAft>
                <a:spcPts val="0"/>
              </a:spcAft>
            </a:pPr>
            <a:r>
              <a:rPr lang="ru-RU" sz="2400" b="1" dirty="0">
                <a:latin typeface="Calibri" panose="020F0502020204030204" pitchFamily="34" charset="0"/>
                <a:ea typeface="Times New Roman" panose="02020603050405020304" pitchFamily="18" charset="0"/>
                <a:cs typeface="Calibri" panose="020F0502020204030204" pitchFamily="34" charset="0"/>
              </a:rPr>
              <a:t>В ОТДЕЛЬНЫЕ ЗАКОНОДАТЕЛЬНЫЕ АКТЫ РОССИЙСКОЙ ФЕДЕРАЦИИ</a:t>
            </a:r>
          </a:p>
          <a:p>
            <a:pPr algn="ctr">
              <a:spcAft>
                <a:spcPts val="0"/>
              </a:spcAft>
            </a:pPr>
            <a:r>
              <a:rPr lang="ru-RU" sz="2400" b="1" dirty="0">
                <a:latin typeface="Calibri" panose="020F0502020204030204" pitchFamily="34" charset="0"/>
                <a:ea typeface="Times New Roman" panose="02020603050405020304" pitchFamily="18" charset="0"/>
                <a:cs typeface="Calibri" panose="020F0502020204030204" pitchFamily="34" charset="0"/>
              </a:rPr>
              <a:t>ПО ВОПРОСАМ ОБЯЗАТЕЛЬНОГО СОЦИАЛЬНОГО СТРАХОВАНИЯ</a:t>
            </a:r>
            <a:endParaRPr lang="ru-RU" sz="2400" b="1"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7" name="TextBox 6"/>
          <p:cNvSpPr txBox="1"/>
          <p:nvPr/>
        </p:nvSpPr>
        <p:spPr>
          <a:xfrm>
            <a:off x="5152678" y="5946965"/>
            <a:ext cx="4507965" cy="400110"/>
          </a:xfrm>
          <a:prstGeom prst="rect">
            <a:avLst/>
          </a:prstGeom>
          <a:noFill/>
        </p:spPr>
        <p:txBody>
          <a:bodyPr wrap="none" rtlCol="0">
            <a:spAutoFit/>
          </a:bodyPr>
          <a:lstStyle/>
          <a:p>
            <a:r>
              <a:rPr lang="ru-RU" sz="2000" i="1" dirty="0" smtClean="0"/>
              <a:t>Вступает в силу с 1 января 2022 года</a:t>
            </a:r>
            <a:endParaRPr lang="ru-RU" sz="2000" i="1" dirty="0"/>
          </a:p>
        </p:txBody>
      </p:sp>
      <p:pic>
        <p:nvPicPr>
          <p:cNvPr id="10" name="Рисунок 9"/>
          <p:cNvPicPr>
            <a:picLocks noChangeAspect="1"/>
          </p:cNvPicPr>
          <p:nvPr/>
        </p:nvPicPr>
        <p:blipFill>
          <a:blip r:embed="rId3"/>
          <a:stretch>
            <a:fillRect/>
          </a:stretch>
        </p:blipFill>
        <p:spPr>
          <a:xfrm>
            <a:off x="-719775" y="2983832"/>
            <a:ext cx="6217301" cy="4144868"/>
          </a:xfrm>
          <a:prstGeom prst="rect">
            <a:avLst/>
          </a:prstGeom>
        </p:spPr>
      </p:pic>
    </p:spTree>
    <p:extLst>
      <p:ext uri="{BB962C8B-B14F-4D97-AF65-F5344CB8AC3E}">
        <p14:creationId xmlns:p14="http://schemas.microsoft.com/office/powerpoint/2010/main" val="37603065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Группа 28">
            <a:extLst>
              <a:ext uri="{FF2B5EF4-FFF2-40B4-BE49-F238E27FC236}">
                <a16:creationId xmlns="" xmlns:a16="http://schemas.microsoft.com/office/drawing/2014/main" id="{FABCC325-46DF-4A25-97B7-03D1FF52526D}"/>
              </a:ext>
            </a:extLst>
          </p:cNvPr>
          <p:cNvGrpSpPr/>
          <p:nvPr/>
        </p:nvGrpSpPr>
        <p:grpSpPr>
          <a:xfrm>
            <a:off x="8162248" y="4725961"/>
            <a:ext cx="1514152" cy="1308861"/>
            <a:chOff x="7756819" y="5111446"/>
            <a:chExt cx="1514152" cy="1496022"/>
          </a:xfrm>
        </p:grpSpPr>
        <p:pic>
          <p:nvPicPr>
            <p:cNvPr id="18" name="Рисунок 17" descr="Изображение выглядит как металлоизделия&#10;&#10;Описание создано с очень высокой степенью достоверности">
              <a:extLst>
                <a:ext uri="{FF2B5EF4-FFF2-40B4-BE49-F238E27FC236}">
                  <a16:creationId xmlns="" xmlns:a16="http://schemas.microsoft.com/office/drawing/2014/main" id="{C35FCA79-55CD-410A-92A7-9804ECE1F3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56819" y="5111446"/>
              <a:ext cx="1514152" cy="1197862"/>
            </a:xfrm>
            <a:prstGeom prst="rect">
              <a:avLst/>
            </a:prstGeom>
          </p:spPr>
        </p:pic>
        <p:sp>
          <p:nvSpPr>
            <p:cNvPr id="14" name="TextBox 13">
              <a:extLst>
                <a:ext uri="{FF2B5EF4-FFF2-40B4-BE49-F238E27FC236}">
                  <a16:creationId xmlns="" xmlns:a16="http://schemas.microsoft.com/office/drawing/2014/main" id="{05E13D92-EB10-45BA-9B10-B3397C3297C9}"/>
                </a:ext>
              </a:extLst>
            </p:cNvPr>
            <p:cNvSpPr txBox="1"/>
            <p:nvPr/>
          </p:nvSpPr>
          <p:spPr>
            <a:xfrm>
              <a:off x="7906066" y="6185323"/>
              <a:ext cx="1364308" cy="422145"/>
            </a:xfrm>
            <a:prstGeom prst="rect">
              <a:avLst/>
            </a:prstGeom>
            <a:noFill/>
          </p:spPr>
          <p:txBody>
            <a:bodyPr wrap="square" rtlCol="0">
              <a:spAutoFit/>
            </a:bodyPr>
            <a:lstStyle/>
            <a:p>
              <a:r>
                <a:rPr lang="ru-RU" dirty="0"/>
                <a:t>ПВСО (ФСС)</a:t>
              </a:r>
            </a:p>
          </p:txBody>
        </p:sp>
      </p:grpSp>
      <p:pic>
        <p:nvPicPr>
          <p:cNvPr id="37" name="Рисунок 36" descr="Изображение выглядит как внутренний, женщина, человек&#10;&#10;Описание создано с высокой степенью достоверности">
            <a:extLst>
              <a:ext uri="{FF2B5EF4-FFF2-40B4-BE49-F238E27FC236}">
                <a16:creationId xmlns="" xmlns:a16="http://schemas.microsoft.com/office/drawing/2014/main" id="{A76F8735-4138-4660-9052-6D76F9D563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344759" y="4055471"/>
            <a:ext cx="1099459" cy="934858"/>
          </a:xfrm>
          <a:prstGeom prst="rect">
            <a:avLst/>
          </a:prstGeom>
        </p:spPr>
      </p:pic>
      <p:pic>
        <p:nvPicPr>
          <p:cNvPr id="25" name="Рисунок 24" descr="Изображение выглядит как внутренний, женщина, человек&#10;&#10;Описание создано с высокой степенью достоверности">
            <a:extLst>
              <a:ext uri="{FF2B5EF4-FFF2-40B4-BE49-F238E27FC236}">
                <a16:creationId xmlns="" xmlns:a16="http://schemas.microsoft.com/office/drawing/2014/main" id="{2C22B09D-4228-453E-AE30-AB6BC032D3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19320" y="3820173"/>
            <a:ext cx="1541391" cy="1310628"/>
          </a:xfrm>
          <a:prstGeom prst="rect">
            <a:avLst/>
          </a:prstGeom>
        </p:spPr>
      </p:pic>
      <p:sp>
        <p:nvSpPr>
          <p:cNvPr id="4" name="TextBox 3">
            <a:extLst>
              <a:ext uri="{FF2B5EF4-FFF2-40B4-BE49-F238E27FC236}">
                <a16:creationId xmlns="" xmlns:a16="http://schemas.microsoft.com/office/drawing/2014/main" id="{D63FEF98-E49F-4A06-AE10-17BA94166328}"/>
              </a:ext>
            </a:extLst>
          </p:cNvPr>
          <p:cNvSpPr txBox="1"/>
          <p:nvPr/>
        </p:nvSpPr>
        <p:spPr>
          <a:xfrm>
            <a:off x="2441196" y="237735"/>
            <a:ext cx="9680423" cy="707886"/>
          </a:xfrm>
          <a:prstGeom prst="rect">
            <a:avLst/>
          </a:prstGeom>
          <a:noFill/>
        </p:spPr>
        <p:txBody>
          <a:bodyPr wrap="square" rtlCol="0">
            <a:spAutoFit/>
          </a:bodyPr>
          <a:lstStyle/>
          <a:p>
            <a:pPr algn="ctr"/>
            <a:r>
              <a:rPr lang="ru-RU" sz="2000" dirty="0" smtClean="0"/>
              <a:t>Упрощенная схема </a:t>
            </a:r>
            <a:r>
              <a:rPr lang="ru-RU" sz="2000" dirty="0" err="1" smtClean="0"/>
              <a:t>проактивной</a:t>
            </a:r>
            <a:r>
              <a:rPr lang="ru-RU" sz="2000" dirty="0" smtClean="0"/>
              <a:t> выплаты </a:t>
            </a:r>
            <a:r>
              <a:rPr lang="ru-RU" sz="2000" dirty="0"/>
              <a:t>по </a:t>
            </a:r>
            <a:r>
              <a:rPr lang="ru-RU" sz="2000" dirty="0" smtClean="0"/>
              <a:t>ЭЛН</a:t>
            </a:r>
          </a:p>
          <a:p>
            <a:pPr algn="ctr"/>
            <a:r>
              <a:rPr lang="ru-RU" sz="2000" dirty="0" smtClean="0"/>
              <a:t> </a:t>
            </a:r>
            <a:r>
              <a:rPr lang="ru-RU" sz="2000" dirty="0"/>
              <a:t>с применением </a:t>
            </a:r>
            <a:r>
              <a:rPr lang="ru-RU" sz="2000" dirty="0" smtClean="0"/>
              <a:t>СЭДО </a:t>
            </a:r>
            <a:r>
              <a:rPr lang="ru-RU" sz="2000" dirty="0"/>
              <a:t>в </a:t>
            </a:r>
            <a:r>
              <a:rPr lang="ru-RU" sz="2000" dirty="0" smtClean="0"/>
              <a:t>ПВСО (в том числе как элемент </a:t>
            </a:r>
            <a:r>
              <a:rPr lang="ru-RU" sz="2000" dirty="0" err="1" smtClean="0"/>
              <a:t>Суперсервисов</a:t>
            </a:r>
            <a:r>
              <a:rPr lang="ru-RU" sz="2000" dirty="0" smtClean="0"/>
              <a:t>)</a:t>
            </a:r>
            <a:endParaRPr lang="ru-RU" sz="2000" dirty="0"/>
          </a:p>
        </p:txBody>
      </p:sp>
      <p:pic>
        <p:nvPicPr>
          <p:cNvPr id="44" name="Picture 2" descr="http://r47fss.ru/images/11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9458" y="106098"/>
            <a:ext cx="1554008" cy="1321142"/>
          </a:xfrm>
          <a:prstGeom prst="rect">
            <a:avLst/>
          </a:prstGeom>
          <a:noFill/>
          <a:extLst>
            <a:ext uri="{909E8E84-426E-40DD-AFC4-6F175D3DCCD1}">
              <a14:hiddenFill xmlns:a14="http://schemas.microsoft.com/office/drawing/2010/main">
                <a:solidFill>
                  <a:srgbClr val="FFFFFF"/>
                </a:solidFill>
              </a14:hiddenFill>
            </a:ext>
          </a:extLst>
        </p:spPr>
      </p:pic>
      <p:pic>
        <p:nvPicPr>
          <p:cNvPr id="16" name="Рисунок 15">
            <a:extLst>
              <a:ext uri="{FF2B5EF4-FFF2-40B4-BE49-F238E27FC236}">
                <a16:creationId xmlns="" xmlns:a16="http://schemas.microsoft.com/office/drawing/2014/main" id="{CB0FFC99-4A49-463C-BE96-448E1897B4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10187" y="4708658"/>
            <a:ext cx="1605281" cy="939529"/>
          </a:xfrm>
          <a:prstGeom prst="rect">
            <a:avLst/>
          </a:prstGeom>
        </p:spPr>
      </p:pic>
      <p:pic>
        <p:nvPicPr>
          <p:cNvPr id="38" name="Рисунок 37" descr="Изображение выглядит как LEGO, игрушка, внутренний, небо&#10;&#10;Описание создано с очень высокой степенью достоверности">
            <a:extLst>
              <a:ext uri="{FF2B5EF4-FFF2-40B4-BE49-F238E27FC236}">
                <a16:creationId xmlns="" xmlns:a16="http://schemas.microsoft.com/office/drawing/2014/main" id="{058FC6AD-C86F-48EC-BB4B-6FCF7876D73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1700" y="1433269"/>
            <a:ext cx="1207239" cy="792155"/>
          </a:xfrm>
          <a:prstGeom prst="rect">
            <a:avLst/>
          </a:prstGeom>
        </p:spPr>
      </p:pic>
      <p:sp>
        <p:nvSpPr>
          <p:cNvPr id="42" name="TextBox 41">
            <a:extLst>
              <a:ext uri="{FF2B5EF4-FFF2-40B4-BE49-F238E27FC236}">
                <a16:creationId xmlns="" xmlns:a16="http://schemas.microsoft.com/office/drawing/2014/main" id="{B8681D9B-4DCC-49DC-92F8-8AF86A5ADA2D}"/>
              </a:ext>
            </a:extLst>
          </p:cNvPr>
          <p:cNvSpPr txBox="1"/>
          <p:nvPr/>
        </p:nvSpPr>
        <p:spPr>
          <a:xfrm>
            <a:off x="4057494" y="1368061"/>
            <a:ext cx="2137445" cy="1015663"/>
          </a:xfrm>
          <a:prstGeom prst="rect">
            <a:avLst/>
          </a:prstGeom>
          <a:noFill/>
          <a:effectLst>
            <a:outerShdw blurRad="12700" dist="12700" dir="2700000" algn="tl" rotWithShape="0">
              <a:prstClr val="black">
                <a:alpha val="40000"/>
              </a:prstClr>
            </a:outerShdw>
          </a:effectLst>
        </p:spPr>
        <p:txBody>
          <a:bodyPr wrap="none" rtlCol="0">
            <a:spAutoFit/>
          </a:bodyPr>
          <a:lstStyle/>
          <a:p>
            <a:pPr marL="285750" indent="-285750">
              <a:buFont typeface="Arial" panose="020B0604020202020204" pitchFamily="34" charset="0"/>
              <a:buChar char="•"/>
            </a:pPr>
            <a:r>
              <a:rPr lang="ru-RU" sz="1200" b="1" dirty="0" smtClean="0">
                <a:solidFill>
                  <a:schemeClr val="accent5">
                    <a:lumMod val="60000"/>
                    <a:lumOff val="40000"/>
                  </a:schemeClr>
                </a:solidFill>
              </a:rPr>
              <a:t>ЕПГУ</a:t>
            </a:r>
          </a:p>
          <a:p>
            <a:pPr marL="285750" indent="-285750">
              <a:buFont typeface="Arial" panose="020B0604020202020204" pitchFamily="34" charset="0"/>
              <a:buChar char="•"/>
            </a:pPr>
            <a:r>
              <a:rPr lang="ru-RU" sz="1200" b="1" dirty="0" smtClean="0">
                <a:solidFill>
                  <a:schemeClr val="accent5">
                    <a:lumMod val="60000"/>
                    <a:lumOff val="40000"/>
                  </a:schemeClr>
                </a:solidFill>
              </a:rPr>
              <a:t>ЛК</a:t>
            </a:r>
            <a:endParaRPr lang="ru-RU" sz="1200" b="1" dirty="0">
              <a:solidFill>
                <a:schemeClr val="accent5">
                  <a:lumMod val="60000"/>
                  <a:lumOff val="40000"/>
                </a:schemeClr>
              </a:solidFill>
            </a:endParaRPr>
          </a:p>
          <a:p>
            <a:pPr marL="285750" indent="-285750">
              <a:buFont typeface="Arial" panose="020B0604020202020204" pitchFamily="34" charset="0"/>
              <a:buChar char="•"/>
            </a:pPr>
            <a:r>
              <a:rPr lang="ru-RU" sz="1200" b="1" dirty="0">
                <a:solidFill>
                  <a:schemeClr val="accent5">
                    <a:lumMod val="60000"/>
                    <a:lumOff val="40000"/>
                  </a:schemeClr>
                </a:solidFill>
              </a:rPr>
              <a:t>Алиса</a:t>
            </a:r>
          </a:p>
          <a:p>
            <a:pPr marL="285750" indent="-285750">
              <a:buFont typeface="Arial" panose="020B0604020202020204" pitchFamily="34" charset="0"/>
              <a:buChar char="•"/>
            </a:pPr>
            <a:r>
              <a:rPr lang="ru-RU" sz="1200" b="1" dirty="0">
                <a:solidFill>
                  <a:schemeClr val="accent5">
                    <a:lumMod val="60000"/>
                    <a:lumOff val="40000"/>
                  </a:schemeClr>
                </a:solidFill>
              </a:rPr>
              <a:t>Мобильное приложение</a:t>
            </a:r>
          </a:p>
          <a:p>
            <a:pPr marL="285750" indent="-285750">
              <a:buFont typeface="Arial" panose="020B0604020202020204" pitchFamily="34" charset="0"/>
              <a:buChar char="•"/>
            </a:pPr>
            <a:r>
              <a:rPr lang="ru-RU" sz="1200" b="1" dirty="0">
                <a:solidFill>
                  <a:schemeClr val="accent5">
                    <a:lumMod val="60000"/>
                    <a:lumOff val="40000"/>
                  </a:schemeClr>
                </a:solidFill>
              </a:rPr>
              <a:t>…</a:t>
            </a:r>
          </a:p>
        </p:txBody>
      </p:sp>
      <p:pic>
        <p:nvPicPr>
          <p:cNvPr id="7" name="Рисунок 6">
            <a:extLst>
              <a:ext uri="{FF2B5EF4-FFF2-40B4-BE49-F238E27FC236}">
                <a16:creationId xmlns="" xmlns:a16="http://schemas.microsoft.com/office/drawing/2014/main" id="{A617362E-9B39-42EB-8125-06531BED3FA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36560" y="1461087"/>
            <a:ext cx="854393" cy="821432"/>
          </a:xfrm>
          <a:prstGeom prst="rect">
            <a:avLst/>
          </a:prstGeom>
        </p:spPr>
      </p:pic>
      <p:pic>
        <p:nvPicPr>
          <p:cNvPr id="9" name="Рисунок 8" descr="Изображение выглядит как стена, внутренний, человек, женщина&#10;&#10;Описание создано с очень высокой степенью достоверности">
            <a:extLst>
              <a:ext uri="{FF2B5EF4-FFF2-40B4-BE49-F238E27FC236}">
                <a16:creationId xmlns="" xmlns:a16="http://schemas.microsoft.com/office/drawing/2014/main" id="{7D4702C7-8D56-4A8B-A123-1BDB5E2A0EB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6849" y="2035298"/>
            <a:ext cx="1343476" cy="1469250"/>
          </a:xfrm>
          <a:prstGeom prst="rect">
            <a:avLst/>
          </a:prstGeom>
        </p:spPr>
      </p:pic>
      <p:pic>
        <p:nvPicPr>
          <p:cNvPr id="11" name="Рисунок 10">
            <a:extLst>
              <a:ext uri="{FF2B5EF4-FFF2-40B4-BE49-F238E27FC236}">
                <a16:creationId xmlns="" xmlns:a16="http://schemas.microsoft.com/office/drawing/2014/main" id="{127E1DFD-D37A-4D45-AB0A-1107FFEF57C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652253" y="3079030"/>
            <a:ext cx="2045788" cy="1711861"/>
          </a:xfrm>
          <a:prstGeom prst="rect">
            <a:avLst/>
          </a:prstGeom>
        </p:spPr>
      </p:pic>
      <p:sp>
        <p:nvSpPr>
          <p:cNvPr id="12" name="TextBox 11">
            <a:extLst>
              <a:ext uri="{FF2B5EF4-FFF2-40B4-BE49-F238E27FC236}">
                <a16:creationId xmlns="" xmlns:a16="http://schemas.microsoft.com/office/drawing/2014/main" id="{DA921D60-047B-491C-8186-97E6673D03AA}"/>
              </a:ext>
            </a:extLst>
          </p:cNvPr>
          <p:cNvSpPr txBox="1"/>
          <p:nvPr/>
        </p:nvSpPr>
        <p:spPr>
          <a:xfrm>
            <a:off x="5029081" y="4429634"/>
            <a:ext cx="1480533" cy="369332"/>
          </a:xfrm>
          <a:prstGeom prst="rect">
            <a:avLst/>
          </a:prstGeom>
          <a:noFill/>
        </p:spPr>
        <p:txBody>
          <a:bodyPr wrap="square" rtlCol="0">
            <a:spAutoFit/>
          </a:bodyPr>
          <a:lstStyle/>
          <a:p>
            <a:pPr algn="ctr"/>
            <a:r>
              <a:rPr lang="ru-RU" dirty="0"/>
              <a:t>СЭДО (ФСС)</a:t>
            </a:r>
          </a:p>
        </p:txBody>
      </p:sp>
      <p:sp>
        <p:nvSpPr>
          <p:cNvPr id="2" name="TextBox 1">
            <a:extLst>
              <a:ext uri="{FF2B5EF4-FFF2-40B4-BE49-F238E27FC236}">
                <a16:creationId xmlns="" xmlns:a16="http://schemas.microsoft.com/office/drawing/2014/main" id="{4758B3FB-8D86-418D-A628-9EA07EFFD344}"/>
              </a:ext>
            </a:extLst>
          </p:cNvPr>
          <p:cNvSpPr txBox="1"/>
          <p:nvPr/>
        </p:nvSpPr>
        <p:spPr>
          <a:xfrm>
            <a:off x="1459959" y="5756660"/>
            <a:ext cx="1294011" cy="369332"/>
          </a:xfrm>
          <a:prstGeom prst="rect">
            <a:avLst/>
          </a:prstGeom>
          <a:noFill/>
        </p:spPr>
        <p:txBody>
          <a:bodyPr wrap="square" rtlCol="0">
            <a:spAutoFit/>
          </a:bodyPr>
          <a:lstStyle/>
          <a:p>
            <a:r>
              <a:rPr lang="ru-RU" dirty="0" smtClean="0"/>
              <a:t>ЭЛН (ФСС)</a:t>
            </a:r>
            <a:endParaRPr lang="ru-RU" dirty="0"/>
          </a:p>
        </p:txBody>
      </p:sp>
      <p:grpSp>
        <p:nvGrpSpPr>
          <p:cNvPr id="21" name="Группа 20">
            <a:extLst>
              <a:ext uri="{FF2B5EF4-FFF2-40B4-BE49-F238E27FC236}">
                <a16:creationId xmlns="" xmlns:a16="http://schemas.microsoft.com/office/drawing/2014/main" id="{733ACD72-C1D1-4F67-86E2-E91DF41944BA}"/>
              </a:ext>
            </a:extLst>
          </p:cNvPr>
          <p:cNvGrpSpPr/>
          <p:nvPr/>
        </p:nvGrpSpPr>
        <p:grpSpPr>
          <a:xfrm>
            <a:off x="9048329" y="1804195"/>
            <a:ext cx="1967574" cy="1066671"/>
            <a:chOff x="9048329" y="1791660"/>
            <a:chExt cx="1967574" cy="1219200"/>
          </a:xfrm>
        </p:grpSpPr>
        <p:pic>
          <p:nvPicPr>
            <p:cNvPr id="17" name="Рисунок 16">
              <a:extLst>
                <a:ext uri="{FF2B5EF4-FFF2-40B4-BE49-F238E27FC236}">
                  <a16:creationId xmlns="" xmlns:a16="http://schemas.microsoft.com/office/drawing/2014/main" id="{F43A24B1-DF5B-4924-9480-A4286DB014A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48329" y="1930814"/>
              <a:ext cx="1077647" cy="1051814"/>
            </a:xfrm>
            <a:prstGeom prst="rect">
              <a:avLst/>
            </a:prstGeom>
          </p:spPr>
        </p:pic>
        <p:pic>
          <p:nvPicPr>
            <p:cNvPr id="20" name="Рисунок 19">
              <a:extLst>
                <a:ext uri="{FF2B5EF4-FFF2-40B4-BE49-F238E27FC236}">
                  <a16:creationId xmlns="" xmlns:a16="http://schemas.microsoft.com/office/drawing/2014/main" id="{8F943ABD-04E5-4EE9-8F01-C01D83545FD1}"/>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796703" y="1791660"/>
              <a:ext cx="1219200" cy="1219200"/>
            </a:xfrm>
            <a:prstGeom prst="rect">
              <a:avLst/>
            </a:prstGeom>
          </p:spPr>
        </p:pic>
      </p:grpSp>
      <p:sp>
        <p:nvSpPr>
          <p:cNvPr id="22" name="Стрелка: вниз 2">
            <a:extLst>
              <a:ext uri="{FF2B5EF4-FFF2-40B4-BE49-F238E27FC236}">
                <a16:creationId xmlns="" xmlns:a16="http://schemas.microsoft.com/office/drawing/2014/main" id="{FD590FDA-26D7-40F5-A79B-DDB51391C65A}"/>
              </a:ext>
            </a:extLst>
          </p:cNvPr>
          <p:cNvSpPr/>
          <p:nvPr/>
        </p:nvSpPr>
        <p:spPr>
          <a:xfrm rot="13189313">
            <a:off x="3418361" y="4436038"/>
            <a:ext cx="934793" cy="1397018"/>
          </a:xfrm>
          <a:custGeom>
            <a:avLst/>
            <a:gdLst>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57753 w 343670"/>
              <a:gd name="connsiteY4" fmla="*/ 1724077 h 1895912"/>
              <a:gd name="connsiteX5" fmla="*/ 343670 w 343670"/>
              <a:gd name="connsiteY5" fmla="*/ 1724077 h 1895912"/>
              <a:gd name="connsiteX6" fmla="*/ 171835 w 343670"/>
              <a:gd name="connsiteY6" fmla="*/ 1895912 h 1895912"/>
              <a:gd name="connsiteX7" fmla="*/ 0 w 343670"/>
              <a:gd name="connsiteY7" fmla="*/ 1724077 h 1895912"/>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62872 w 343670"/>
              <a:gd name="connsiteY4" fmla="*/ 1486535 h 1895912"/>
              <a:gd name="connsiteX5" fmla="*/ 257753 w 343670"/>
              <a:gd name="connsiteY5" fmla="*/ 1724077 h 1895912"/>
              <a:gd name="connsiteX6" fmla="*/ 343670 w 343670"/>
              <a:gd name="connsiteY6" fmla="*/ 1724077 h 1895912"/>
              <a:gd name="connsiteX7" fmla="*/ 171835 w 343670"/>
              <a:gd name="connsiteY7" fmla="*/ 1895912 h 1895912"/>
              <a:gd name="connsiteX8" fmla="*/ 0 w 343670"/>
              <a:gd name="connsiteY8" fmla="*/ 1724077 h 1895912"/>
              <a:gd name="connsiteX0" fmla="*/ 0 w 343670"/>
              <a:gd name="connsiteY0" fmla="*/ 1724077 h 1895912"/>
              <a:gd name="connsiteX1" fmla="*/ 85918 w 343670"/>
              <a:gd name="connsiteY1" fmla="*/ 1724077 h 1895912"/>
              <a:gd name="connsiteX2" fmla="*/ 72175 w 343670"/>
              <a:gd name="connsiteY2" fmla="*/ 1467078 h 1895912"/>
              <a:gd name="connsiteX3" fmla="*/ 85918 w 343670"/>
              <a:gd name="connsiteY3" fmla="*/ 0 h 1895912"/>
              <a:gd name="connsiteX4" fmla="*/ 257753 w 343670"/>
              <a:gd name="connsiteY4" fmla="*/ 0 h 1895912"/>
              <a:gd name="connsiteX5" fmla="*/ 262872 w 343670"/>
              <a:gd name="connsiteY5" fmla="*/ 1486535 h 1895912"/>
              <a:gd name="connsiteX6" fmla="*/ 257753 w 343670"/>
              <a:gd name="connsiteY6" fmla="*/ 1724077 h 1895912"/>
              <a:gd name="connsiteX7" fmla="*/ 343670 w 343670"/>
              <a:gd name="connsiteY7" fmla="*/ 1724077 h 1895912"/>
              <a:gd name="connsiteX8" fmla="*/ 171835 w 343670"/>
              <a:gd name="connsiteY8" fmla="*/ 1895912 h 1895912"/>
              <a:gd name="connsiteX9" fmla="*/ 0 w 343670"/>
              <a:gd name="connsiteY9" fmla="*/ 1724077 h 1895912"/>
              <a:gd name="connsiteX0" fmla="*/ 0 w 934796"/>
              <a:gd name="connsiteY0" fmla="*/ 1724077 h 1895912"/>
              <a:gd name="connsiteX1" fmla="*/ 85918 w 934796"/>
              <a:gd name="connsiteY1" fmla="*/ 1724077 h 1895912"/>
              <a:gd name="connsiteX2" fmla="*/ 72175 w 934796"/>
              <a:gd name="connsiteY2" fmla="*/ 1467078 h 1895912"/>
              <a:gd name="connsiteX3" fmla="*/ 85918 w 934796"/>
              <a:gd name="connsiteY3" fmla="*/ 0 h 1895912"/>
              <a:gd name="connsiteX4" fmla="*/ 934793 w 934796"/>
              <a:gd name="connsiteY4" fmla="*/ 141870 h 1895912"/>
              <a:gd name="connsiteX5" fmla="*/ 262872 w 934796"/>
              <a:gd name="connsiteY5" fmla="*/ 1486535 h 1895912"/>
              <a:gd name="connsiteX6" fmla="*/ 257753 w 934796"/>
              <a:gd name="connsiteY6" fmla="*/ 1724077 h 1895912"/>
              <a:gd name="connsiteX7" fmla="*/ 343670 w 934796"/>
              <a:gd name="connsiteY7" fmla="*/ 1724077 h 1895912"/>
              <a:gd name="connsiteX8" fmla="*/ 171835 w 934796"/>
              <a:gd name="connsiteY8" fmla="*/ 1895912 h 1895912"/>
              <a:gd name="connsiteX9" fmla="*/ 0 w 934796"/>
              <a:gd name="connsiteY9" fmla="*/ 1724077 h 1895912"/>
              <a:gd name="connsiteX0" fmla="*/ 0 w 934796"/>
              <a:gd name="connsiteY0" fmla="*/ 1724169 h 1896004"/>
              <a:gd name="connsiteX1" fmla="*/ 85918 w 934796"/>
              <a:gd name="connsiteY1" fmla="*/ 1724169 h 1896004"/>
              <a:gd name="connsiteX2" fmla="*/ 72175 w 934796"/>
              <a:gd name="connsiteY2" fmla="*/ 1467170 h 1896004"/>
              <a:gd name="connsiteX3" fmla="*/ 672537 w 934796"/>
              <a:gd name="connsiteY3" fmla="*/ 0 h 1896004"/>
              <a:gd name="connsiteX4" fmla="*/ 934793 w 934796"/>
              <a:gd name="connsiteY4" fmla="*/ 141962 h 1896004"/>
              <a:gd name="connsiteX5" fmla="*/ 262872 w 934796"/>
              <a:gd name="connsiteY5" fmla="*/ 1486627 h 1896004"/>
              <a:gd name="connsiteX6" fmla="*/ 257753 w 934796"/>
              <a:gd name="connsiteY6" fmla="*/ 1724169 h 1896004"/>
              <a:gd name="connsiteX7" fmla="*/ 343670 w 934796"/>
              <a:gd name="connsiteY7" fmla="*/ 1724169 h 1896004"/>
              <a:gd name="connsiteX8" fmla="*/ 171835 w 934796"/>
              <a:gd name="connsiteY8" fmla="*/ 1896004 h 1896004"/>
              <a:gd name="connsiteX9" fmla="*/ 0 w 934796"/>
              <a:gd name="connsiteY9" fmla="*/ 1724169 h 1896004"/>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4169 h 1896004"/>
              <a:gd name="connsiteX1" fmla="*/ 85918 w 934793"/>
              <a:gd name="connsiteY1" fmla="*/ 1724169 h 1896004"/>
              <a:gd name="connsiteX2" fmla="*/ 72175 w 934793"/>
              <a:gd name="connsiteY2" fmla="*/ 1467170 h 1896004"/>
              <a:gd name="connsiteX3" fmla="*/ 672537 w 934793"/>
              <a:gd name="connsiteY3" fmla="*/ 0 h 1896004"/>
              <a:gd name="connsiteX4" fmla="*/ 934793 w 934793"/>
              <a:gd name="connsiteY4" fmla="*/ 141962 h 1896004"/>
              <a:gd name="connsiteX5" fmla="*/ 262872 w 934793"/>
              <a:gd name="connsiteY5" fmla="*/ 1486627 h 1896004"/>
              <a:gd name="connsiteX6" fmla="*/ 257753 w 934793"/>
              <a:gd name="connsiteY6" fmla="*/ 1724169 h 1896004"/>
              <a:gd name="connsiteX7" fmla="*/ 343670 w 934793"/>
              <a:gd name="connsiteY7" fmla="*/ 1724169 h 1896004"/>
              <a:gd name="connsiteX8" fmla="*/ 171835 w 934793"/>
              <a:gd name="connsiteY8" fmla="*/ 1896004 h 1896004"/>
              <a:gd name="connsiteX9" fmla="*/ 0 w 934793"/>
              <a:gd name="connsiteY9" fmla="*/ 1724169 h 1896004"/>
              <a:gd name="connsiteX0" fmla="*/ 0 w 934793"/>
              <a:gd name="connsiteY0" fmla="*/ 1749378 h 1921213"/>
              <a:gd name="connsiteX1" fmla="*/ 85918 w 934793"/>
              <a:gd name="connsiteY1" fmla="*/ 1749378 h 1921213"/>
              <a:gd name="connsiteX2" fmla="*/ 72175 w 934793"/>
              <a:gd name="connsiteY2" fmla="*/ 1492379 h 1921213"/>
              <a:gd name="connsiteX3" fmla="*/ 677250 w 934793"/>
              <a:gd name="connsiteY3" fmla="*/ 0 h 1921213"/>
              <a:gd name="connsiteX4" fmla="*/ 934793 w 934793"/>
              <a:gd name="connsiteY4" fmla="*/ 167171 h 1921213"/>
              <a:gd name="connsiteX5" fmla="*/ 262872 w 934793"/>
              <a:gd name="connsiteY5" fmla="*/ 1511836 h 1921213"/>
              <a:gd name="connsiteX6" fmla="*/ 257753 w 934793"/>
              <a:gd name="connsiteY6" fmla="*/ 1749378 h 1921213"/>
              <a:gd name="connsiteX7" fmla="*/ 343670 w 934793"/>
              <a:gd name="connsiteY7" fmla="*/ 1749378 h 1921213"/>
              <a:gd name="connsiteX8" fmla="*/ 171835 w 934793"/>
              <a:gd name="connsiteY8" fmla="*/ 1921213 h 1921213"/>
              <a:gd name="connsiteX9" fmla="*/ 0 w 934793"/>
              <a:gd name="connsiteY9" fmla="*/ 1749378 h 1921213"/>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4793" h="1908457">
                <a:moveTo>
                  <a:pt x="0" y="1736622"/>
                </a:moveTo>
                <a:lnTo>
                  <a:pt x="85918" y="1736622"/>
                </a:lnTo>
                <a:lnTo>
                  <a:pt x="98315" y="1496207"/>
                </a:lnTo>
                <a:cubicBezTo>
                  <a:pt x="96302" y="1036838"/>
                  <a:pt x="575222" y="228329"/>
                  <a:pt x="697358" y="0"/>
                </a:cubicBezTo>
                <a:cubicBezTo>
                  <a:pt x="752885" y="97590"/>
                  <a:pt x="841579" y="142898"/>
                  <a:pt x="934793" y="154415"/>
                </a:cubicBezTo>
                <a:cubicBezTo>
                  <a:pt x="638646" y="537112"/>
                  <a:pt x="298051" y="998768"/>
                  <a:pt x="262872" y="1499080"/>
                </a:cubicBezTo>
                <a:lnTo>
                  <a:pt x="257753" y="1736622"/>
                </a:lnTo>
                <a:lnTo>
                  <a:pt x="343670" y="1736622"/>
                </a:lnTo>
                <a:lnTo>
                  <a:pt x="171835" y="1908457"/>
                </a:lnTo>
                <a:lnTo>
                  <a:pt x="0" y="1736622"/>
                </a:lnTo>
                <a:close/>
              </a:path>
            </a:pathLst>
          </a:custGeom>
          <a:solidFill>
            <a:schemeClr val="accent1">
              <a:lumMod val="60000"/>
              <a:lumOff val="4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Стрелка: вниз 2">
            <a:extLst>
              <a:ext uri="{FF2B5EF4-FFF2-40B4-BE49-F238E27FC236}">
                <a16:creationId xmlns="" xmlns:a16="http://schemas.microsoft.com/office/drawing/2014/main" id="{452DAA61-4BEC-423D-8EBE-3241419A91AB}"/>
              </a:ext>
            </a:extLst>
          </p:cNvPr>
          <p:cNvSpPr/>
          <p:nvPr/>
        </p:nvSpPr>
        <p:spPr>
          <a:xfrm rot="13189313">
            <a:off x="7215760" y="1605362"/>
            <a:ext cx="772556" cy="1747224"/>
          </a:xfrm>
          <a:custGeom>
            <a:avLst/>
            <a:gdLst>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57753 w 343670"/>
              <a:gd name="connsiteY4" fmla="*/ 1724077 h 1895912"/>
              <a:gd name="connsiteX5" fmla="*/ 343670 w 343670"/>
              <a:gd name="connsiteY5" fmla="*/ 1724077 h 1895912"/>
              <a:gd name="connsiteX6" fmla="*/ 171835 w 343670"/>
              <a:gd name="connsiteY6" fmla="*/ 1895912 h 1895912"/>
              <a:gd name="connsiteX7" fmla="*/ 0 w 343670"/>
              <a:gd name="connsiteY7" fmla="*/ 1724077 h 1895912"/>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62872 w 343670"/>
              <a:gd name="connsiteY4" fmla="*/ 1486535 h 1895912"/>
              <a:gd name="connsiteX5" fmla="*/ 257753 w 343670"/>
              <a:gd name="connsiteY5" fmla="*/ 1724077 h 1895912"/>
              <a:gd name="connsiteX6" fmla="*/ 343670 w 343670"/>
              <a:gd name="connsiteY6" fmla="*/ 1724077 h 1895912"/>
              <a:gd name="connsiteX7" fmla="*/ 171835 w 343670"/>
              <a:gd name="connsiteY7" fmla="*/ 1895912 h 1895912"/>
              <a:gd name="connsiteX8" fmla="*/ 0 w 343670"/>
              <a:gd name="connsiteY8" fmla="*/ 1724077 h 1895912"/>
              <a:gd name="connsiteX0" fmla="*/ 0 w 343670"/>
              <a:gd name="connsiteY0" fmla="*/ 1724077 h 1895912"/>
              <a:gd name="connsiteX1" fmla="*/ 85918 w 343670"/>
              <a:gd name="connsiteY1" fmla="*/ 1724077 h 1895912"/>
              <a:gd name="connsiteX2" fmla="*/ 72175 w 343670"/>
              <a:gd name="connsiteY2" fmla="*/ 1467078 h 1895912"/>
              <a:gd name="connsiteX3" fmla="*/ 85918 w 343670"/>
              <a:gd name="connsiteY3" fmla="*/ 0 h 1895912"/>
              <a:gd name="connsiteX4" fmla="*/ 257753 w 343670"/>
              <a:gd name="connsiteY4" fmla="*/ 0 h 1895912"/>
              <a:gd name="connsiteX5" fmla="*/ 262872 w 343670"/>
              <a:gd name="connsiteY5" fmla="*/ 1486535 h 1895912"/>
              <a:gd name="connsiteX6" fmla="*/ 257753 w 343670"/>
              <a:gd name="connsiteY6" fmla="*/ 1724077 h 1895912"/>
              <a:gd name="connsiteX7" fmla="*/ 343670 w 343670"/>
              <a:gd name="connsiteY7" fmla="*/ 1724077 h 1895912"/>
              <a:gd name="connsiteX8" fmla="*/ 171835 w 343670"/>
              <a:gd name="connsiteY8" fmla="*/ 1895912 h 1895912"/>
              <a:gd name="connsiteX9" fmla="*/ 0 w 343670"/>
              <a:gd name="connsiteY9" fmla="*/ 1724077 h 1895912"/>
              <a:gd name="connsiteX0" fmla="*/ 0 w 934796"/>
              <a:gd name="connsiteY0" fmla="*/ 1724077 h 1895912"/>
              <a:gd name="connsiteX1" fmla="*/ 85918 w 934796"/>
              <a:gd name="connsiteY1" fmla="*/ 1724077 h 1895912"/>
              <a:gd name="connsiteX2" fmla="*/ 72175 w 934796"/>
              <a:gd name="connsiteY2" fmla="*/ 1467078 h 1895912"/>
              <a:gd name="connsiteX3" fmla="*/ 85918 w 934796"/>
              <a:gd name="connsiteY3" fmla="*/ 0 h 1895912"/>
              <a:gd name="connsiteX4" fmla="*/ 934793 w 934796"/>
              <a:gd name="connsiteY4" fmla="*/ 141870 h 1895912"/>
              <a:gd name="connsiteX5" fmla="*/ 262872 w 934796"/>
              <a:gd name="connsiteY5" fmla="*/ 1486535 h 1895912"/>
              <a:gd name="connsiteX6" fmla="*/ 257753 w 934796"/>
              <a:gd name="connsiteY6" fmla="*/ 1724077 h 1895912"/>
              <a:gd name="connsiteX7" fmla="*/ 343670 w 934796"/>
              <a:gd name="connsiteY7" fmla="*/ 1724077 h 1895912"/>
              <a:gd name="connsiteX8" fmla="*/ 171835 w 934796"/>
              <a:gd name="connsiteY8" fmla="*/ 1895912 h 1895912"/>
              <a:gd name="connsiteX9" fmla="*/ 0 w 934796"/>
              <a:gd name="connsiteY9" fmla="*/ 1724077 h 1895912"/>
              <a:gd name="connsiteX0" fmla="*/ 0 w 934796"/>
              <a:gd name="connsiteY0" fmla="*/ 1724169 h 1896004"/>
              <a:gd name="connsiteX1" fmla="*/ 85918 w 934796"/>
              <a:gd name="connsiteY1" fmla="*/ 1724169 h 1896004"/>
              <a:gd name="connsiteX2" fmla="*/ 72175 w 934796"/>
              <a:gd name="connsiteY2" fmla="*/ 1467170 h 1896004"/>
              <a:gd name="connsiteX3" fmla="*/ 672537 w 934796"/>
              <a:gd name="connsiteY3" fmla="*/ 0 h 1896004"/>
              <a:gd name="connsiteX4" fmla="*/ 934793 w 934796"/>
              <a:gd name="connsiteY4" fmla="*/ 141962 h 1896004"/>
              <a:gd name="connsiteX5" fmla="*/ 262872 w 934796"/>
              <a:gd name="connsiteY5" fmla="*/ 1486627 h 1896004"/>
              <a:gd name="connsiteX6" fmla="*/ 257753 w 934796"/>
              <a:gd name="connsiteY6" fmla="*/ 1724169 h 1896004"/>
              <a:gd name="connsiteX7" fmla="*/ 343670 w 934796"/>
              <a:gd name="connsiteY7" fmla="*/ 1724169 h 1896004"/>
              <a:gd name="connsiteX8" fmla="*/ 171835 w 934796"/>
              <a:gd name="connsiteY8" fmla="*/ 1896004 h 1896004"/>
              <a:gd name="connsiteX9" fmla="*/ 0 w 934796"/>
              <a:gd name="connsiteY9" fmla="*/ 1724169 h 1896004"/>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4169 h 1896004"/>
              <a:gd name="connsiteX1" fmla="*/ 85918 w 934793"/>
              <a:gd name="connsiteY1" fmla="*/ 1724169 h 1896004"/>
              <a:gd name="connsiteX2" fmla="*/ 72175 w 934793"/>
              <a:gd name="connsiteY2" fmla="*/ 1467170 h 1896004"/>
              <a:gd name="connsiteX3" fmla="*/ 672537 w 934793"/>
              <a:gd name="connsiteY3" fmla="*/ 0 h 1896004"/>
              <a:gd name="connsiteX4" fmla="*/ 934793 w 934793"/>
              <a:gd name="connsiteY4" fmla="*/ 141962 h 1896004"/>
              <a:gd name="connsiteX5" fmla="*/ 262872 w 934793"/>
              <a:gd name="connsiteY5" fmla="*/ 1486627 h 1896004"/>
              <a:gd name="connsiteX6" fmla="*/ 257753 w 934793"/>
              <a:gd name="connsiteY6" fmla="*/ 1724169 h 1896004"/>
              <a:gd name="connsiteX7" fmla="*/ 343670 w 934793"/>
              <a:gd name="connsiteY7" fmla="*/ 1724169 h 1896004"/>
              <a:gd name="connsiteX8" fmla="*/ 171835 w 934793"/>
              <a:gd name="connsiteY8" fmla="*/ 1896004 h 1896004"/>
              <a:gd name="connsiteX9" fmla="*/ 0 w 934793"/>
              <a:gd name="connsiteY9" fmla="*/ 1724169 h 1896004"/>
              <a:gd name="connsiteX0" fmla="*/ 0 w 934793"/>
              <a:gd name="connsiteY0" fmla="*/ 1749378 h 1921213"/>
              <a:gd name="connsiteX1" fmla="*/ 85918 w 934793"/>
              <a:gd name="connsiteY1" fmla="*/ 1749378 h 1921213"/>
              <a:gd name="connsiteX2" fmla="*/ 72175 w 934793"/>
              <a:gd name="connsiteY2" fmla="*/ 1492379 h 1921213"/>
              <a:gd name="connsiteX3" fmla="*/ 677250 w 934793"/>
              <a:gd name="connsiteY3" fmla="*/ 0 h 1921213"/>
              <a:gd name="connsiteX4" fmla="*/ 934793 w 934793"/>
              <a:gd name="connsiteY4" fmla="*/ 167171 h 1921213"/>
              <a:gd name="connsiteX5" fmla="*/ 262872 w 934793"/>
              <a:gd name="connsiteY5" fmla="*/ 1511836 h 1921213"/>
              <a:gd name="connsiteX6" fmla="*/ 257753 w 934793"/>
              <a:gd name="connsiteY6" fmla="*/ 1749378 h 1921213"/>
              <a:gd name="connsiteX7" fmla="*/ 343670 w 934793"/>
              <a:gd name="connsiteY7" fmla="*/ 1749378 h 1921213"/>
              <a:gd name="connsiteX8" fmla="*/ 171835 w 934793"/>
              <a:gd name="connsiteY8" fmla="*/ 1921213 h 1921213"/>
              <a:gd name="connsiteX9" fmla="*/ 0 w 934793"/>
              <a:gd name="connsiteY9" fmla="*/ 1749378 h 1921213"/>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4793" h="1908457">
                <a:moveTo>
                  <a:pt x="0" y="1736622"/>
                </a:moveTo>
                <a:lnTo>
                  <a:pt x="85918" y="1736622"/>
                </a:lnTo>
                <a:lnTo>
                  <a:pt x="98315" y="1496207"/>
                </a:lnTo>
                <a:cubicBezTo>
                  <a:pt x="96302" y="1036838"/>
                  <a:pt x="575222" y="228329"/>
                  <a:pt x="697358" y="0"/>
                </a:cubicBezTo>
                <a:cubicBezTo>
                  <a:pt x="752885" y="97590"/>
                  <a:pt x="841579" y="142898"/>
                  <a:pt x="934793" y="154415"/>
                </a:cubicBezTo>
                <a:cubicBezTo>
                  <a:pt x="638646" y="537112"/>
                  <a:pt x="298051" y="998768"/>
                  <a:pt x="262872" y="1499080"/>
                </a:cubicBezTo>
                <a:lnTo>
                  <a:pt x="257753" y="1736622"/>
                </a:lnTo>
                <a:lnTo>
                  <a:pt x="343670" y="1736622"/>
                </a:lnTo>
                <a:lnTo>
                  <a:pt x="171835" y="1908457"/>
                </a:lnTo>
                <a:lnTo>
                  <a:pt x="0" y="1736622"/>
                </a:lnTo>
                <a:close/>
              </a:path>
            </a:pathLst>
          </a:custGeom>
          <a:solidFill>
            <a:schemeClr val="accent1">
              <a:lumMod val="60000"/>
              <a:lumOff val="4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6" name="Рисунок 25" descr="Изображение выглядит как внутренний, женщина, человек&#10;&#10;Описание создано с высокой степенью достоверности">
            <a:extLst>
              <a:ext uri="{FF2B5EF4-FFF2-40B4-BE49-F238E27FC236}">
                <a16:creationId xmlns="" xmlns:a16="http://schemas.microsoft.com/office/drawing/2014/main" id="{33B3DB8D-BCCB-44E8-84E6-5FD56D8A33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5724" y="1047308"/>
            <a:ext cx="1514599" cy="1287847"/>
          </a:xfrm>
          <a:prstGeom prst="rect">
            <a:avLst/>
          </a:prstGeom>
        </p:spPr>
      </p:pic>
      <p:sp>
        <p:nvSpPr>
          <p:cNvPr id="27" name="Стрелка: вниз 2">
            <a:extLst>
              <a:ext uri="{FF2B5EF4-FFF2-40B4-BE49-F238E27FC236}">
                <a16:creationId xmlns="" xmlns:a16="http://schemas.microsoft.com/office/drawing/2014/main" id="{6CD26A1A-FB67-4E4B-A809-F36C20AEAB53}"/>
              </a:ext>
            </a:extLst>
          </p:cNvPr>
          <p:cNvSpPr/>
          <p:nvPr/>
        </p:nvSpPr>
        <p:spPr>
          <a:xfrm rot="13189313">
            <a:off x="7452887" y="2139826"/>
            <a:ext cx="772556" cy="1747224"/>
          </a:xfrm>
          <a:custGeom>
            <a:avLst/>
            <a:gdLst>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57753 w 343670"/>
              <a:gd name="connsiteY4" fmla="*/ 1724077 h 1895912"/>
              <a:gd name="connsiteX5" fmla="*/ 343670 w 343670"/>
              <a:gd name="connsiteY5" fmla="*/ 1724077 h 1895912"/>
              <a:gd name="connsiteX6" fmla="*/ 171835 w 343670"/>
              <a:gd name="connsiteY6" fmla="*/ 1895912 h 1895912"/>
              <a:gd name="connsiteX7" fmla="*/ 0 w 343670"/>
              <a:gd name="connsiteY7" fmla="*/ 1724077 h 1895912"/>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62872 w 343670"/>
              <a:gd name="connsiteY4" fmla="*/ 1486535 h 1895912"/>
              <a:gd name="connsiteX5" fmla="*/ 257753 w 343670"/>
              <a:gd name="connsiteY5" fmla="*/ 1724077 h 1895912"/>
              <a:gd name="connsiteX6" fmla="*/ 343670 w 343670"/>
              <a:gd name="connsiteY6" fmla="*/ 1724077 h 1895912"/>
              <a:gd name="connsiteX7" fmla="*/ 171835 w 343670"/>
              <a:gd name="connsiteY7" fmla="*/ 1895912 h 1895912"/>
              <a:gd name="connsiteX8" fmla="*/ 0 w 343670"/>
              <a:gd name="connsiteY8" fmla="*/ 1724077 h 1895912"/>
              <a:gd name="connsiteX0" fmla="*/ 0 w 343670"/>
              <a:gd name="connsiteY0" fmla="*/ 1724077 h 1895912"/>
              <a:gd name="connsiteX1" fmla="*/ 85918 w 343670"/>
              <a:gd name="connsiteY1" fmla="*/ 1724077 h 1895912"/>
              <a:gd name="connsiteX2" fmla="*/ 72175 w 343670"/>
              <a:gd name="connsiteY2" fmla="*/ 1467078 h 1895912"/>
              <a:gd name="connsiteX3" fmla="*/ 85918 w 343670"/>
              <a:gd name="connsiteY3" fmla="*/ 0 h 1895912"/>
              <a:gd name="connsiteX4" fmla="*/ 257753 w 343670"/>
              <a:gd name="connsiteY4" fmla="*/ 0 h 1895912"/>
              <a:gd name="connsiteX5" fmla="*/ 262872 w 343670"/>
              <a:gd name="connsiteY5" fmla="*/ 1486535 h 1895912"/>
              <a:gd name="connsiteX6" fmla="*/ 257753 w 343670"/>
              <a:gd name="connsiteY6" fmla="*/ 1724077 h 1895912"/>
              <a:gd name="connsiteX7" fmla="*/ 343670 w 343670"/>
              <a:gd name="connsiteY7" fmla="*/ 1724077 h 1895912"/>
              <a:gd name="connsiteX8" fmla="*/ 171835 w 343670"/>
              <a:gd name="connsiteY8" fmla="*/ 1895912 h 1895912"/>
              <a:gd name="connsiteX9" fmla="*/ 0 w 343670"/>
              <a:gd name="connsiteY9" fmla="*/ 1724077 h 1895912"/>
              <a:gd name="connsiteX0" fmla="*/ 0 w 934796"/>
              <a:gd name="connsiteY0" fmla="*/ 1724077 h 1895912"/>
              <a:gd name="connsiteX1" fmla="*/ 85918 w 934796"/>
              <a:gd name="connsiteY1" fmla="*/ 1724077 h 1895912"/>
              <a:gd name="connsiteX2" fmla="*/ 72175 w 934796"/>
              <a:gd name="connsiteY2" fmla="*/ 1467078 h 1895912"/>
              <a:gd name="connsiteX3" fmla="*/ 85918 w 934796"/>
              <a:gd name="connsiteY3" fmla="*/ 0 h 1895912"/>
              <a:gd name="connsiteX4" fmla="*/ 934793 w 934796"/>
              <a:gd name="connsiteY4" fmla="*/ 141870 h 1895912"/>
              <a:gd name="connsiteX5" fmla="*/ 262872 w 934796"/>
              <a:gd name="connsiteY5" fmla="*/ 1486535 h 1895912"/>
              <a:gd name="connsiteX6" fmla="*/ 257753 w 934796"/>
              <a:gd name="connsiteY6" fmla="*/ 1724077 h 1895912"/>
              <a:gd name="connsiteX7" fmla="*/ 343670 w 934796"/>
              <a:gd name="connsiteY7" fmla="*/ 1724077 h 1895912"/>
              <a:gd name="connsiteX8" fmla="*/ 171835 w 934796"/>
              <a:gd name="connsiteY8" fmla="*/ 1895912 h 1895912"/>
              <a:gd name="connsiteX9" fmla="*/ 0 w 934796"/>
              <a:gd name="connsiteY9" fmla="*/ 1724077 h 1895912"/>
              <a:gd name="connsiteX0" fmla="*/ 0 w 934796"/>
              <a:gd name="connsiteY0" fmla="*/ 1724169 h 1896004"/>
              <a:gd name="connsiteX1" fmla="*/ 85918 w 934796"/>
              <a:gd name="connsiteY1" fmla="*/ 1724169 h 1896004"/>
              <a:gd name="connsiteX2" fmla="*/ 72175 w 934796"/>
              <a:gd name="connsiteY2" fmla="*/ 1467170 h 1896004"/>
              <a:gd name="connsiteX3" fmla="*/ 672537 w 934796"/>
              <a:gd name="connsiteY3" fmla="*/ 0 h 1896004"/>
              <a:gd name="connsiteX4" fmla="*/ 934793 w 934796"/>
              <a:gd name="connsiteY4" fmla="*/ 141962 h 1896004"/>
              <a:gd name="connsiteX5" fmla="*/ 262872 w 934796"/>
              <a:gd name="connsiteY5" fmla="*/ 1486627 h 1896004"/>
              <a:gd name="connsiteX6" fmla="*/ 257753 w 934796"/>
              <a:gd name="connsiteY6" fmla="*/ 1724169 h 1896004"/>
              <a:gd name="connsiteX7" fmla="*/ 343670 w 934796"/>
              <a:gd name="connsiteY7" fmla="*/ 1724169 h 1896004"/>
              <a:gd name="connsiteX8" fmla="*/ 171835 w 934796"/>
              <a:gd name="connsiteY8" fmla="*/ 1896004 h 1896004"/>
              <a:gd name="connsiteX9" fmla="*/ 0 w 934796"/>
              <a:gd name="connsiteY9" fmla="*/ 1724169 h 1896004"/>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4169 h 1896004"/>
              <a:gd name="connsiteX1" fmla="*/ 85918 w 934793"/>
              <a:gd name="connsiteY1" fmla="*/ 1724169 h 1896004"/>
              <a:gd name="connsiteX2" fmla="*/ 72175 w 934793"/>
              <a:gd name="connsiteY2" fmla="*/ 1467170 h 1896004"/>
              <a:gd name="connsiteX3" fmla="*/ 672537 w 934793"/>
              <a:gd name="connsiteY3" fmla="*/ 0 h 1896004"/>
              <a:gd name="connsiteX4" fmla="*/ 934793 w 934793"/>
              <a:gd name="connsiteY4" fmla="*/ 141962 h 1896004"/>
              <a:gd name="connsiteX5" fmla="*/ 262872 w 934793"/>
              <a:gd name="connsiteY5" fmla="*/ 1486627 h 1896004"/>
              <a:gd name="connsiteX6" fmla="*/ 257753 w 934793"/>
              <a:gd name="connsiteY6" fmla="*/ 1724169 h 1896004"/>
              <a:gd name="connsiteX7" fmla="*/ 343670 w 934793"/>
              <a:gd name="connsiteY7" fmla="*/ 1724169 h 1896004"/>
              <a:gd name="connsiteX8" fmla="*/ 171835 w 934793"/>
              <a:gd name="connsiteY8" fmla="*/ 1896004 h 1896004"/>
              <a:gd name="connsiteX9" fmla="*/ 0 w 934793"/>
              <a:gd name="connsiteY9" fmla="*/ 1724169 h 1896004"/>
              <a:gd name="connsiteX0" fmla="*/ 0 w 934793"/>
              <a:gd name="connsiteY0" fmla="*/ 1749378 h 1921213"/>
              <a:gd name="connsiteX1" fmla="*/ 85918 w 934793"/>
              <a:gd name="connsiteY1" fmla="*/ 1749378 h 1921213"/>
              <a:gd name="connsiteX2" fmla="*/ 72175 w 934793"/>
              <a:gd name="connsiteY2" fmla="*/ 1492379 h 1921213"/>
              <a:gd name="connsiteX3" fmla="*/ 677250 w 934793"/>
              <a:gd name="connsiteY3" fmla="*/ 0 h 1921213"/>
              <a:gd name="connsiteX4" fmla="*/ 934793 w 934793"/>
              <a:gd name="connsiteY4" fmla="*/ 167171 h 1921213"/>
              <a:gd name="connsiteX5" fmla="*/ 262872 w 934793"/>
              <a:gd name="connsiteY5" fmla="*/ 1511836 h 1921213"/>
              <a:gd name="connsiteX6" fmla="*/ 257753 w 934793"/>
              <a:gd name="connsiteY6" fmla="*/ 1749378 h 1921213"/>
              <a:gd name="connsiteX7" fmla="*/ 343670 w 934793"/>
              <a:gd name="connsiteY7" fmla="*/ 1749378 h 1921213"/>
              <a:gd name="connsiteX8" fmla="*/ 171835 w 934793"/>
              <a:gd name="connsiteY8" fmla="*/ 1921213 h 1921213"/>
              <a:gd name="connsiteX9" fmla="*/ 0 w 934793"/>
              <a:gd name="connsiteY9" fmla="*/ 1749378 h 1921213"/>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4793" h="1908457">
                <a:moveTo>
                  <a:pt x="0" y="1736622"/>
                </a:moveTo>
                <a:lnTo>
                  <a:pt x="85918" y="1736622"/>
                </a:lnTo>
                <a:lnTo>
                  <a:pt x="98315" y="1496207"/>
                </a:lnTo>
                <a:cubicBezTo>
                  <a:pt x="96302" y="1036838"/>
                  <a:pt x="575222" y="228329"/>
                  <a:pt x="697358" y="0"/>
                </a:cubicBezTo>
                <a:cubicBezTo>
                  <a:pt x="752885" y="97590"/>
                  <a:pt x="841579" y="142898"/>
                  <a:pt x="934793" y="154415"/>
                </a:cubicBezTo>
                <a:cubicBezTo>
                  <a:pt x="638646" y="537112"/>
                  <a:pt x="298051" y="998768"/>
                  <a:pt x="262872" y="1499080"/>
                </a:cubicBezTo>
                <a:lnTo>
                  <a:pt x="257753" y="1736622"/>
                </a:lnTo>
                <a:lnTo>
                  <a:pt x="343670" y="1736622"/>
                </a:lnTo>
                <a:lnTo>
                  <a:pt x="171835" y="1908457"/>
                </a:lnTo>
                <a:lnTo>
                  <a:pt x="0" y="1736622"/>
                </a:lnTo>
                <a:close/>
              </a:path>
            </a:pathLst>
          </a:custGeom>
          <a:solidFill>
            <a:schemeClr val="accent6">
              <a:lumMod val="60000"/>
              <a:lumOff val="4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Стрелка: вниз 2">
            <a:extLst>
              <a:ext uri="{FF2B5EF4-FFF2-40B4-BE49-F238E27FC236}">
                <a16:creationId xmlns="" xmlns:a16="http://schemas.microsoft.com/office/drawing/2014/main" id="{4B815AC7-CCDF-4932-B39A-64FEF457E4B0}"/>
              </a:ext>
            </a:extLst>
          </p:cNvPr>
          <p:cNvSpPr/>
          <p:nvPr/>
        </p:nvSpPr>
        <p:spPr>
          <a:xfrm rot="20342818" flipV="1">
            <a:off x="3523195" y="2143378"/>
            <a:ext cx="817845" cy="1473073"/>
          </a:xfrm>
          <a:custGeom>
            <a:avLst/>
            <a:gdLst>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57753 w 343670"/>
              <a:gd name="connsiteY4" fmla="*/ 1724077 h 1895912"/>
              <a:gd name="connsiteX5" fmla="*/ 343670 w 343670"/>
              <a:gd name="connsiteY5" fmla="*/ 1724077 h 1895912"/>
              <a:gd name="connsiteX6" fmla="*/ 171835 w 343670"/>
              <a:gd name="connsiteY6" fmla="*/ 1895912 h 1895912"/>
              <a:gd name="connsiteX7" fmla="*/ 0 w 343670"/>
              <a:gd name="connsiteY7" fmla="*/ 1724077 h 1895912"/>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62872 w 343670"/>
              <a:gd name="connsiteY4" fmla="*/ 1486535 h 1895912"/>
              <a:gd name="connsiteX5" fmla="*/ 257753 w 343670"/>
              <a:gd name="connsiteY5" fmla="*/ 1724077 h 1895912"/>
              <a:gd name="connsiteX6" fmla="*/ 343670 w 343670"/>
              <a:gd name="connsiteY6" fmla="*/ 1724077 h 1895912"/>
              <a:gd name="connsiteX7" fmla="*/ 171835 w 343670"/>
              <a:gd name="connsiteY7" fmla="*/ 1895912 h 1895912"/>
              <a:gd name="connsiteX8" fmla="*/ 0 w 343670"/>
              <a:gd name="connsiteY8" fmla="*/ 1724077 h 1895912"/>
              <a:gd name="connsiteX0" fmla="*/ 0 w 343670"/>
              <a:gd name="connsiteY0" fmla="*/ 1724077 h 1895912"/>
              <a:gd name="connsiteX1" fmla="*/ 85918 w 343670"/>
              <a:gd name="connsiteY1" fmla="*/ 1724077 h 1895912"/>
              <a:gd name="connsiteX2" fmla="*/ 72175 w 343670"/>
              <a:gd name="connsiteY2" fmla="*/ 1467078 h 1895912"/>
              <a:gd name="connsiteX3" fmla="*/ 85918 w 343670"/>
              <a:gd name="connsiteY3" fmla="*/ 0 h 1895912"/>
              <a:gd name="connsiteX4" fmla="*/ 257753 w 343670"/>
              <a:gd name="connsiteY4" fmla="*/ 0 h 1895912"/>
              <a:gd name="connsiteX5" fmla="*/ 262872 w 343670"/>
              <a:gd name="connsiteY5" fmla="*/ 1486535 h 1895912"/>
              <a:gd name="connsiteX6" fmla="*/ 257753 w 343670"/>
              <a:gd name="connsiteY6" fmla="*/ 1724077 h 1895912"/>
              <a:gd name="connsiteX7" fmla="*/ 343670 w 343670"/>
              <a:gd name="connsiteY7" fmla="*/ 1724077 h 1895912"/>
              <a:gd name="connsiteX8" fmla="*/ 171835 w 343670"/>
              <a:gd name="connsiteY8" fmla="*/ 1895912 h 1895912"/>
              <a:gd name="connsiteX9" fmla="*/ 0 w 343670"/>
              <a:gd name="connsiteY9" fmla="*/ 1724077 h 1895912"/>
              <a:gd name="connsiteX0" fmla="*/ 0 w 934796"/>
              <a:gd name="connsiteY0" fmla="*/ 1724077 h 1895912"/>
              <a:gd name="connsiteX1" fmla="*/ 85918 w 934796"/>
              <a:gd name="connsiteY1" fmla="*/ 1724077 h 1895912"/>
              <a:gd name="connsiteX2" fmla="*/ 72175 w 934796"/>
              <a:gd name="connsiteY2" fmla="*/ 1467078 h 1895912"/>
              <a:gd name="connsiteX3" fmla="*/ 85918 w 934796"/>
              <a:gd name="connsiteY3" fmla="*/ 0 h 1895912"/>
              <a:gd name="connsiteX4" fmla="*/ 934793 w 934796"/>
              <a:gd name="connsiteY4" fmla="*/ 141870 h 1895912"/>
              <a:gd name="connsiteX5" fmla="*/ 262872 w 934796"/>
              <a:gd name="connsiteY5" fmla="*/ 1486535 h 1895912"/>
              <a:gd name="connsiteX6" fmla="*/ 257753 w 934796"/>
              <a:gd name="connsiteY6" fmla="*/ 1724077 h 1895912"/>
              <a:gd name="connsiteX7" fmla="*/ 343670 w 934796"/>
              <a:gd name="connsiteY7" fmla="*/ 1724077 h 1895912"/>
              <a:gd name="connsiteX8" fmla="*/ 171835 w 934796"/>
              <a:gd name="connsiteY8" fmla="*/ 1895912 h 1895912"/>
              <a:gd name="connsiteX9" fmla="*/ 0 w 934796"/>
              <a:gd name="connsiteY9" fmla="*/ 1724077 h 1895912"/>
              <a:gd name="connsiteX0" fmla="*/ 0 w 934796"/>
              <a:gd name="connsiteY0" fmla="*/ 1724169 h 1896004"/>
              <a:gd name="connsiteX1" fmla="*/ 85918 w 934796"/>
              <a:gd name="connsiteY1" fmla="*/ 1724169 h 1896004"/>
              <a:gd name="connsiteX2" fmla="*/ 72175 w 934796"/>
              <a:gd name="connsiteY2" fmla="*/ 1467170 h 1896004"/>
              <a:gd name="connsiteX3" fmla="*/ 672537 w 934796"/>
              <a:gd name="connsiteY3" fmla="*/ 0 h 1896004"/>
              <a:gd name="connsiteX4" fmla="*/ 934793 w 934796"/>
              <a:gd name="connsiteY4" fmla="*/ 141962 h 1896004"/>
              <a:gd name="connsiteX5" fmla="*/ 262872 w 934796"/>
              <a:gd name="connsiteY5" fmla="*/ 1486627 h 1896004"/>
              <a:gd name="connsiteX6" fmla="*/ 257753 w 934796"/>
              <a:gd name="connsiteY6" fmla="*/ 1724169 h 1896004"/>
              <a:gd name="connsiteX7" fmla="*/ 343670 w 934796"/>
              <a:gd name="connsiteY7" fmla="*/ 1724169 h 1896004"/>
              <a:gd name="connsiteX8" fmla="*/ 171835 w 934796"/>
              <a:gd name="connsiteY8" fmla="*/ 1896004 h 1896004"/>
              <a:gd name="connsiteX9" fmla="*/ 0 w 934796"/>
              <a:gd name="connsiteY9" fmla="*/ 1724169 h 1896004"/>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4169 h 1896004"/>
              <a:gd name="connsiteX1" fmla="*/ 85918 w 934793"/>
              <a:gd name="connsiteY1" fmla="*/ 1724169 h 1896004"/>
              <a:gd name="connsiteX2" fmla="*/ 72175 w 934793"/>
              <a:gd name="connsiteY2" fmla="*/ 1467170 h 1896004"/>
              <a:gd name="connsiteX3" fmla="*/ 672537 w 934793"/>
              <a:gd name="connsiteY3" fmla="*/ 0 h 1896004"/>
              <a:gd name="connsiteX4" fmla="*/ 934793 w 934793"/>
              <a:gd name="connsiteY4" fmla="*/ 141962 h 1896004"/>
              <a:gd name="connsiteX5" fmla="*/ 262872 w 934793"/>
              <a:gd name="connsiteY5" fmla="*/ 1486627 h 1896004"/>
              <a:gd name="connsiteX6" fmla="*/ 257753 w 934793"/>
              <a:gd name="connsiteY6" fmla="*/ 1724169 h 1896004"/>
              <a:gd name="connsiteX7" fmla="*/ 343670 w 934793"/>
              <a:gd name="connsiteY7" fmla="*/ 1724169 h 1896004"/>
              <a:gd name="connsiteX8" fmla="*/ 171835 w 934793"/>
              <a:gd name="connsiteY8" fmla="*/ 1896004 h 1896004"/>
              <a:gd name="connsiteX9" fmla="*/ 0 w 934793"/>
              <a:gd name="connsiteY9" fmla="*/ 1724169 h 1896004"/>
              <a:gd name="connsiteX0" fmla="*/ 0 w 934793"/>
              <a:gd name="connsiteY0" fmla="*/ 1749378 h 1921213"/>
              <a:gd name="connsiteX1" fmla="*/ 85918 w 934793"/>
              <a:gd name="connsiteY1" fmla="*/ 1749378 h 1921213"/>
              <a:gd name="connsiteX2" fmla="*/ 72175 w 934793"/>
              <a:gd name="connsiteY2" fmla="*/ 1492379 h 1921213"/>
              <a:gd name="connsiteX3" fmla="*/ 677250 w 934793"/>
              <a:gd name="connsiteY3" fmla="*/ 0 h 1921213"/>
              <a:gd name="connsiteX4" fmla="*/ 934793 w 934793"/>
              <a:gd name="connsiteY4" fmla="*/ 167171 h 1921213"/>
              <a:gd name="connsiteX5" fmla="*/ 262872 w 934793"/>
              <a:gd name="connsiteY5" fmla="*/ 1511836 h 1921213"/>
              <a:gd name="connsiteX6" fmla="*/ 257753 w 934793"/>
              <a:gd name="connsiteY6" fmla="*/ 1749378 h 1921213"/>
              <a:gd name="connsiteX7" fmla="*/ 343670 w 934793"/>
              <a:gd name="connsiteY7" fmla="*/ 1749378 h 1921213"/>
              <a:gd name="connsiteX8" fmla="*/ 171835 w 934793"/>
              <a:gd name="connsiteY8" fmla="*/ 1921213 h 1921213"/>
              <a:gd name="connsiteX9" fmla="*/ 0 w 934793"/>
              <a:gd name="connsiteY9" fmla="*/ 1749378 h 1921213"/>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4793" h="1908457">
                <a:moveTo>
                  <a:pt x="0" y="1736622"/>
                </a:moveTo>
                <a:lnTo>
                  <a:pt x="85918" y="1736622"/>
                </a:lnTo>
                <a:lnTo>
                  <a:pt x="98315" y="1496207"/>
                </a:lnTo>
                <a:cubicBezTo>
                  <a:pt x="96302" y="1036838"/>
                  <a:pt x="575222" y="228329"/>
                  <a:pt x="697358" y="0"/>
                </a:cubicBezTo>
                <a:cubicBezTo>
                  <a:pt x="752885" y="97590"/>
                  <a:pt x="841579" y="142898"/>
                  <a:pt x="934793" y="154415"/>
                </a:cubicBezTo>
                <a:cubicBezTo>
                  <a:pt x="638646" y="537112"/>
                  <a:pt x="298051" y="998768"/>
                  <a:pt x="262872" y="1499080"/>
                </a:cubicBezTo>
                <a:lnTo>
                  <a:pt x="257753" y="1736622"/>
                </a:lnTo>
                <a:lnTo>
                  <a:pt x="343670" y="1736622"/>
                </a:lnTo>
                <a:lnTo>
                  <a:pt x="171835" y="1908457"/>
                </a:lnTo>
                <a:lnTo>
                  <a:pt x="0" y="1736622"/>
                </a:lnTo>
                <a:close/>
              </a:path>
            </a:pathLst>
          </a:custGeom>
          <a:solidFill>
            <a:schemeClr val="accent6">
              <a:lumMod val="60000"/>
              <a:lumOff val="4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Стрелка: вниз 2">
            <a:extLst>
              <a:ext uri="{FF2B5EF4-FFF2-40B4-BE49-F238E27FC236}">
                <a16:creationId xmlns="" xmlns:a16="http://schemas.microsoft.com/office/drawing/2014/main" id="{F480481C-C35E-4004-9886-BB1E0A85D13E}"/>
              </a:ext>
            </a:extLst>
          </p:cNvPr>
          <p:cNvSpPr/>
          <p:nvPr/>
        </p:nvSpPr>
        <p:spPr>
          <a:xfrm rot="4466698" flipH="1">
            <a:off x="7849768" y="2691580"/>
            <a:ext cx="696790" cy="1671840"/>
          </a:xfrm>
          <a:custGeom>
            <a:avLst/>
            <a:gdLst>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57753 w 343670"/>
              <a:gd name="connsiteY4" fmla="*/ 1724077 h 1895912"/>
              <a:gd name="connsiteX5" fmla="*/ 343670 w 343670"/>
              <a:gd name="connsiteY5" fmla="*/ 1724077 h 1895912"/>
              <a:gd name="connsiteX6" fmla="*/ 171835 w 343670"/>
              <a:gd name="connsiteY6" fmla="*/ 1895912 h 1895912"/>
              <a:gd name="connsiteX7" fmla="*/ 0 w 343670"/>
              <a:gd name="connsiteY7" fmla="*/ 1724077 h 1895912"/>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62872 w 343670"/>
              <a:gd name="connsiteY4" fmla="*/ 1486535 h 1895912"/>
              <a:gd name="connsiteX5" fmla="*/ 257753 w 343670"/>
              <a:gd name="connsiteY5" fmla="*/ 1724077 h 1895912"/>
              <a:gd name="connsiteX6" fmla="*/ 343670 w 343670"/>
              <a:gd name="connsiteY6" fmla="*/ 1724077 h 1895912"/>
              <a:gd name="connsiteX7" fmla="*/ 171835 w 343670"/>
              <a:gd name="connsiteY7" fmla="*/ 1895912 h 1895912"/>
              <a:gd name="connsiteX8" fmla="*/ 0 w 343670"/>
              <a:gd name="connsiteY8" fmla="*/ 1724077 h 1895912"/>
              <a:gd name="connsiteX0" fmla="*/ 0 w 343670"/>
              <a:gd name="connsiteY0" fmla="*/ 1724077 h 1895912"/>
              <a:gd name="connsiteX1" fmla="*/ 85918 w 343670"/>
              <a:gd name="connsiteY1" fmla="*/ 1724077 h 1895912"/>
              <a:gd name="connsiteX2" fmla="*/ 72175 w 343670"/>
              <a:gd name="connsiteY2" fmla="*/ 1467078 h 1895912"/>
              <a:gd name="connsiteX3" fmla="*/ 85918 w 343670"/>
              <a:gd name="connsiteY3" fmla="*/ 0 h 1895912"/>
              <a:gd name="connsiteX4" fmla="*/ 257753 w 343670"/>
              <a:gd name="connsiteY4" fmla="*/ 0 h 1895912"/>
              <a:gd name="connsiteX5" fmla="*/ 262872 w 343670"/>
              <a:gd name="connsiteY5" fmla="*/ 1486535 h 1895912"/>
              <a:gd name="connsiteX6" fmla="*/ 257753 w 343670"/>
              <a:gd name="connsiteY6" fmla="*/ 1724077 h 1895912"/>
              <a:gd name="connsiteX7" fmla="*/ 343670 w 343670"/>
              <a:gd name="connsiteY7" fmla="*/ 1724077 h 1895912"/>
              <a:gd name="connsiteX8" fmla="*/ 171835 w 343670"/>
              <a:gd name="connsiteY8" fmla="*/ 1895912 h 1895912"/>
              <a:gd name="connsiteX9" fmla="*/ 0 w 343670"/>
              <a:gd name="connsiteY9" fmla="*/ 1724077 h 1895912"/>
              <a:gd name="connsiteX0" fmla="*/ 0 w 934796"/>
              <a:gd name="connsiteY0" fmla="*/ 1724077 h 1895912"/>
              <a:gd name="connsiteX1" fmla="*/ 85918 w 934796"/>
              <a:gd name="connsiteY1" fmla="*/ 1724077 h 1895912"/>
              <a:gd name="connsiteX2" fmla="*/ 72175 w 934796"/>
              <a:gd name="connsiteY2" fmla="*/ 1467078 h 1895912"/>
              <a:gd name="connsiteX3" fmla="*/ 85918 w 934796"/>
              <a:gd name="connsiteY3" fmla="*/ 0 h 1895912"/>
              <a:gd name="connsiteX4" fmla="*/ 934793 w 934796"/>
              <a:gd name="connsiteY4" fmla="*/ 141870 h 1895912"/>
              <a:gd name="connsiteX5" fmla="*/ 262872 w 934796"/>
              <a:gd name="connsiteY5" fmla="*/ 1486535 h 1895912"/>
              <a:gd name="connsiteX6" fmla="*/ 257753 w 934796"/>
              <a:gd name="connsiteY6" fmla="*/ 1724077 h 1895912"/>
              <a:gd name="connsiteX7" fmla="*/ 343670 w 934796"/>
              <a:gd name="connsiteY7" fmla="*/ 1724077 h 1895912"/>
              <a:gd name="connsiteX8" fmla="*/ 171835 w 934796"/>
              <a:gd name="connsiteY8" fmla="*/ 1895912 h 1895912"/>
              <a:gd name="connsiteX9" fmla="*/ 0 w 934796"/>
              <a:gd name="connsiteY9" fmla="*/ 1724077 h 1895912"/>
              <a:gd name="connsiteX0" fmla="*/ 0 w 934796"/>
              <a:gd name="connsiteY0" fmla="*/ 1724169 h 1896004"/>
              <a:gd name="connsiteX1" fmla="*/ 85918 w 934796"/>
              <a:gd name="connsiteY1" fmla="*/ 1724169 h 1896004"/>
              <a:gd name="connsiteX2" fmla="*/ 72175 w 934796"/>
              <a:gd name="connsiteY2" fmla="*/ 1467170 h 1896004"/>
              <a:gd name="connsiteX3" fmla="*/ 672537 w 934796"/>
              <a:gd name="connsiteY3" fmla="*/ 0 h 1896004"/>
              <a:gd name="connsiteX4" fmla="*/ 934793 w 934796"/>
              <a:gd name="connsiteY4" fmla="*/ 141962 h 1896004"/>
              <a:gd name="connsiteX5" fmla="*/ 262872 w 934796"/>
              <a:gd name="connsiteY5" fmla="*/ 1486627 h 1896004"/>
              <a:gd name="connsiteX6" fmla="*/ 257753 w 934796"/>
              <a:gd name="connsiteY6" fmla="*/ 1724169 h 1896004"/>
              <a:gd name="connsiteX7" fmla="*/ 343670 w 934796"/>
              <a:gd name="connsiteY7" fmla="*/ 1724169 h 1896004"/>
              <a:gd name="connsiteX8" fmla="*/ 171835 w 934796"/>
              <a:gd name="connsiteY8" fmla="*/ 1896004 h 1896004"/>
              <a:gd name="connsiteX9" fmla="*/ 0 w 934796"/>
              <a:gd name="connsiteY9" fmla="*/ 1724169 h 1896004"/>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4169 h 1896004"/>
              <a:gd name="connsiteX1" fmla="*/ 85918 w 934793"/>
              <a:gd name="connsiteY1" fmla="*/ 1724169 h 1896004"/>
              <a:gd name="connsiteX2" fmla="*/ 72175 w 934793"/>
              <a:gd name="connsiteY2" fmla="*/ 1467170 h 1896004"/>
              <a:gd name="connsiteX3" fmla="*/ 672537 w 934793"/>
              <a:gd name="connsiteY3" fmla="*/ 0 h 1896004"/>
              <a:gd name="connsiteX4" fmla="*/ 934793 w 934793"/>
              <a:gd name="connsiteY4" fmla="*/ 141962 h 1896004"/>
              <a:gd name="connsiteX5" fmla="*/ 262872 w 934793"/>
              <a:gd name="connsiteY5" fmla="*/ 1486627 h 1896004"/>
              <a:gd name="connsiteX6" fmla="*/ 257753 w 934793"/>
              <a:gd name="connsiteY6" fmla="*/ 1724169 h 1896004"/>
              <a:gd name="connsiteX7" fmla="*/ 343670 w 934793"/>
              <a:gd name="connsiteY7" fmla="*/ 1724169 h 1896004"/>
              <a:gd name="connsiteX8" fmla="*/ 171835 w 934793"/>
              <a:gd name="connsiteY8" fmla="*/ 1896004 h 1896004"/>
              <a:gd name="connsiteX9" fmla="*/ 0 w 934793"/>
              <a:gd name="connsiteY9" fmla="*/ 1724169 h 1896004"/>
              <a:gd name="connsiteX0" fmla="*/ 0 w 934793"/>
              <a:gd name="connsiteY0" fmla="*/ 1749378 h 1921213"/>
              <a:gd name="connsiteX1" fmla="*/ 85918 w 934793"/>
              <a:gd name="connsiteY1" fmla="*/ 1749378 h 1921213"/>
              <a:gd name="connsiteX2" fmla="*/ 72175 w 934793"/>
              <a:gd name="connsiteY2" fmla="*/ 1492379 h 1921213"/>
              <a:gd name="connsiteX3" fmla="*/ 677250 w 934793"/>
              <a:gd name="connsiteY3" fmla="*/ 0 h 1921213"/>
              <a:gd name="connsiteX4" fmla="*/ 934793 w 934793"/>
              <a:gd name="connsiteY4" fmla="*/ 167171 h 1921213"/>
              <a:gd name="connsiteX5" fmla="*/ 262872 w 934793"/>
              <a:gd name="connsiteY5" fmla="*/ 1511836 h 1921213"/>
              <a:gd name="connsiteX6" fmla="*/ 257753 w 934793"/>
              <a:gd name="connsiteY6" fmla="*/ 1749378 h 1921213"/>
              <a:gd name="connsiteX7" fmla="*/ 343670 w 934793"/>
              <a:gd name="connsiteY7" fmla="*/ 1749378 h 1921213"/>
              <a:gd name="connsiteX8" fmla="*/ 171835 w 934793"/>
              <a:gd name="connsiteY8" fmla="*/ 1921213 h 1921213"/>
              <a:gd name="connsiteX9" fmla="*/ 0 w 934793"/>
              <a:gd name="connsiteY9" fmla="*/ 1749378 h 1921213"/>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4793" h="1908457">
                <a:moveTo>
                  <a:pt x="0" y="1736622"/>
                </a:moveTo>
                <a:lnTo>
                  <a:pt x="85918" y="1736622"/>
                </a:lnTo>
                <a:lnTo>
                  <a:pt x="98315" y="1496207"/>
                </a:lnTo>
                <a:cubicBezTo>
                  <a:pt x="96302" y="1036838"/>
                  <a:pt x="575222" y="228329"/>
                  <a:pt x="697358" y="0"/>
                </a:cubicBezTo>
                <a:cubicBezTo>
                  <a:pt x="752885" y="97590"/>
                  <a:pt x="841579" y="142898"/>
                  <a:pt x="934793" y="154415"/>
                </a:cubicBezTo>
                <a:cubicBezTo>
                  <a:pt x="638646" y="537112"/>
                  <a:pt x="298051" y="998768"/>
                  <a:pt x="262872" y="1499080"/>
                </a:cubicBezTo>
                <a:lnTo>
                  <a:pt x="257753" y="1736622"/>
                </a:lnTo>
                <a:lnTo>
                  <a:pt x="343670" y="1736622"/>
                </a:lnTo>
                <a:lnTo>
                  <a:pt x="171835" y="1908457"/>
                </a:lnTo>
                <a:lnTo>
                  <a:pt x="0" y="1736622"/>
                </a:lnTo>
                <a:close/>
              </a:path>
            </a:pathLst>
          </a:custGeom>
          <a:solidFill>
            <a:schemeClr val="accent6">
              <a:lumMod val="60000"/>
              <a:lumOff val="4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TextBox 30">
            <a:extLst>
              <a:ext uri="{FF2B5EF4-FFF2-40B4-BE49-F238E27FC236}">
                <a16:creationId xmlns="" xmlns:a16="http://schemas.microsoft.com/office/drawing/2014/main" id="{3291A27B-FCAE-4C40-B405-9D41C4CB9483}"/>
              </a:ext>
            </a:extLst>
          </p:cNvPr>
          <p:cNvSpPr txBox="1"/>
          <p:nvPr/>
        </p:nvSpPr>
        <p:spPr>
          <a:xfrm>
            <a:off x="1128196" y="3622579"/>
            <a:ext cx="590867" cy="323127"/>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dirty="0"/>
              <a:t>ЭЛН</a:t>
            </a:r>
          </a:p>
        </p:txBody>
      </p:sp>
      <p:sp>
        <p:nvSpPr>
          <p:cNvPr id="32" name="TextBox 31">
            <a:extLst>
              <a:ext uri="{FF2B5EF4-FFF2-40B4-BE49-F238E27FC236}">
                <a16:creationId xmlns="" xmlns:a16="http://schemas.microsoft.com/office/drawing/2014/main" id="{8158EB99-484A-44AC-A1AA-A57EE724A849}"/>
              </a:ext>
            </a:extLst>
          </p:cNvPr>
          <p:cNvSpPr txBox="1"/>
          <p:nvPr/>
        </p:nvSpPr>
        <p:spPr>
          <a:xfrm rot="19849729">
            <a:off x="6300487" y="2139088"/>
            <a:ext cx="2206053" cy="228881"/>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a:t>Уведомление о страховом случае</a:t>
            </a:r>
          </a:p>
        </p:txBody>
      </p:sp>
      <p:sp>
        <p:nvSpPr>
          <p:cNvPr id="33" name="TextBox 32">
            <a:extLst>
              <a:ext uri="{FF2B5EF4-FFF2-40B4-BE49-F238E27FC236}">
                <a16:creationId xmlns="" xmlns:a16="http://schemas.microsoft.com/office/drawing/2014/main" id="{03DA6773-A1AE-4D7B-8FB9-A0D2F2CA5AEC}"/>
              </a:ext>
            </a:extLst>
          </p:cNvPr>
          <p:cNvSpPr txBox="1"/>
          <p:nvPr/>
        </p:nvSpPr>
        <p:spPr>
          <a:xfrm rot="20123831">
            <a:off x="2966170" y="5340076"/>
            <a:ext cx="2206053" cy="228881"/>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a:t>Уведомление о страховом случае</a:t>
            </a:r>
          </a:p>
        </p:txBody>
      </p:sp>
      <p:sp>
        <p:nvSpPr>
          <p:cNvPr id="34" name="TextBox 33">
            <a:extLst>
              <a:ext uri="{FF2B5EF4-FFF2-40B4-BE49-F238E27FC236}">
                <a16:creationId xmlns="" xmlns:a16="http://schemas.microsoft.com/office/drawing/2014/main" id="{3D4B615F-D1BB-4943-B81E-428508CCBE18}"/>
              </a:ext>
            </a:extLst>
          </p:cNvPr>
          <p:cNvSpPr txBox="1"/>
          <p:nvPr/>
        </p:nvSpPr>
        <p:spPr>
          <a:xfrm rot="2688530">
            <a:off x="3391933" y="2432388"/>
            <a:ext cx="1465466" cy="430887"/>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smtClean="0"/>
              <a:t>Информация по ЭЛН </a:t>
            </a:r>
          </a:p>
          <a:p>
            <a:pPr algn="ctr"/>
            <a:r>
              <a:rPr lang="ru-RU" sz="1100" dirty="0" smtClean="0"/>
              <a:t>и выплатам</a:t>
            </a:r>
            <a:endParaRPr lang="ru-RU" sz="1100" dirty="0"/>
          </a:p>
        </p:txBody>
      </p:sp>
      <p:sp>
        <p:nvSpPr>
          <p:cNvPr id="35" name="TextBox 34">
            <a:extLst>
              <a:ext uri="{FF2B5EF4-FFF2-40B4-BE49-F238E27FC236}">
                <a16:creationId xmlns="" xmlns:a16="http://schemas.microsoft.com/office/drawing/2014/main" id="{59C4CA6E-A000-4656-ADEB-C4926BBFDA80}"/>
              </a:ext>
            </a:extLst>
          </p:cNvPr>
          <p:cNvSpPr txBox="1"/>
          <p:nvPr/>
        </p:nvSpPr>
        <p:spPr>
          <a:xfrm rot="19771172">
            <a:off x="6729454" y="2666141"/>
            <a:ext cx="2064989" cy="261610"/>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smtClean="0"/>
              <a:t>Запрос недостающих сведений</a:t>
            </a:r>
            <a:endParaRPr lang="ru-RU" sz="1100" dirty="0"/>
          </a:p>
        </p:txBody>
      </p:sp>
      <p:sp>
        <p:nvSpPr>
          <p:cNvPr id="36" name="Стрелка: вниз 2">
            <a:extLst>
              <a:ext uri="{FF2B5EF4-FFF2-40B4-BE49-F238E27FC236}">
                <a16:creationId xmlns="" xmlns:a16="http://schemas.microsoft.com/office/drawing/2014/main" id="{49BF9AA8-893D-4F00-97EE-CA01131F65D8}"/>
              </a:ext>
            </a:extLst>
          </p:cNvPr>
          <p:cNvSpPr/>
          <p:nvPr/>
        </p:nvSpPr>
        <p:spPr>
          <a:xfrm rot="16016259">
            <a:off x="6976594" y="4561171"/>
            <a:ext cx="817845" cy="1058660"/>
          </a:xfrm>
          <a:custGeom>
            <a:avLst/>
            <a:gdLst>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57753 w 343670"/>
              <a:gd name="connsiteY4" fmla="*/ 1724077 h 1895912"/>
              <a:gd name="connsiteX5" fmla="*/ 343670 w 343670"/>
              <a:gd name="connsiteY5" fmla="*/ 1724077 h 1895912"/>
              <a:gd name="connsiteX6" fmla="*/ 171835 w 343670"/>
              <a:gd name="connsiteY6" fmla="*/ 1895912 h 1895912"/>
              <a:gd name="connsiteX7" fmla="*/ 0 w 343670"/>
              <a:gd name="connsiteY7" fmla="*/ 1724077 h 1895912"/>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62872 w 343670"/>
              <a:gd name="connsiteY4" fmla="*/ 1486535 h 1895912"/>
              <a:gd name="connsiteX5" fmla="*/ 257753 w 343670"/>
              <a:gd name="connsiteY5" fmla="*/ 1724077 h 1895912"/>
              <a:gd name="connsiteX6" fmla="*/ 343670 w 343670"/>
              <a:gd name="connsiteY6" fmla="*/ 1724077 h 1895912"/>
              <a:gd name="connsiteX7" fmla="*/ 171835 w 343670"/>
              <a:gd name="connsiteY7" fmla="*/ 1895912 h 1895912"/>
              <a:gd name="connsiteX8" fmla="*/ 0 w 343670"/>
              <a:gd name="connsiteY8" fmla="*/ 1724077 h 1895912"/>
              <a:gd name="connsiteX0" fmla="*/ 0 w 343670"/>
              <a:gd name="connsiteY0" fmla="*/ 1724077 h 1895912"/>
              <a:gd name="connsiteX1" fmla="*/ 85918 w 343670"/>
              <a:gd name="connsiteY1" fmla="*/ 1724077 h 1895912"/>
              <a:gd name="connsiteX2" fmla="*/ 72175 w 343670"/>
              <a:gd name="connsiteY2" fmla="*/ 1467078 h 1895912"/>
              <a:gd name="connsiteX3" fmla="*/ 85918 w 343670"/>
              <a:gd name="connsiteY3" fmla="*/ 0 h 1895912"/>
              <a:gd name="connsiteX4" fmla="*/ 257753 w 343670"/>
              <a:gd name="connsiteY4" fmla="*/ 0 h 1895912"/>
              <a:gd name="connsiteX5" fmla="*/ 262872 w 343670"/>
              <a:gd name="connsiteY5" fmla="*/ 1486535 h 1895912"/>
              <a:gd name="connsiteX6" fmla="*/ 257753 w 343670"/>
              <a:gd name="connsiteY6" fmla="*/ 1724077 h 1895912"/>
              <a:gd name="connsiteX7" fmla="*/ 343670 w 343670"/>
              <a:gd name="connsiteY7" fmla="*/ 1724077 h 1895912"/>
              <a:gd name="connsiteX8" fmla="*/ 171835 w 343670"/>
              <a:gd name="connsiteY8" fmla="*/ 1895912 h 1895912"/>
              <a:gd name="connsiteX9" fmla="*/ 0 w 343670"/>
              <a:gd name="connsiteY9" fmla="*/ 1724077 h 1895912"/>
              <a:gd name="connsiteX0" fmla="*/ 0 w 934796"/>
              <a:gd name="connsiteY0" fmla="*/ 1724077 h 1895912"/>
              <a:gd name="connsiteX1" fmla="*/ 85918 w 934796"/>
              <a:gd name="connsiteY1" fmla="*/ 1724077 h 1895912"/>
              <a:gd name="connsiteX2" fmla="*/ 72175 w 934796"/>
              <a:gd name="connsiteY2" fmla="*/ 1467078 h 1895912"/>
              <a:gd name="connsiteX3" fmla="*/ 85918 w 934796"/>
              <a:gd name="connsiteY3" fmla="*/ 0 h 1895912"/>
              <a:gd name="connsiteX4" fmla="*/ 934793 w 934796"/>
              <a:gd name="connsiteY4" fmla="*/ 141870 h 1895912"/>
              <a:gd name="connsiteX5" fmla="*/ 262872 w 934796"/>
              <a:gd name="connsiteY5" fmla="*/ 1486535 h 1895912"/>
              <a:gd name="connsiteX6" fmla="*/ 257753 w 934796"/>
              <a:gd name="connsiteY6" fmla="*/ 1724077 h 1895912"/>
              <a:gd name="connsiteX7" fmla="*/ 343670 w 934796"/>
              <a:gd name="connsiteY7" fmla="*/ 1724077 h 1895912"/>
              <a:gd name="connsiteX8" fmla="*/ 171835 w 934796"/>
              <a:gd name="connsiteY8" fmla="*/ 1895912 h 1895912"/>
              <a:gd name="connsiteX9" fmla="*/ 0 w 934796"/>
              <a:gd name="connsiteY9" fmla="*/ 1724077 h 1895912"/>
              <a:gd name="connsiteX0" fmla="*/ 0 w 934796"/>
              <a:gd name="connsiteY0" fmla="*/ 1724169 h 1896004"/>
              <a:gd name="connsiteX1" fmla="*/ 85918 w 934796"/>
              <a:gd name="connsiteY1" fmla="*/ 1724169 h 1896004"/>
              <a:gd name="connsiteX2" fmla="*/ 72175 w 934796"/>
              <a:gd name="connsiteY2" fmla="*/ 1467170 h 1896004"/>
              <a:gd name="connsiteX3" fmla="*/ 672537 w 934796"/>
              <a:gd name="connsiteY3" fmla="*/ 0 h 1896004"/>
              <a:gd name="connsiteX4" fmla="*/ 934793 w 934796"/>
              <a:gd name="connsiteY4" fmla="*/ 141962 h 1896004"/>
              <a:gd name="connsiteX5" fmla="*/ 262872 w 934796"/>
              <a:gd name="connsiteY5" fmla="*/ 1486627 h 1896004"/>
              <a:gd name="connsiteX6" fmla="*/ 257753 w 934796"/>
              <a:gd name="connsiteY6" fmla="*/ 1724169 h 1896004"/>
              <a:gd name="connsiteX7" fmla="*/ 343670 w 934796"/>
              <a:gd name="connsiteY7" fmla="*/ 1724169 h 1896004"/>
              <a:gd name="connsiteX8" fmla="*/ 171835 w 934796"/>
              <a:gd name="connsiteY8" fmla="*/ 1896004 h 1896004"/>
              <a:gd name="connsiteX9" fmla="*/ 0 w 934796"/>
              <a:gd name="connsiteY9" fmla="*/ 1724169 h 1896004"/>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4169 h 1896004"/>
              <a:gd name="connsiteX1" fmla="*/ 85918 w 934793"/>
              <a:gd name="connsiteY1" fmla="*/ 1724169 h 1896004"/>
              <a:gd name="connsiteX2" fmla="*/ 72175 w 934793"/>
              <a:gd name="connsiteY2" fmla="*/ 1467170 h 1896004"/>
              <a:gd name="connsiteX3" fmla="*/ 672537 w 934793"/>
              <a:gd name="connsiteY3" fmla="*/ 0 h 1896004"/>
              <a:gd name="connsiteX4" fmla="*/ 934793 w 934793"/>
              <a:gd name="connsiteY4" fmla="*/ 141962 h 1896004"/>
              <a:gd name="connsiteX5" fmla="*/ 262872 w 934793"/>
              <a:gd name="connsiteY5" fmla="*/ 1486627 h 1896004"/>
              <a:gd name="connsiteX6" fmla="*/ 257753 w 934793"/>
              <a:gd name="connsiteY6" fmla="*/ 1724169 h 1896004"/>
              <a:gd name="connsiteX7" fmla="*/ 343670 w 934793"/>
              <a:gd name="connsiteY7" fmla="*/ 1724169 h 1896004"/>
              <a:gd name="connsiteX8" fmla="*/ 171835 w 934793"/>
              <a:gd name="connsiteY8" fmla="*/ 1896004 h 1896004"/>
              <a:gd name="connsiteX9" fmla="*/ 0 w 934793"/>
              <a:gd name="connsiteY9" fmla="*/ 1724169 h 1896004"/>
              <a:gd name="connsiteX0" fmla="*/ 0 w 934793"/>
              <a:gd name="connsiteY0" fmla="*/ 1749378 h 1921213"/>
              <a:gd name="connsiteX1" fmla="*/ 85918 w 934793"/>
              <a:gd name="connsiteY1" fmla="*/ 1749378 h 1921213"/>
              <a:gd name="connsiteX2" fmla="*/ 72175 w 934793"/>
              <a:gd name="connsiteY2" fmla="*/ 1492379 h 1921213"/>
              <a:gd name="connsiteX3" fmla="*/ 677250 w 934793"/>
              <a:gd name="connsiteY3" fmla="*/ 0 h 1921213"/>
              <a:gd name="connsiteX4" fmla="*/ 934793 w 934793"/>
              <a:gd name="connsiteY4" fmla="*/ 167171 h 1921213"/>
              <a:gd name="connsiteX5" fmla="*/ 262872 w 934793"/>
              <a:gd name="connsiteY5" fmla="*/ 1511836 h 1921213"/>
              <a:gd name="connsiteX6" fmla="*/ 257753 w 934793"/>
              <a:gd name="connsiteY6" fmla="*/ 1749378 h 1921213"/>
              <a:gd name="connsiteX7" fmla="*/ 343670 w 934793"/>
              <a:gd name="connsiteY7" fmla="*/ 1749378 h 1921213"/>
              <a:gd name="connsiteX8" fmla="*/ 171835 w 934793"/>
              <a:gd name="connsiteY8" fmla="*/ 1921213 h 1921213"/>
              <a:gd name="connsiteX9" fmla="*/ 0 w 934793"/>
              <a:gd name="connsiteY9" fmla="*/ 1749378 h 1921213"/>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4793" h="1908457">
                <a:moveTo>
                  <a:pt x="0" y="1736622"/>
                </a:moveTo>
                <a:lnTo>
                  <a:pt x="85918" y="1736622"/>
                </a:lnTo>
                <a:lnTo>
                  <a:pt x="98315" y="1496207"/>
                </a:lnTo>
                <a:cubicBezTo>
                  <a:pt x="96302" y="1036838"/>
                  <a:pt x="575222" y="228329"/>
                  <a:pt x="697358" y="0"/>
                </a:cubicBezTo>
                <a:cubicBezTo>
                  <a:pt x="752885" y="97590"/>
                  <a:pt x="841579" y="142898"/>
                  <a:pt x="934793" y="154415"/>
                </a:cubicBezTo>
                <a:cubicBezTo>
                  <a:pt x="638646" y="537112"/>
                  <a:pt x="298051" y="998768"/>
                  <a:pt x="262872" y="1499080"/>
                </a:cubicBezTo>
                <a:lnTo>
                  <a:pt x="257753" y="1736622"/>
                </a:lnTo>
                <a:lnTo>
                  <a:pt x="343670" y="1736622"/>
                </a:lnTo>
                <a:lnTo>
                  <a:pt x="171835" y="1908457"/>
                </a:lnTo>
                <a:lnTo>
                  <a:pt x="0" y="1736622"/>
                </a:lnTo>
                <a:close/>
              </a:path>
            </a:pathLst>
          </a:custGeom>
          <a:solidFill>
            <a:schemeClr val="accent4">
              <a:lumMod val="40000"/>
              <a:lumOff val="6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9" name="Рисунок 38">
            <a:extLst>
              <a:ext uri="{FF2B5EF4-FFF2-40B4-BE49-F238E27FC236}">
                <a16:creationId xmlns="" xmlns:a16="http://schemas.microsoft.com/office/drawing/2014/main" id="{58540EBE-15E7-4D75-A6BC-6372368AFC9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440229" y="5407870"/>
            <a:ext cx="1327585" cy="1161497"/>
          </a:xfrm>
          <a:prstGeom prst="rect">
            <a:avLst/>
          </a:prstGeom>
        </p:spPr>
      </p:pic>
      <p:sp>
        <p:nvSpPr>
          <p:cNvPr id="40" name="Стрелка: вниз 2">
            <a:extLst>
              <a:ext uri="{FF2B5EF4-FFF2-40B4-BE49-F238E27FC236}">
                <a16:creationId xmlns="" xmlns:a16="http://schemas.microsoft.com/office/drawing/2014/main" id="{E8D52459-CEF9-4D5E-A769-E5EE89FAD925}"/>
              </a:ext>
            </a:extLst>
          </p:cNvPr>
          <p:cNvSpPr/>
          <p:nvPr/>
        </p:nvSpPr>
        <p:spPr>
          <a:xfrm rot="15966902">
            <a:off x="9707553" y="5571191"/>
            <a:ext cx="574853" cy="701058"/>
          </a:xfrm>
          <a:custGeom>
            <a:avLst/>
            <a:gdLst>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57753 w 343670"/>
              <a:gd name="connsiteY4" fmla="*/ 1724077 h 1895912"/>
              <a:gd name="connsiteX5" fmla="*/ 343670 w 343670"/>
              <a:gd name="connsiteY5" fmla="*/ 1724077 h 1895912"/>
              <a:gd name="connsiteX6" fmla="*/ 171835 w 343670"/>
              <a:gd name="connsiteY6" fmla="*/ 1895912 h 1895912"/>
              <a:gd name="connsiteX7" fmla="*/ 0 w 343670"/>
              <a:gd name="connsiteY7" fmla="*/ 1724077 h 1895912"/>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62872 w 343670"/>
              <a:gd name="connsiteY4" fmla="*/ 1486535 h 1895912"/>
              <a:gd name="connsiteX5" fmla="*/ 257753 w 343670"/>
              <a:gd name="connsiteY5" fmla="*/ 1724077 h 1895912"/>
              <a:gd name="connsiteX6" fmla="*/ 343670 w 343670"/>
              <a:gd name="connsiteY6" fmla="*/ 1724077 h 1895912"/>
              <a:gd name="connsiteX7" fmla="*/ 171835 w 343670"/>
              <a:gd name="connsiteY7" fmla="*/ 1895912 h 1895912"/>
              <a:gd name="connsiteX8" fmla="*/ 0 w 343670"/>
              <a:gd name="connsiteY8" fmla="*/ 1724077 h 1895912"/>
              <a:gd name="connsiteX0" fmla="*/ 0 w 343670"/>
              <a:gd name="connsiteY0" fmla="*/ 1724077 h 1895912"/>
              <a:gd name="connsiteX1" fmla="*/ 85918 w 343670"/>
              <a:gd name="connsiteY1" fmla="*/ 1724077 h 1895912"/>
              <a:gd name="connsiteX2" fmla="*/ 72175 w 343670"/>
              <a:gd name="connsiteY2" fmla="*/ 1467078 h 1895912"/>
              <a:gd name="connsiteX3" fmla="*/ 85918 w 343670"/>
              <a:gd name="connsiteY3" fmla="*/ 0 h 1895912"/>
              <a:gd name="connsiteX4" fmla="*/ 257753 w 343670"/>
              <a:gd name="connsiteY4" fmla="*/ 0 h 1895912"/>
              <a:gd name="connsiteX5" fmla="*/ 262872 w 343670"/>
              <a:gd name="connsiteY5" fmla="*/ 1486535 h 1895912"/>
              <a:gd name="connsiteX6" fmla="*/ 257753 w 343670"/>
              <a:gd name="connsiteY6" fmla="*/ 1724077 h 1895912"/>
              <a:gd name="connsiteX7" fmla="*/ 343670 w 343670"/>
              <a:gd name="connsiteY7" fmla="*/ 1724077 h 1895912"/>
              <a:gd name="connsiteX8" fmla="*/ 171835 w 343670"/>
              <a:gd name="connsiteY8" fmla="*/ 1895912 h 1895912"/>
              <a:gd name="connsiteX9" fmla="*/ 0 w 343670"/>
              <a:gd name="connsiteY9" fmla="*/ 1724077 h 1895912"/>
              <a:gd name="connsiteX0" fmla="*/ 0 w 934796"/>
              <a:gd name="connsiteY0" fmla="*/ 1724077 h 1895912"/>
              <a:gd name="connsiteX1" fmla="*/ 85918 w 934796"/>
              <a:gd name="connsiteY1" fmla="*/ 1724077 h 1895912"/>
              <a:gd name="connsiteX2" fmla="*/ 72175 w 934796"/>
              <a:gd name="connsiteY2" fmla="*/ 1467078 h 1895912"/>
              <a:gd name="connsiteX3" fmla="*/ 85918 w 934796"/>
              <a:gd name="connsiteY3" fmla="*/ 0 h 1895912"/>
              <a:gd name="connsiteX4" fmla="*/ 934793 w 934796"/>
              <a:gd name="connsiteY4" fmla="*/ 141870 h 1895912"/>
              <a:gd name="connsiteX5" fmla="*/ 262872 w 934796"/>
              <a:gd name="connsiteY5" fmla="*/ 1486535 h 1895912"/>
              <a:gd name="connsiteX6" fmla="*/ 257753 w 934796"/>
              <a:gd name="connsiteY6" fmla="*/ 1724077 h 1895912"/>
              <a:gd name="connsiteX7" fmla="*/ 343670 w 934796"/>
              <a:gd name="connsiteY7" fmla="*/ 1724077 h 1895912"/>
              <a:gd name="connsiteX8" fmla="*/ 171835 w 934796"/>
              <a:gd name="connsiteY8" fmla="*/ 1895912 h 1895912"/>
              <a:gd name="connsiteX9" fmla="*/ 0 w 934796"/>
              <a:gd name="connsiteY9" fmla="*/ 1724077 h 1895912"/>
              <a:gd name="connsiteX0" fmla="*/ 0 w 934796"/>
              <a:gd name="connsiteY0" fmla="*/ 1724169 h 1896004"/>
              <a:gd name="connsiteX1" fmla="*/ 85918 w 934796"/>
              <a:gd name="connsiteY1" fmla="*/ 1724169 h 1896004"/>
              <a:gd name="connsiteX2" fmla="*/ 72175 w 934796"/>
              <a:gd name="connsiteY2" fmla="*/ 1467170 h 1896004"/>
              <a:gd name="connsiteX3" fmla="*/ 672537 w 934796"/>
              <a:gd name="connsiteY3" fmla="*/ 0 h 1896004"/>
              <a:gd name="connsiteX4" fmla="*/ 934793 w 934796"/>
              <a:gd name="connsiteY4" fmla="*/ 141962 h 1896004"/>
              <a:gd name="connsiteX5" fmla="*/ 262872 w 934796"/>
              <a:gd name="connsiteY5" fmla="*/ 1486627 h 1896004"/>
              <a:gd name="connsiteX6" fmla="*/ 257753 w 934796"/>
              <a:gd name="connsiteY6" fmla="*/ 1724169 h 1896004"/>
              <a:gd name="connsiteX7" fmla="*/ 343670 w 934796"/>
              <a:gd name="connsiteY7" fmla="*/ 1724169 h 1896004"/>
              <a:gd name="connsiteX8" fmla="*/ 171835 w 934796"/>
              <a:gd name="connsiteY8" fmla="*/ 1896004 h 1896004"/>
              <a:gd name="connsiteX9" fmla="*/ 0 w 934796"/>
              <a:gd name="connsiteY9" fmla="*/ 1724169 h 1896004"/>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4169 h 1896004"/>
              <a:gd name="connsiteX1" fmla="*/ 85918 w 934793"/>
              <a:gd name="connsiteY1" fmla="*/ 1724169 h 1896004"/>
              <a:gd name="connsiteX2" fmla="*/ 72175 w 934793"/>
              <a:gd name="connsiteY2" fmla="*/ 1467170 h 1896004"/>
              <a:gd name="connsiteX3" fmla="*/ 672537 w 934793"/>
              <a:gd name="connsiteY3" fmla="*/ 0 h 1896004"/>
              <a:gd name="connsiteX4" fmla="*/ 934793 w 934793"/>
              <a:gd name="connsiteY4" fmla="*/ 141962 h 1896004"/>
              <a:gd name="connsiteX5" fmla="*/ 262872 w 934793"/>
              <a:gd name="connsiteY5" fmla="*/ 1486627 h 1896004"/>
              <a:gd name="connsiteX6" fmla="*/ 257753 w 934793"/>
              <a:gd name="connsiteY6" fmla="*/ 1724169 h 1896004"/>
              <a:gd name="connsiteX7" fmla="*/ 343670 w 934793"/>
              <a:gd name="connsiteY7" fmla="*/ 1724169 h 1896004"/>
              <a:gd name="connsiteX8" fmla="*/ 171835 w 934793"/>
              <a:gd name="connsiteY8" fmla="*/ 1896004 h 1896004"/>
              <a:gd name="connsiteX9" fmla="*/ 0 w 934793"/>
              <a:gd name="connsiteY9" fmla="*/ 1724169 h 1896004"/>
              <a:gd name="connsiteX0" fmla="*/ 0 w 934793"/>
              <a:gd name="connsiteY0" fmla="*/ 1749378 h 1921213"/>
              <a:gd name="connsiteX1" fmla="*/ 85918 w 934793"/>
              <a:gd name="connsiteY1" fmla="*/ 1749378 h 1921213"/>
              <a:gd name="connsiteX2" fmla="*/ 72175 w 934793"/>
              <a:gd name="connsiteY2" fmla="*/ 1492379 h 1921213"/>
              <a:gd name="connsiteX3" fmla="*/ 677250 w 934793"/>
              <a:gd name="connsiteY3" fmla="*/ 0 h 1921213"/>
              <a:gd name="connsiteX4" fmla="*/ 934793 w 934793"/>
              <a:gd name="connsiteY4" fmla="*/ 167171 h 1921213"/>
              <a:gd name="connsiteX5" fmla="*/ 262872 w 934793"/>
              <a:gd name="connsiteY5" fmla="*/ 1511836 h 1921213"/>
              <a:gd name="connsiteX6" fmla="*/ 257753 w 934793"/>
              <a:gd name="connsiteY6" fmla="*/ 1749378 h 1921213"/>
              <a:gd name="connsiteX7" fmla="*/ 343670 w 934793"/>
              <a:gd name="connsiteY7" fmla="*/ 1749378 h 1921213"/>
              <a:gd name="connsiteX8" fmla="*/ 171835 w 934793"/>
              <a:gd name="connsiteY8" fmla="*/ 1921213 h 1921213"/>
              <a:gd name="connsiteX9" fmla="*/ 0 w 934793"/>
              <a:gd name="connsiteY9" fmla="*/ 1749378 h 1921213"/>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4793" h="1908457">
                <a:moveTo>
                  <a:pt x="0" y="1736622"/>
                </a:moveTo>
                <a:lnTo>
                  <a:pt x="85918" y="1736622"/>
                </a:lnTo>
                <a:lnTo>
                  <a:pt x="98315" y="1496207"/>
                </a:lnTo>
                <a:cubicBezTo>
                  <a:pt x="96302" y="1036838"/>
                  <a:pt x="575222" y="228329"/>
                  <a:pt x="697358" y="0"/>
                </a:cubicBezTo>
                <a:cubicBezTo>
                  <a:pt x="752885" y="97590"/>
                  <a:pt x="841579" y="142898"/>
                  <a:pt x="934793" y="154415"/>
                </a:cubicBezTo>
                <a:cubicBezTo>
                  <a:pt x="638646" y="537112"/>
                  <a:pt x="298051" y="998768"/>
                  <a:pt x="262872" y="1499080"/>
                </a:cubicBezTo>
                <a:lnTo>
                  <a:pt x="257753" y="1736622"/>
                </a:lnTo>
                <a:lnTo>
                  <a:pt x="343670" y="1736622"/>
                </a:lnTo>
                <a:lnTo>
                  <a:pt x="171835" y="1908457"/>
                </a:lnTo>
                <a:lnTo>
                  <a:pt x="0" y="1736622"/>
                </a:lnTo>
                <a:close/>
              </a:path>
            </a:pathLst>
          </a:custGeom>
          <a:solidFill>
            <a:schemeClr val="accent4">
              <a:lumMod val="75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1" name="TextBox 40">
            <a:extLst>
              <a:ext uri="{FF2B5EF4-FFF2-40B4-BE49-F238E27FC236}">
                <a16:creationId xmlns="" xmlns:a16="http://schemas.microsoft.com/office/drawing/2014/main" id="{F4351183-0824-4C80-9DA3-70B45E44CB02}"/>
              </a:ext>
            </a:extLst>
          </p:cNvPr>
          <p:cNvSpPr txBox="1"/>
          <p:nvPr/>
        </p:nvSpPr>
        <p:spPr>
          <a:xfrm rot="19664760">
            <a:off x="6951258" y="3242960"/>
            <a:ext cx="2122697" cy="261610"/>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smtClean="0"/>
              <a:t>Сведения для расчета выплаты</a:t>
            </a:r>
            <a:endParaRPr lang="ru-RU" sz="1100" dirty="0"/>
          </a:p>
        </p:txBody>
      </p:sp>
      <p:sp>
        <p:nvSpPr>
          <p:cNvPr id="43" name="TextBox 42">
            <a:extLst>
              <a:ext uri="{FF2B5EF4-FFF2-40B4-BE49-F238E27FC236}">
                <a16:creationId xmlns="" xmlns:a16="http://schemas.microsoft.com/office/drawing/2014/main" id="{4A61A969-8D4F-4E4B-BFFC-3E78AA55A9A6}"/>
              </a:ext>
            </a:extLst>
          </p:cNvPr>
          <p:cNvSpPr txBox="1"/>
          <p:nvPr/>
        </p:nvSpPr>
        <p:spPr>
          <a:xfrm rot="1436938">
            <a:off x="9768554" y="5496763"/>
            <a:ext cx="691215" cy="228881"/>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a:t>Выплата</a:t>
            </a:r>
          </a:p>
        </p:txBody>
      </p:sp>
      <p:sp>
        <p:nvSpPr>
          <p:cNvPr id="3" name="Стрелка: вниз 2">
            <a:extLst>
              <a:ext uri="{FF2B5EF4-FFF2-40B4-BE49-F238E27FC236}">
                <a16:creationId xmlns="" xmlns:a16="http://schemas.microsoft.com/office/drawing/2014/main" id="{E6046F06-089A-4149-A929-F603DE216BF6}"/>
              </a:ext>
            </a:extLst>
          </p:cNvPr>
          <p:cNvSpPr/>
          <p:nvPr/>
        </p:nvSpPr>
        <p:spPr>
          <a:xfrm rot="19656552">
            <a:off x="723123" y="3157667"/>
            <a:ext cx="934793" cy="1908457"/>
          </a:xfrm>
          <a:custGeom>
            <a:avLst/>
            <a:gdLst>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57753 w 343670"/>
              <a:gd name="connsiteY4" fmla="*/ 1724077 h 1895912"/>
              <a:gd name="connsiteX5" fmla="*/ 343670 w 343670"/>
              <a:gd name="connsiteY5" fmla="*/ 1724077 h 1895912"/>
              <a:gd name="connsiteX6" fmla="*/ 171835 w 343670"/>
              <a:gd name="connsiteY6" fmla="*/ 1895912 h 1895912"/>
              <a:gd name="connsiteX7" fmla="*/ 0 w 343670"/>
              <a:gd name="connsiteY7" fmla="*/ 1724077 h 1895912"/>
              <a:gd name="connsiteX0" fmla="*/ 0 w 343670"/>
              <a:gd name="connsiteY0" fmla="*/ 1724077 h 1895912"/>
              <a:gd name="connsiteX1" fmla="*/ 85918 w 343670"/>
              <a:gd name="connsiteY1" fmla="*/ 1724077 h 1895912"/>
              <a:gd name="connsiteX2" fmla="*/ 85918 w 343670"/>
              <a:gd name="connsiteY2" fmla="*/ 0 h 1895912"/>
              <a:gd name="connsiteX3" fmla="*/ 257753 w 343670"/>
              <a:gd name="connsiteY3" fmla="*/ 0 h 1895912"/>
              <a:gd name="connsiteX4" fmla="*/ 262872 w 343670"/>
              <a:gd name="connsiteY4" fmla="*/ 1486535 h 1895912"/>
              <a:gd name="connsiteX5" fmla="*/ 257753 w 343670"/>
              <a:gd name="connsiteY5" fmla="*/ 1724077 h 1895912"/>
              <a:gd name="connsiteX6" fmla="*/ 343670 w 343670"/>
              <a:gd name="connsiteY6" fmla="*/ 1724077 h 1895912"/>
              <a:gd name="connsiteX7" fmla="*/ 171835 w 343670"/>
              <a:gd name="connsiteY7" fmla="*/ 1895912 h 1895912"/>
              <a:gd name="connsiteX8" fmla="*/ 0 w 343670"/>
              <a:gd name="connsiteY8" fmla="*/ 1724077 h 1895912"/>
              <a:gd name="connsiteX0" fmla="*/ 0 w 343670"/>
              <a:gd name="connsiteY0" fmla="*/ 1724077 h 1895912"/>
              <a:gd name="connsiteX1" fmla="*/ 85918 w 343670"/>
              <a:gd name="connsiteY1" fmla="*/ 1724077 h 1895912"/>
              <a:gd name="connsiteX2" fmla="*/ 72175 w 343670"/>
              <a:gd name="connsiteY2" fmla="*/ 1467078 h 1895912"/>
              <a:gd name="connsiteX3" fmla="*/ 85918 w 343670"/>
              <a:gd name="connsiteY3" fmla="*/ 0 h 1895912"/>
              <a:gd name="connsiteX4" fmla="*/ 257753 w 343670"/>
              <a:gd name="connsiteY4" fmla="*/ 0 h 1895912"/>
              <a:gd name="connsiteX5" fmla="*/ 262872 w 343670"/>
              <a:gd name="connsiteY5" fmla="*/ 1486535 h 1895912"/>
              <a:gd name="connsiteX6" fmla="*/ 257753 w 343670"/>
              <a:gd name="connsiteY6" fmla="*/ 1724077 h 1895912"/>
              <a:gd name="connsiteX7" fmla="*/ 343670 w 343670"/>
              <a:gd name="connsiteY7" fmla="*/ 1724077 h 1895912"/>
              <a:gd name="connsiteX8" fmla="*/ 171835 w 343670"/>
              <a:gd name="connsiteY8" fmla="*/ 1895912 h 1895912"/>
              <a:gd name="connsiteX9" fmla="*/ 0 w 343670"/>
              <a:gd name="connsiteY9" fmla="*/ 1724077 h 1895912"/>
              <a:gd name="connsiteX0" fmla="*/ 0 w 934796"/>
              <a:gd name="connsiteY0" fmla="*/ 1724077 h 1895912"/>
              <a:gd name="connsiteX1" fmla="*/ 85918 w 934796"/>
              <a:gd name="connsiteY1" fmla="*/ 1724077 h 1895912"/>
              <a:gd name="connsiteX2" fmla="*/ 72175 w 934796"/>
              <a:gd name="connsiteY2" fmla="*/ 1467078 h 1895912"/>
              <a:gd name="connsiteX3" fmla="*/ 85918 w 934796"/>
              <a:gd name="connsiteY3" fmla="*/ 0 h 1895912"/>
              <a:gd name="connsiteX4" fmla="*/ 934793 w 934796"/>
              <a:gd name="connsiteY4" fmla="*/ 141870 h 1895912"/>
              <a:gd name="connsiteX5" fmla="*/ 262872 w 934796"/>
              <a:gd name="connsiteY5" fmla="*/ 1486535 h 1895912"/>
              <a:gd name="connsiteX6" fmla="*/ 257753 w 934796"/>
              <a:gd name="connsiteY6" fmla="*/ 1724077 h 1895912"/>
              <a:gd name="connsiteX7" fmla="*/ 343670 w 934796"/>
              <a:gd name="connsiteY7" fmla="*/ 1724077 h 1895912"/>
              <a:gd name="connsiteX8" fmla="*/ 171835 w 934796"/>
              <a:gd name="connsiteY8" fmla="*/ 1895912 h 1895912"/>
              <a:gd name="connsiteX9" fmla="*/ 0 w 934796"/>
              <a:gd name="connsiteY9" fmla="*/ 1724077 h 1895912"/>
              <a:gd name="connsiteX0" fmla="*/ 0 w 934796"/>
              <a:gd name="connsiteY0" fmla="*/ 1724169 h 1896004"/>
              <a:gd name="connsiteX1" fmla="*/ 85918 w 934796"/>
              <a:gd name="connsiteY1" fmla="*/ 1724169 h 1896004"/>
              <a:gd name="connsiteX2" fmla="*/ 72175 w 934796"/>
              <a:gd name="connsiteY2" fmla="*/ 1467170 h 1896004"/>
              <a:gd name="connsiteX3" fmla="*/ 672537 w 934796"/>
              <a:gd name="connsiteY3" fmla="*/ 0 h 1896004"/>
              <a:gd name="connsiteX4" fmla="*/ 934793 w 934796"/>
              <a:gd name="connsiteY4" fmla="*/ 141962 h 1896004"/>
              <a:gd name="connsiteX5" fmla="*/ 262872 w 934796"/>
              <a:gd name="connsiteY5" fmla="*/ 1486627 h 1896004"/>
              <a:gd name="connsiteX6" fmla="*/ 257753 w 934796"/>
              <a:gd name="connsiteY6" fmla="*/ 1724169 h 1896004"/>
              <a:gd name="connsiteX7" fmla="*/ 343670 w 934796"/>
              <a:gd name="connsiteY7" fmla="*/ 1724169 h 1896004"/>
              <a:gd name="connsiteX8" fmla="*/ 171835 w 934796"/>
              <a:gd name="connsiteY8" fmla="*/ 1896004 h 1896004"/>
              <a:gd name="connsiteX9" fmla="*/ 0 w 934796"/>
              <a:gd name="connsiteY9" fmla="*/ 1724169 h 1896004"/>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6"/>
              <a:gd name="connsiteY0" fmla="*/ 1727903 h 1899738"/>
              <a:gd name="connsiteX1" fmla="*/ 85918 w 934796"/>
              <a:gd name="connsiteY1" fmla="*/ 1727903 h 1899738"/>
              <a:gd name="connsiteX2" fmla="*/ 72175 w 934796"/>
              <a:gd name="connsiteY2" fmla="*/ 1470904 h 1899738"/>
              <a:gd name="connsiteX3" fmla="*/ 672537 w 934796"/>
              <a:gd name="connsiteY3" fmla="*/ 3734 h 1899738"/>
              <a:gd name="connsiteX4" fmla="*/ 934793 w 934796"/>
              <a:gd name="connsiteY4" fmla="*/ 145696 h 1899738"/>
              <a:gd name="connsiteX5" fmla="*/ 262872 w 934796"/>
              <a:gd name="connsiteY5" fmla="*/ 1490361 h 1899738"/>
              <a:gd name="connsiteX6" fmla="*/ 257753 w 934796"/>
              <a:gd name="connsiteY6" fmla="*/ 1727903 h 1899738"/>
              <a:gd name="connsiteX7" fmla="*/ 343670 w 934796"/>
              <a:gd name="connsiteY7" fmla="*/ 1727903 h 1899738"/>
              <a:gd name="connsiteX8" fmla="*/ 171835 w 934796"/>
              <a:gd name="connsiteY8" fmla="*/ 1899738 h 1899738"/>
              <a:gd name="connsiteX9" fmla="*/ 0 w 934796"/>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7903 h 1899738"/>
              <a:gd name="connsiteX1" fmla="*/ 85918 w 934793"/>
              <a:gd name="connsiteY1" fmla="*/ 1727903 h 1899738"/>
              <a:gd name="connsiteX2" fmla="*/ 72175 w 934793"/>
              <a:gd name="connsiteY2" fmla="*/ 1470904 h 1899738"/>
              <a:gd name="connsiteX3" fmla="*/ 672537 w 934793"/>
              <a:gd name="connsiteY3" fmla="*/ 3734 h 1899738"/>
              <a:gd name="connsiteX4" fmla="*/ 934793 w 934793"/>
              <a:gd name="connsiteY4" fmla="*/ 145696 h 1899738"/>
              <a:gd name="connsiteX5" fmla="*/ 262872 w 934793"/>
              <a:gd name="connsiteY5" fmla="*/ 1490361 h 1899738"/>
              <a:gd name="connsiteX6" fmla="*/ 257753 w 934793"/>
              <a:gd name="connsiteY6" fmla="*/ 1727903 h 1899738"/>
              <a:gd name="connsiteX7" fmla="*/ 343670 w 934793"/>
              <a:gd name="connsiteY7" fmla="*/ 1727903 h 1899738"/>
              <a:gd name="connsiteX8" fmla="*/ 171835 w 934793"/>
              <a:gd name="connsiteY8" fmla="*/ 1899738 h 1899738"/>
              <a:gd name="connsiteX9" fmla="*/ 0 w 934793"/>
              <a:gd name="connsiteY9" fmla="*/ 1727903 h 1899738"/>
              <a:gd name="connsiteX0" fmla="*/ 0 w 934793"/>
              <a:gd name="connsiteY0" fmla="*/ 1724169 h 1896004"/>
              <a:gd name="connsiteX1" fmla="*/ 85918 w 934793"/>
              <a:gd name="connsiteY1" fmla="*/ 1724169 h 1896004"/>
              <a:gd name="connsiteX2" fmla="*/ 72175 w 934793"/>
              <a:gd name="connsiteY2" fmla="*/ 1467170 h 1896004"/>
              <a:gd name="connsiteX3" fmla="*/ 672537 w 934793"/>
              <a:gd name="connsiteY3" fmla="*/ 0 h 1896004"/>
              <a:gd name="connsiteX4" fmla="*/ 934793 w 934793"/>
              <a:gd name="connsiteY4" fmla="*/ 141962 h 1896004"/>
              <a:gd name="connsiteX5" fmla="*/ 262872 w 934793"/>
              <a:gd name="connsiteY5" fmla="*/ 1486627 h 1896004"/>
              <a:gd name="connsiteX6" fmla="*/ 257753 w 934793"/>
              <a:gd name="connsiteY6" fmla="*/ 1724169 h 1896004"/>
              <a:gd name="connsiteX7" fmla="*/ 343670 w 934793"/>
              <a:gd name="connsiteY7" fmla="*/ 1724169 h 1896004"/>
              <a:gd name="connsiteX8" fmla="*/ 171835 w 934793"/>
              <a:gd name="connsiteY8" fmla="*/ 1896004 h 1896004"/>
              <a:gd name="connsiteX9" fmla="*/ 0 w 934793"/>
              <a:gd name="connsiteY9" fmla="*/ 1724169 h 1896004"/>
              <a:gd name="connsiteX0" fmla="*/ 0 w 934793"/>
              <a:gd name="connsiteY0" fmla="*/ 1749378 h 1921213"/>
              <a:gd name="connsiteX1" fmla="*/ 85918 w 934793"/>
              <a:gd name="connsiteY1" fmla="*/ 1749378 h 1921213"/>
              <a:gd name="connsiteX2" fmla="*/ 72175 w 934793"/>
              <a:gd name="connsiteY2" fmla="*/ 1492379 h 1921213"/>
              <a:gd name="connsiteX3" fmla="*/ 677250 w 934793"/>
              <a:gd name="connsiteY3" fmla="*/ 0 h 1921213"/>
              <a:gd name="connsiteX4" fmla="*/ 934793 w 934793"/>
              <a:gd name="connsiteY4" fmla="*/ 167171 h 1921213"/>
              <a:gd name="connsiteX5" fmla="*/ 262872 w 934793"/>
              <a:gd name="connsiteY5" fmla="*/ 1511836 h 1921213"/>
              <a:gd name="connsiteX6" fmla="*/ 257753 w 934793"/>
              <a:gd name="connsiteY6" fmla="*/ 1749378 h 1921213"/>
              <a:gd name="connsiteX7" fmla="*/ 343670 w 934793"/>
              <a:gd name="connsiteY7" fmla="*/ 1749378 h 1921213"/>
              <a:gd name="connsiteX8" fmla="*/ 171835 w 934793"/>
              <a:gd name="connsiteY8" fmla="*/ 1921213 h 1921213"/>
              <a:gd name="connsiteX9" fmla="*/ 0 w 934793"/>
              <a:gd name="connsiteY9" fmla="*/ 1749378 h 1921213"/>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72175 w 934793"/>
              <a:gd name="connsiteY2" fmla="*/ 1479623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 name="connsiteX0" fmla="*/ 0 w 934793"/>
              <a:gd name="connsiteY0" fmla="*/ 1736622 h 1908457"/>
              <a:gd name="connsiteX1" fmla="*/ 85918 w 934793"/>
              <a:gd name="connsiteY1" fmla="*/ 1736622 h 1908457"/>
              <a:gd name="connsiteX2" fmla="*/ 98315 w 934793"/>
              <a:gd name="connsiteY2" fmla="*/ 1496207 h 1908457"/>
              <a:gd name="connsiteX3" fmla="*/ 697358 w 934793"/>
              <a:gd name="connsiteY3" fmla="*/ 0 h 1908457"/>
              <a:gd name="connsiteX4" fmla="*/ 934793 w 934793"/>
              <a:gd name="connsiteY4" fmla="*/ 154415 h 1908457"/>
              <a:gd name="connsiteX5" fmla="*/ 262872 w 934793"/>
              <a:gd name="connsiteY5" fmla="*/ 1499080 h 1908457"/>
              <a:gd name="connsiteX6" fmla="*/ 257753 w 934793"/>
              <a:gd name="connsiteY6" fmla="*/ 1736622 h 1908457"/>
              <a:gd name="connsiteX7" fmla="*/ 343670 w 934793"/>
              <a:gd name="connsiteY7" fmla="*/ 1736622 h 1908457"/>
              <a:gd name="connsiteX8" fmla="*/ 171835 w 934793"/>
              <a:gd name="connsiteY8" fmla="*/ 1908457 h 1908457"/>
              <a:gd name="connsiteX9" fmla="*/ 0 w 934793"/>
              <a:gd name="connsiteY9" fmla="*/ 1736622 h 1908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4793" h="1908457">
                <a:moveTo>
                  <a:pt x="0" y="1736622"/>
                </a:moveTo>
                <a:lnTo>
                  <a:pt x="85918" y="1736622"/>
                </a:lnTo>
                <a:lnTo>
                  <a:pt x="98315" y="1496207"/>
                </a:lnTo>
                <a:cubicBezTo>
                  <a:pt x="96302" y="1036838"/>
                  <a:pt x="575222" y="228329"/>
                  <a:pt x="697358" y="0"/>
                </a:cubicBezTo>
                <a:cubicBezTo>
                  <a:pt x="752885" y="97590"/>
                  <a:pt x="841579" y="142898"/>
                  <a:pt x="934793" y="154415"/>
                </a:cubicBezTo>
                <a:cubicBezTo>
                  <a:pt x="638646" y="537112"/>
                  <a:pt x="298051" y="998768"/>
                  <a:pt x="262872" y="1499080"/>
                </a:cubicBezTo>
                <a:lnTo>
                  <a:pt x="257753" y="1736622"/>
                </a:lnTo>
                <a:lnTo>
                  <a:pt x="343670" y="1736622"/>
                </a:lnTo>
                <a:lnTo>
                  <a:pt x="171835" y="1908457"/>
                </a:lnTo>
                <a:lnTo>
                  <a:pt x="0" y="1736622"/>
                </a:lnTo>
                <a:close/>
              </a:path>
            </a:pathLst>
          </a:custGeom>
          <a:solidFill>
            <a:schemeClr val="accent1">
              <a:lumMod val="60000"/>
              <a:lumOff val="4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5164097" y="5962439"/>
            <a:ext cx="317494" cy="199808"/>
          </a:xfrm>
          <a:prstGeom prst="rect">
            <a:avLst/>
          </a:prstGeom>
          <a:solidFill>
            <a:schemeClr val="accent1">
              <a:lumMod val="60000"/>
              <a:lumOff val="4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6" name="Прямоугольник 45"/>
          <p:cNvSpPr/>
          <p:nvPr/>
        </p:nvSpPr>
        <p:spPr>
          <a:xfrm>
            <a:off x="5164097" y="6230047"/>
            <a:ext cx="317494" cy="199808"/>
          </a:xfrm>
          <a:prstGeom prst="rect">
            <a:avLst/>
          </a:prstGeom>
          <a:solidFill>
            <a:schemeClr val="accent6">
              <a:lumMod val="60000"/>
              <a:lumOff val="4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7" name="Прямоугольник 46"/>
          <p:cNvSpPr/>
          <p:nvPr/>
        </p:nvSpPr>
        <p:spPr>
          <a:xfrm>
            <a:off x="5164097" y="6497655"/>
            <a:ext cx="317494" cy="199808"/>
          </a:xfrm>
          <a:prstGeom prst="rect">
            <a:avLst/>
          </a:prstGeom>
          <a:solidFill>
            <a:schemeClr val="accent4">
              <a:lumMod val="40000"/>
              <a:lumOff val="60000"/>
            </a:schemeClr>
          </a:solidFill>
          <a:effectLst>
            <a:outerShdw blurRad="50800" dist="38100" dir="2700000" algn="tl" rotWithShape="0">
              <a:prstClr val="black">
                <a:alpha val="40000"/>
              </a:prstClr>
            </a:outerShdw>
          </a:effectLst>
          <a:scene3d>
            <a:camera prst="orthographicFront"/>
            <a:lightRig rig="threePt" dir="t"/>
          </a:scene3d>
          <a:sp3d extrusionH="12700" prstMaterial="metal">
            <a:bevelT w="57150" h="57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TextBox 47">
            <a:extLst>
              <a:ext uri="{FF2B5EF4-FFF2-40B4-BE49-F238E27FC236}">
                <a16:creationId xmlns="" xmlns:a16="http://schemas.microsoft.com/office/drawing/2014/main" id="{03DA6773-A1AE-4D7B-8FB9-A0D2F2CA5AEC}"/>
              </a:ext>
            </a:extLst>
          </p:cNvPr>
          <p:cNvSpPr txBox="1"/>
          <p:nvPr/>
        </p:nvSpPr>
        <p:spPr>
          <a:xfrm>
            <a:off x="5554672" y="5907734"/>
            <a:ext cx="1391728" cy="261610"/>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smtClean="0"/>
              <a:t>Формирование ЭЛН</a:t>
            </a:r>
            <a:endParaRPr lang="ru-RU" sz="1100" dirty="0"/>
          </a:p>
        </p:txBody>
      </p:sp>
      <p:sp>
        <p:nvSpPr>
          <p:cNvPr id="49" name="TextBox 48">
            <a:extLst>
              <a:ext uri="{FF2B5EF4-FFF2-40B4-BE49-F238E27FC236}">
                <a16:creationId xmlns="" xmlns:a16="http://schemas.microsoft.com/office/drawing/2014/main" id="{03DA6773-A1AE-4D7B-8FB9-A0D2F2CA5AEC}"/>
              </a:ext>
            </a:extLst>
          </p:cNvPr>
          <p:cNvSpPr txBox="1"/>
          <p:nvPr/>
        </p:nvSpPr>
        <p:spPr>
          <a:xfrm>
            <a:off x="5554672" y="6197795"/>
            <a:ext cx="1681871" cy="261610"/>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smtClean="0"/>
              <a:t>Информация по выплате</a:t>
            </a:r>
            <a:endParaRPr lang="ru-RU" sz="1100" dirty="0"/>
          </a:p>
        </p:txBody>
      </p:sp>
      <p:sp>
        <p:nvSpPr>
          <p:cNvPr id="50" name="TextBox 49">
            <a:extLst>
              <a:ext uri="{FF2B5EF4-FFF2-40B4-BE49-F238E27FC236}">
                <a16:creationId xmlns="" xmlns:a16="http://schemas.microsoft.com/office/drawing/2014/main" id="{03DA6773-A1AE-4D7B-8FB9-A0D2F2CA5AEC}"/>
              </a:ext>
            </a:extLst>
          </p:cNvPr>
          <p:cNvSpPr txBox="1"/>
          <p:nvPr/>
        </p:nvSpPr>
        <p:spPr>
          <a:xfrm>
            <a:off x="5554672" y="6446674"/>
            <a:ext cx="1242648" cy="261610"/>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smtClean="0"/>
              <a:t>Процесс выплаты</a:t>
            </a:r>
            <a:endParaRPr lang="ru-RU" sz="1100" dirty="0"/>
          </a:p>
        </p:txBody>
      </p:sp>
      <p:sp>
        <p:nvSpPr>
          <p:cNvPr id="45" name="TextBox 44">
            <a:extLst>
              <a:ext uri="{FF2B5EF4-FFF2-40B4-BE49-F238E27FC236}">
                <a16:creationId xmlns="" xmlns:a16="http://schemas.microsoft.com/office/drawing/2014/main" id="{03DA6773-A1AE-4D7B-8FB9-A0D2F2CA5AEC}"/>
              </a:ext>
            </a:extLst>
          </p:cNvPr>
          <p:cNvSpPr txBox="1"/>
          <p:nvPr/>
        </p:nvSpPr>
        <p:spPr>
          <a:xfrm>
            <a:off x="1361745" y="1324796"/>
            <a:ext cx="1814920" cy="261610"/>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smtClean="0">
                <a:solidFill>
                  <a:schemeClr val="accent2">
                    <a:lumMod val="75000"/>
                  </a:schemeClr>
                </a:solidFill>
              </a:rPr>
              <a:t>Медицинская организация</a:t>
            </a:r>
            <a:endParaRPr lang="ru-RU" sz="1100" dirty="0">
              <a:solidFill>
                <a:schemeClr val="accent2">
                  <a:lumMod val="75000"/>
                </a:schemeClr>
              </a:solidFill>
            </a:endParaRPr>
          </a:p>
        </p:txBody>
      </p:sp>
      <p:sp>
        <p:nvSpPr>
          <p:cNvPr id="51" name="TextBox 50">
            <a:extLst>
              <a:ext uri="{FF2B5EF4-FFF2-40B4-BE49-F238E27FC236}">
                <a16:creationId xmlns="" xmlns:a16="http://schemas.microsoft.com/office/drawing/2014/main" id="{03DA6773-A1AE-4D7B-8FB9-A0D2F2CA5AEC}"/>
              </a:ext>
            </a:extLst>
          </p:cNvPr>
          <p:cNvSpPr txBox="1"/>
          <p:nvPr/>
        </p:nvSpPr>
        <p:spPr>
          <a:xfrm>
            <a:off x="9678747" y="1529123"/>
            <a:ext cx="987771" cy="261610"/>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smtClean="0">
                <a:solidFill>
                  <a:schemeClr val="accent4">
                    <a:lumMod val="75000"/>
                  </a:schemeClr>
                </a:solidFill>
              </a:rPr>
              <a:t>Страхователь</a:t>
            </a:r>
            <a:endParaRPr lang="ru-RU" sz="1100" dirty="0">
              <a:solidFill>
                <a:schemeClr val="accent4">
                  <a:lumMod val="75000"/>
                </a:schemeClr>
              </a:solidFill>
            </a:endParaRPr>
          </a:p>
        </p:txBody>
      </p:sp>
      <p:sp>
        <p:nvSpPr>
          <p:cNvPr id="52" name="TextBox 51">
            <a:extLst>
              <a:ext uri="{FF2B5EF4-FFF2-40B4-BE49-F238E27FC236}">
                <a16:creationId xmlns="" xmlns:a16="http://schemas.microsoft.com/office/drawing/2014/main" id="{F4351183-0824-4C80-9DA3-70B45E44CB02}"/>
              </a:ext>
            </a:extLst>
          </p:cNvPr>
          <p:cNvSpPr txBox="1"/>
          <p:nvPr/>
        </p:nvSpPr>
        <p:spPr>
          <a:xfrm rot="1666964">
            <a:off x="6250177" y="5310546"/>
            <a:ext cx="2122697" cy="261610"/>
          </a:xfrm>
          <a:prstGeom prst="rect">
            <a:avLst/>
          </a:prstGeom>
          <a:noFill/>
          <a:effectLst>
            <a:outerShdw blurRad="50800" dist="38100" dir="2700000" algn="tl" rotWithShape="0">
              <a:prstClr val="black">
                <a:alpha val="40000"/>
              </a:prstClr>
            </a:outerShdw>
          </a:effectLst>
        </p:spPr>
        <p:txBody>
          <a:bodyPr wrap="none" rtlCol="0">
            <a:spAutoFit/>
          </a:bodyPr>
          <a:lstStyle/>
          <a:p>
            <a:r>
              <a:rPr lang="ru-RU" sz="1100" dirty="0" smtClean="0"/>
              <a:t>Сведения для расчета выплаты</a:t>
            </a:r>
            <a:endParaRPr lang="ru-RU" sz="1100" dirty="0"/>
          </a:p>
        </p:txBody>
      </p:sp>
      <p:sp>
        <p:nvSpPr>
          <p:cNvPr id="53" name="TextBox 52">
            <a:extLst>
              <a:ext uri="{FF2B5EF4-FFF2-40B4-BE49-F238E27FC236}">
                <a16:creationId xmlns="" xmlns:a16="http://schemas.microsoft.com/office/drawing/2014/main" id="{B8681D9B-4DCC-49DC-92F8-8AF86A5ADA2D}"/>
              </a:ext>
            </a:extLst>
          </p:cNvPr>
          <p:cNvSpPr txBox="1"/>
          <p:nvPr/>
        </p:nvSpPr>
        <p:spPr>
          <a:xfrm>
            <a:off x="10001881" y="4597999"/>
            <a:ext cx="2137445" cy="1015663"/>
          </a:xfrm>
          <a:prstGeom prst="rect">
            <a:avLst/>
          </a:prstGeom>
          <a:noFill/>
          <a:effectLst>
            <a:outerShdw blurRad="12700" dist="12700" dir="2700000" algn="tl" rotWithShape="0">
              <a:prstClr val="black">
                <a:alpha val="40000"/>
              </a:prstClr>
            </a:outerShdw>
          </a:effectLst>
        </p:spPr>
        <p:txBody>
          <a:bodyPr wrap="none" rtlCol="0">
            <a:spAutoFit/>
          </a:bodyPr>
          <a:lstStyle/>
          <a:p>
            <a:pPr marL="285750" indent="-285750">
              <a:buFont typeface="Arial" panose="020B0604020202020204" pitchFamily="34" charset="0"/>
              <a:buChar char="•"/>
            </a:pPr>
            <a:r>
              <a:rPr lang="ru-RU" sz="1200" b="1" dirty="0" smtClean="0">
                <a:solidFill>
                  <a:schemeClr val="accent5">
                    <a:lumMod val="60000"/>
                    <a:lumOff val="40000"/>
                  </a:schemeClr>
                </a:solidFill>
              </a:rPr>
              <a:t>ЕПГУ</a:t>
            </a:r>
          </a:p>
          <a:p>
            <a:pPr marL="285750" indent="-285750">
              <a:buFont typeface="Arial" panose="020B0604020202020204" pitchFamily="34" charset="0"/>
              <a:buChar char="•"/>
            </a:pPr>
            <a:r>
              <a:rPr lang="ru-RU" sz="1200" b="1" dirty="0" smtClean="0">
                <a:solidFill>
                  <a:schemeClr val="accent5">
                    <a:lumMod val="60000"/>
                    <a:lumOff val="40000"/>
                  </a:schemeClr>
                </a:solidFill>
              </a:rPr>
              <a:t>ЛК</a:t>
            </a:r>
            <a:endParaRPr lang="ru-RU" sz="1200" b="1" dirty="0">
              <a:solidFill>
                <a:schemeClr val="accent5">
                  <a:lumMod val="60000"/>
                  <a:lumOff val="40000"/>
                </a:schemeClr>
              </a:solidFill>
            </a:endParaRPr>
          </a:p>
          <a:p>
            <a:pPr marL="285750" indent="-285750">
              <a:buFont typeface="Arial" panose="020B0604020202020204" pitchFamily="34" charset="0"/>
              <a:buChar char="•"/>
            </a:pPr>
            <a:r>
              <a:rPr lang="ru-RU" sz="1200" b="1" dirty="0">
                <a:solidFill>
                  <a:schemeClr val="accent5">
                    <a:lumMod val="60000"/>
                    <a:lumOff val="40000"/>
                  </a:schemeClr>
                </a:solidFill>
              </a:rPr>
              <a:t>Алиса</a:t>
            </a:r>
          </a:p>
          <a:p>
            <a:pPr marL="285750" indent="-285750">
              <a:buFont typeface="Arial" panose="020B0604020202020204" pitchFamily="34" charset="0"/>
              <a:buChar char="•"/>
            </a:pPr>
            <a:r>
              <a:rPr lang="ru-RU" sz="1200" b="1" dirty="0">
                <a:solidFill>
                  <a:schemeClr val="accent5">
                    <a:lumMod val="60000"/>
                    <a:lumOff val="40000"/>
                  </a:schemeClr>
                </a:solidFill>
              </a:rPr>
              <a:t>Мобильное приложение</a:t>
            </a:r>
          </a:p>
          <a:p>
            <a:pPr marL="285750" indent="-285750">
              <a:buFont typeface="Arial" panose="020B0604020202020204" pitchFamily="34" charset="0"/>
              <a:buChar char="•"/>
            </a:pPr>
            <a:r>
              <a:rPr lang="ru-RU" sz="1200" b="1" dirty="0">
                <a:solidFill>
                  <a:schemeClr val="accent5">
                    <a:lumMod val="60000"/>
                    <a:lumOff val="40000"/>
                  </a:schemeClr>
                </a:solidFill>
              </a:rPr>
              <a:t>…</a:t>
            </a:r>
          </a:p>
        </p:txBody>
      </p:sp>
    </p:spTree>
    <p:extLst>
      <p:ext uri="{BB962C8B-B14F-4D97-AF65-F5344CB8AC3E}">
        <p14:creationId xmlns:p14="http://schemas.microsoft.com/office/powerpoint/2010/main" val="37863920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838200" y="234215"/>
            <a:ext cx="11155878" cy="1456473"/>
          </a:xfrm>
          <a:solidFill>
            <a:schemeClr val="accent4">
              <a:lumMod val="40000"/>
              <a:lumOff val="60000"/>
            </a:schemeClr>
          </a:solidFill>
        </p:spPr>
        <p:txBody>
          <a:bodyPr/>
          <a:lstStyle/>
          <a:p>
            <a:pPr algn="ctr"/>
            <a:r>
              <a:rPr lang="ru-RU" b="1" dirty="0" smtClean="0">
                <a:solidFill>
                  <a:schemeClr val="accent2">
                    <a:lumMod val="75000"/>
                  </a:schemeClr>
                </a:solidFill>
              </a:rPr>
              <a:t>ЭЛЕКТРОННЫЕ БОЛЬНИЧНЫЕ</a:t>
            </a:r>
            <a:endParaRPr lang="ru-RU" b="1" dirty="0">
              <a:solidFill>
                <a:schemeClr val="accent2">
                  <a:lumMod val="75000"/>
                </a:schemeClr>
              </a:solidFill>
            </a:endParaRPr>
          </a:p>
        </p:txBody>
      </p:sp>
      <p:sp>
        <p:nvSpPr>
          <p:cNvPr id="10" name="Параллелограмм 9"/>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8" name="Рисунок 7"/>
          <p:cNvPicPr>
            <a:picLocks noChangeAspect="1"/>
          </p:cNvPicPr>
          <p:nvPr/>
        </p:nvPicPr>
        <p:blipFill rotWithShape="1">
          <a:blip r:embed="rId2" cstate="print">
            <a:duotone>
              <a:schemeClr val="accent4">
                <a:shade val="45000"/>
                <a:satMod val="135000"/>
              </a:schemeClr>
              <a:prstClr val="white"/>
            </a:duotone>
            <a:extLst>
              <a:ext uri="{BEBA8EAE-BF5A-486C-A8C5-ECC9F3942E4B}">
                <a14:imgProps xmlns:a14="http://schemas.microsoft.com/office/drawing/2010/main">
                  <a14:imgLayer r:embed="rId3">
                    <a14:imgEffect>
                      <a14:artisticCrisscrossEtching trans="47000" pressure="24"/>
                    </a14:imgEffect>
                    <a14:imgEffect>
                      <a14:colorTemperature colorTemp="3274"/>
                    </a14:imgEffect>
                    <a14:imgEffect>
                      <a14:saturation sat="384000"/>
                    </a14:imgEffect>
                    <a14:imgEffect>
                      <a14:brightnessContrast bright="16000"/>
                    </a14:imgEffect>
                  </a14:imgLayer>
                </a14:imgProps>
              </a:ext>
              <a:ext uri="{28A0092B-C50C-407E-A947-70E740481C1C}">
                <a14:useLocalDpi xmlns:a14="http://schemas.microsoft.com/office/drawing/2010/main" val="0"/>
              </a:ext>
            </a:extLst>
          </a:blip>
          <a:srcRect l="16447"/>
          <a:stretch/>
        </p:blipFill>
        <p:spPr>
          <a:xfrm>
            <a:off x="1234883" y="1878689"/>
            <a:ext cx="3433562" cy="3752967"/>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7" name="TextBox 6"/>
          <p:cNvSpPr txBox="1"/>
          <p:nvPr/>
        </p:nvSpPr>
        <p:spPr>
          <a:xfrm>
            <a:off x="4675951" y="3236494"/>
            <a:ext cx="5973490" cy="1938992"/>
          </a:xfrm>
          <a:prstGeom prst="rect">
            <a:avLst/>
          </a:prstGeom>
          <a:noFill/>
        </p:spPr>
        <p:txBody>
          <a:bodyPr wrap="square" rtlCol="0">
            <a:spAutoFit/>
          </a:bodyPr>
          <a:lstStyle/>
          <a:p>
            <a:pPr algn="ctr"/>
            <a:r>
              <a:rPr lang="ru-RU" sz="2400" b="1" dirty="0"/>
              <a:t>9</a:t>
            </a:r>
            <a:r>
              <a:rPr lang="ru-RU" sz="2400" b="1" dirty="0" smtClean="0"/>
              <a:t>5% листков нетрудоспособности выдается в электронном виде</a:t>
            </a:r>
          </a:p>
          <a:p>
            <a:pPr algn="ctr"/>
            <a:r>
              <a:rPr lang="ru-RU" sz="2400" b="1" dirty="0" smtClean="0"/>
              <a:t>100% медицинских организаций работают с листками в электронной форме</a:t>
            </a:r>
          </a:p>
          <a:p>
            <a:pPr algn="ctr"/>
            <a:endParaRPr lang="ru-RU" sz="2400" b="1" dirty="0"/>
          </a:p>
        </p:txBody>
      </p:sp>
      <p:sp>
        <p:nvSpPr>
          <p:cNvPr id="11" name="Параллелограмм 10"/>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50" name="Picture 2" descr="Как бизнесу получить субсидию за нерабочие дни в ноябре"/>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3978" y="3538329"/>
            <a:ext cx="6283241" cy="4188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64817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838200" y="234215"/>
            <a:ext cx="11155878" cy="1456473"/>
          </a:xfrm>
          <a:solidFill>
            <a:schemeClr val="accent4">
              <a:lumMod val="40000"/>
              <a:lumOff val="60000"/>
            </a:schemeClr>
          </a:solidFill>
        </p:spPr>
        <p:txBody>
          <a:bodyPr/>
          <a:lstStyle/>
          <a:p>
            <a:pPr algn="ctr"/>
            <a:r>
              <a:rPr lang="ru-RU" b="1" dirty="0" smtClean="0">
                <a:solidFill>
                  <a:schemeClr val="accent2">
                    <a:lumMod val="75000"/>
                  </a:schemeClr>
                </a:solidFill>
              </a:rPr>
              <a:t>ЭЛЕКТРОННЫЕ БОЛЬНИЧНЫЕ</a:t>
            </a:r>
            <a:endParaRPr lang="ru-RU" b="1" dirty="0">
              <a:solidFill>
                <a:schemeClr val="accent2">
                  <a:lumMod val="75000"/>
                </a:schemeClr>
              </a:solidFill>
            </a:endParaRPr>
          </a:p>
        </p:txBody>
      </p:sp>
      <p:sp>
        <p:nvSpPr>
          <p:cNvPr id="10" name="Параллелограмм 9"/>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11" name="Параллелограмм 10"/>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6568" y="1755634"/>
            <a:ext cx="3592327" cy="5037419"/>
          </a:xfrm>
          <a:prstGeom prst="rect">
            <a:avLst/>
          </a:prstGeom>
        </p:spPr>
      </p:pic>
    </p:spTree>
    <p:extLst>
      <p:ext uri="{BB962C8B-B14F-4D97-AF65-F5344CB8AC3E}">
        <p14:creationId xmlns:p14="http://schemas.microsoft.com/office/powerpoint/2010/main" val="2434626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p:cNvSpPr>
            <a:spLocks noGrp="1"/>
          </p:cNvSpPr>
          <p:nvPr>
            <p:ph type="title"/>
          </p:nvPr>
        </p:nvSpPr>
        <p:spPr>
          <a:xfrm>
            <a:off x="819397" y="365125"/>
            <a:ext cx="10925299" cy="1325563"/>
          </a:xfrm>
          <a:solidFill>
            <a:schemeClr val="accent4">
              <a:lumMod val="60000"/>
              <a:lumOff val="40000"/>
            </a:schemeClr>
          </a:solidFill>
        </p:spPr>
        <p:txBody>
          <a:bodyPr/>
          <a:lstStyle/>
          <a:p>
            <a:pPr algn="ctr"/>
            <a:r>
              <a:rPr lang="ru-RU" b="1" dirty="0" smtClean="0">
                <a:solidFill>
                  <a:schemeClr val="accent2">
                    <a:lumMod val="75000"/>
                  </a:schemeClr>
                </a:solidFill>
              </a:rPr>
              <a:t>ПРОАКТИВНЫЕ ВЫПЛАТЫ</a:t>
            </a:r>
            <a:endParaRPr lang="ru-RU" b="1" dirty="0">
              <a:solidFill>
                <a:schemeClr val="accent2">
                  <a:lumMod val="75000"/>
                </a:schemeClr>
              </a:solidFill>
            </a:endParaRPr>
          </a:p>
        </p:txBody>
      </p:sp>
      <p:sp>
        <p:nvSpPr>
          <p:cNvPr id="9" name="Параллелограмм 8"/>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9002" y="2189220"/>
            <a:ext cx="7055754" cy="3033471"/>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7" name="Крест 6"/>
          <p:cNvSpPr/>
          <p:nvPr/>
        </p:nvSpPr>
        <p:spPr>
          <a:xfrm rot="20512533">
            <a:off x="6471647" y="1812072"/>
            <a:ext cx="1465450" cy="1452719"/>
          </a:xfrm>
          <a:prstGeom prst="plus">
            <a:avLst>
              <a:gd name="adj" fmla="val 48070"/>
            </a:avLst>
          </a:prstGeom>
          <a:solidFill>
            <a:srgbClr val="C00000"/>
          </a:solidFill>
          <a:ln>
            <a:solidFill>
              <a:srgbClr val="C0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b="1">
              <a:ln w="22225">
                <a:solidFill>
                  <a:schemeClr val="accent2"/>
                </a:solidFill>
                <a:prstDash val="solid"/>
              </a:ln>
              <a:solidFill>
                <a:schemeClr val="accent2">
                  <a:lumMod val="40000"/>
                  <a:lumOff val="60000"/>
                </a:schemeClr>
              </a:solidFill>
            </a:endParaRPr>
          </a:p>
        </p:txBody>
      </p:sp>
      <p:sp>
        <p:nvSpPr>
          <p:cNvPr id="10" name="Параллелограмм 9"/>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TextBox 1"/>
          <p:cNvSpPr txBox="1"/>
          <p:nvPr/>
        </p:nvSpPr>
        <p:spPr>
          <a:xfrm rot="1178877">
            <a:off x="6497847" y="2132399"/>
            <a:ext cx="2368542" cy="584775"/>
          </a:xfrm>
          <a:prstGeom prst="rect">
            <a:avLst/>
          </a:prstGeom>
          <a:noFill/>
        </p:spPr>
        <p:txBody>
          <a:bodyPr wrap="square" rtlCol="0">
            <a:spAutoFit/>
          </a:bodyPr>
          <a:lstStyle/>
          <a:p>
            <a:r>
              <a:rPr lang="ru-RU" sz="1600" b="1" dirty="0" smtClean="0">
                <a:solidFill>
                  <a:schemeClr val="accent5">
                    <a:lumMod val="50000"/>
                  </a:schemeClr>
                </a:solidFill>
              </a:rPr>
              <a:t>Листок/ Номер листка нетрудоспособности</a:t>
            </a:r>
            <a:endParaRPr lang="ru-RU" sz="1600" b="1" dirty="0">
              <a:solidFill>
                <a:schemeClr val="accent5">
                  <a:lumMod val="50000"/>
                </a:schemeClr>
              </a:solidFill>
            </a:endParaRPr>
          </a:p>
        </p:txBody>
      </p:sp>
      <p:sp>
        <p:nvSpPr>
          <p:cNvPr id="11" name="TextBox 10"/>
          <p:cNvSpPr txBox="1"/>
          <p:nvPr/>
        </p:nvSpPr>
        <p:spPr>
          <a:xfrm>
            <a:off x="609601" y="5222691"/>
            <a:ext cx="10062442" cy="1477328"/>
          </a:xfrm>
          <a:prstGeom prst="rect">
            <a:avLst/>
          </a:prstGeom>
          <a:noFill/>
        </p:spPr>
        <p:txBody>
          <a:bodyPr wrap="square" rtlCol="0">
            <a:spAutoFit/>
          </a:bodyPr>
          <a:lstStyle/>
          <a:p>
            <a:r>
              <a:rPr lang="ru-RU" b="1" dirty="0" smtClean="0">
                <a:solidFill>
                  <a:schemeClr val="accent2">
                    <a:lumMod val="75000"/>
                  </a:schemeClr>
                </a:solidFill>
              </a:rPr>
              <a:t>Принципы взаимодействия:</a:t>
            </a:r>
          </a:p>
          <a:p>
            <a:pPr marL="742950" lvl="1" indent="-285750">
              <a:buFont typeface="Arial" panose="020B0604020202020204" pitchFamily="34" charset="0"/>
              <a:buChar char="•"/>
            </a:pPr>
            <a:r>
              <a:rPr lang="ru-RU" b="1" dirty="0" smtClean="0">
                <a:solidFill>
                  <a:srgbClr val="C00000"/>
                </a:solidFill>
              </a:rPr>
              <a:t>Всё взаимодействие с использованием СЭДО</a:t>
            </a:r>
          </a:p>
          <a:p>
            <a:pPr marL="742950" lvl="1" indent="-285750">
              <a:buFont typeface="Arial" panose="020B0604020202020204" pitchFamily="34" charset="0"/>
              <a:buChar char="•"/>
            </a:pPr>
            <a:r>
              <a:rPr lang="ru-RU" dirty="0" smtClean="0"/>
              <a:t>Только машиночитаемые данные</a:t>
            </a:r>
          </a:p>
          <a:p>
            <a:pPr marL="742950" lvl="1" indent="-285750">
              <a:buFont typeface="Arial" panose="020B0604020202020204" pitchFamily="34" charset="0"/>
              <a:buChar char="•"/>
            </a:pPr>
            <a:r>
              <a:rPr lang="ru-RU" dirty="0" smtClean="0"/>
              <a:t>Приоритет – сквозная автоматизация</a:t>
            </a:r>
          </a:p>
          <a:p>
            <a:pPr marL="742950" lvl="1" indent="-285750">
              <a:buFont typeface="Arial" panose="020B0604020202020204" pitchFamily="34" charset="0"/>
              <a:buChar char="•"/>
            </a:pPr>
            <a:r>
              <a:rPr lang="ru-RU" dirty="0" smtClean="0"/>
              <a:t>В переходный период (первое полугодие 2022 года) возможно направление реестров ПВСО</a:t>
            </a:r>
            <a:endParaRPr lang="ru-RU" dirty="0"/>
          </a:p>
        </p:txBody>
      </p:sp>
      <p:sp>
        <p:nvSpPr>
          <p:cNvPr id="3" name="Овал 2"/>
          <p:cNvSpPr/>
          <p:nvPr/>
        </p:nvSpPr>
        <p:spPr>
          <a:xfrm>
            <a:off x="2771031" y="4214899"/>
            <a:ext cx="995263" cy="3891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ЗАГС</a:t>
            </a:r>
            <a:endParaRPr lang="ru-RU" dirty="0"/>
          </a:p>
        </p:txBody>
      </p:sp>
      <p:sp>
        <p:nvSpPr>
          <p:cNvPr id="4" name="Овал 3"/>
          <p:cNvSpPr/>
          <p:nvPr/>
        </p:nvSpPr>
        <p:spPr>
          <a:xfrm rot="1855011">
            <a:off x="3785562" y="4703878"/>
            <a:ext cx="1469066" cy="4812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b="1" dirty="0" smtClean="0"/>
              <a:t>СВЕДЕНИЯ О РОЖДЕНИИ</a:t>
            </a:r>
            <a:endParaRPr lang="ru-RU" sz="1200" b="1" dirty="0"/>
          </a:p>
        </p:txBody>
      </p:sp>
    </p:spTree>
    <p:extLst>
      <p:ext uri="{BB962C8B-B14F-4D97-AF65-F5344CB8AC3E}">
        <p14:creationId xmlns:p14="http://schemas.microsoft.com/office/powerpoint/2010/main" val="42289588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838200" y="234215"/>
            <a:ext cx="11155878" cy="1456473"/>
          </a:xfrm>
          <a:solidFill>
            <a:schemeClr val="accent4">
              <a:lumMod val="40000"/>
              <a:lumOff val="60000"/>
            </a:schemeClr>
          </a:solidFill>
        </p:spPr>
        <p:txBody>
          <a:bodyPr/>
          <a:lstStyle/>
          <a:p>
            <a:pPr algn="ctr">
              <a:lnSpc>
                <a:spcPct val="107000"/>
              </a:lnSpc>
              <a:spcBef>
                <a:spcPts val="1125"/>
              </a:spcBef>
              <a:spcAft>
                <a:spcPts val="1125"/>
              </a:spcAft>
            </a:pPr>
            <a:r>
              <a:rPr lang="ru-RU" kern="1800" dirty="0" err="1">
                <a:solidFill>
                  <a:srgbClr val="EE8E22"/>
                </a:solidFill>
                <a:latin typeface="Verdana" panose="020B0604030504040204" pitchFamily="34" charset="0"/>
                <a:ea typeface="Times New Roman" panose="02020603050405020304" pitchFamily="18" charset="0"/>
                <a:cs typeface="Times New Roman" panose="02020603050405020304" pitchFamily="18" charset="0"/>
              </a:rPr>
              <a:t>Вебинары</a:t>
            </a:r>
            <a:r>
              <a:rPr lang="ru-RU" kern="1800" dirty="0">
                <a:solidFill>
                  <a:srgbClr val="EE8E22"/>
                </a:solidFill>
                <a:latin typeface="Verdana" panose="020B0604030504040204" pitchFamily="34" charset="0"/>
                <a:ea typeface="Times New Roman" panose="02020603050405020304" pitchFamily="18" charset="0"/>
                <a:cs typeface="Times New Roman" panose="02020603050405020304" pitchFamily="18" charset="0"/>
              </a:rPr>
              <a:t> ФСС</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Параллелограмм 9"/>
          <p:cNvSpPr/>
          <p:nvPr/>
        </p:nvSpPr>
        <p:spPr>
          <a:xfrm>
            <a:off x="-1270084"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араллелограмм 10"/>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2246393" y="2021305"/>
            <a:ext cx="6886380" cy="4338047"/>
          </a:xfrm>
          <a:prstGeom prst="rect">
            <a:avLst/>
          </a:prstGeom>
        </p:spPr>
        <p:txBody>
          <a:bodyPr wrap="square">
            <a:spAutoFit/>
          </a:bodyPr>
          <a:lstStyle/>
          <a:p>
            <a:pPr algn="ctr">
              <a:lnSpc>
                <a:spcPct val="107000"/>
              </a:lnSpc>
              <a:spcAft>
                <a:spcPts val="800"/>
              </a:spcAft>
            </a:pPr>
            <a:r>
              <a:rPr lang="ru-RU" sz="1200" dirty="0" smtClean="0">
                <a:solidFill>
                  <a:srgbClr val="616161"/>
                </a:solidFill>
                <a:latin typeface="Verdana" panose="020B0604030504040204" pitchFamily="34" charset="0"/>
                <a:ea typeface="Times New Roman" panose="02020603050405020304" pitchFamily="18" charset="0"/>
                <a:cs typeface="Times New Roman" panose="02020603050405020304" pitchFamily="18" charset="0"/>
              </a:rPr>
              <a:t>Уважаемые </a:t>
            </a:r>
            <a:r>
              <a:rPr lang="ru-RU" sz="1200"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РАБОТОДАТЕЛИ!</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1200"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Фонд социального страхования РФ проводит ряд </a:t>
            </a:r>
            <a:r>
              <a:rPr lang="ru-RU" sz="1200" dirty="0" err="1">
                <a:solidFill>
                  <a:srgbClr val="616161"/>
                </a:solidFill>
                <a:latin typeface="Verdana" panose="020B0604030504040204" pitchFamily="34" charset="0"/>
                <a:ea typeface="Times New Roman" panose="02020603050405020304" pitchFamily="18" charset="0"/>
                <a:cs typeface="Times New Roman" panose="02020603050405020304" pitchFamily="18" charset="0"/>
              </a:rPr>
              <a:t>вебинаров</a:t>
            </a:r>
            <a:r>
              <a:rPr lang="ru-RU" sz="1200"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 по вопросам изменения законодательства и модернизации бизнес-процессов социального страхования.</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1200"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Приглашаем Вас присоединиться к нашим </a:t>
            </a:r>
            <a:r>
              <a:rPr lang="ru-RU" sz="1200" dirty="0" err="1">
                <a:solidFill>
                  <a:srgbClr val="616161"/>
                </a:solidFill>
                <a:latin typeface="Verdana" panose="020B0604030504040204" pitchFamily="34" charset="0"/>
                <a:ea typeface="Times New Roman" panose="02020603050405020304" pitchFamily="18" charset="0"/>
                <a:cs typeface="Times New Roman" panose="02020603050405020304" pitchFamily="18" charset="0"/>
              </a:rPr>
              <a:t>вебинарам</a:t>
            </a:r>
            <a:r>
              <a:rPr lang="ru-RU" sz="1200"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 в удобные Вам даты.</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1200"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Проведенные </a:t>
            </a:r>
            <a:r>
              <a:rPr lang="ru-RU" sz="1200" dirty="0" err="1">
                <a:solidFill>
                  <a:srgbClr val="616161"/>
                </a:solidFill>
                <a:latin typeface="Verdana" panose="020B0604030504040204" pitchFamily="34" charset="0"/>
                <a:ea typeface="Times New Roman" panose="02020603050405020304" pitchFamily="18" charset="0"/>
                <a:cs typeface="Times New Roman" panose="02020603050405020304" pitchFamily="18" charset="0"/>
              </a:rPr>
              <a:t>вебинары</a:t>
            </a:r>
            <a:r>
              <a:rPr lang="ru-RU" sz="1200"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 возможно посмотреть в записи.</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ru-RU"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 </a:t>
            </a:r>
            <a:r>
              <a:rPr lang="en-US" dirty="0">
                <a:solidFill>
                  <a:srgbClr val="0C54A0"/>
                </a:solidFill>
                <a:latin typeface="Verdana" panose="020B0604030504040204" pitchFamily="34" charset="0"/>
                <a:ea typeface="Times New Roman" panose="02020603050405020304" pitchFamily="18" charset="0"/>
                <a:cs typeface="Times New Roman" panose="02020603050405020304" pitchFamily="18" charset="0"/>
              </a:rPr>
              <a:t>https://fss.nnov.ru</a:t>
            </a:r>
            <a:r>
              <a:rPr lang="en-US" dirty="0" smtClean="0">
                <a:solidFill>
                  <a:srgbClr val="0C54A0"/>
                </a:solidFill>
                <a:latin typeface="Verdana" panose="020B0604030504040204" pitchFamily="34" charset="0"/>
                <a:ea typeface="Times New Roman" panose="02020603050405020304" pitchFamily="18" charset="0"/>
                <a:cs typeface="Times New Roman" panose="02020603050405020304" pitchFamily="18" charset="0"/>
              </a:rPr>
              <a:t>/</a:t>
            </a:r>
            <a:r>
              <a:rPr lang="ru-RU" dirty="0" smtClean="0">
                <a:solidFill>
                  <a:srgbClr val="0C54A0"/>
                </a:solidFill>
                <a:latin typeface="Verdana" panose="020B0604030504040204" pitchFamily="34" charset="0"/>
                <a:ea typeface="Times New Roman" panose="02020603050405020304" pitchFamily="18" charset="0"/>
                <a:cs typeface="Times New Roman" panose="02020603050405020304" pitchFamily="18" charset="0"/>
              </a:rPr>
              <a:t>     или      </a:t>
            </a:r>
            <a:r>
              <a:rPr lang="en-US" dirty="0" smtClean="0">
                <a:solidFill>
                  <a:srgbClr val="0C54A0"/>
                </a:solidFill>
                <a:latin typeface="Verdana" panose="020B0604030504040204" pitchFamily="34" charset="0"/>
                <a:ea typeface="Times New Roman" panose="02020603050405020304" pitchFamily="18" charset="0"/>
                <a:cs typeface="Times New Roman" panose="02020603050405020304" pitchFamily="18" charset="0"/>
              </a:rPr>
              <a:t>https</a:t>
            </a:r>
            <a:r>
              <a:rPr lang="en-US" dirty="0">
                <a:solidFill>
                  <a:srgbClr val="0C54A0"/>
                </a:solidFill>
                <a:latin typeface="Verdana" panose="020B0604030504040204" pitchFamily="34" charset="0"/>
                <a:ea typeface="Times New Roman" panose="02020603050405020304" pitchFamily="18" charset="0"/>
                <a:cs typeface="Times New Roman" panose="02020603050405020304" pitchFamily="18" charset="0"/>
              </a:rPr>
              <a:t>://fss.ru/</a:t>
            </a:r>
            <a:endParaRPr lang="ru-RU" sz="1600" dirty="0">
              <a:solidFill>
                <a:srgbClr val="0C54A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Спикеры: </a:t>
            </a:r>
            <a:endParaRPr lang="ru-RU" dirty="0" smtClean="0">
              <a:solidFill>
                <a:srgbClr val="616161"/>
              </a:solidFill>
              <a:latin typeface="Verdana" panose="020B060403050404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ru-RU" sz="1400" b="1" dirty="0" smtClean="0">
                <a:solidFill>
                  <a:srgbClr val="616161"/>
                </a:solidFill>
                <a:latin typeface="Verdana" panose="020B0604030504040204" pitchFamily="34" charset="0"/>
                <a:ea typeface="Times New Roman" panose="02020603050405020304" pitchFamily="18" charset="0"/>
                <a:cs typeface="Times New Roman" panose="02020603050405020304" pitchFamily="18" charset="0"/>
              </a:rPr>
              <a:t>Толкачев </a:t>
            </a:r>
            <a:r>
              <a:rPr lang="ru-RU" sz="1400" b="1"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Вячеслав Сергеевич - Руководитель департамента обеспечения страховых выплат</a:t>
            </a:r>
            <a:r>
              <a:rPr lang="ru-RU" sz="1400"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1400" b="1" dirty="0" err="1">
                <a:solidFill>
                  <a:srgbClr val="616161"/>
                </a:solidFill>
                <a:latin typeface="Verdana" panose="020B0604030504040204" pitchFamily="34" charset="0"/>
                <a:ea typeface="Times New Roman" panose="02020603050405020304" pitchFamily="18" charset="0"/>
                <a:cs typeface="Times New Roman" panose="02020603050405020304" pitchFamily="18" charset="0"/>
              </a:rPr>
              <a:t>Прямов</a:t>
            </a:r>
            <a:r>
              <a:rPr lang="ru-RU" sz="1400" b="1"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 Григорий Викторович - Руководитель департамента информационных технологий и защиты информации</a:t>
            </a:r>
            <a:r>
              <a:rPr lang="ru-RU" sz="1400" dirty="0">
                <a:solidFill>
                  <a:srgbClr val="616161"/>
                </a:solidFill>
                <a:latin typeface="Verdana" panose="020B0604030504040204" pitchFamily="34"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142875">
              <a:lnSpc>
                <a:spcPct val="107000"/>
              </a:lnSpc>
              <a:spcAft>
                <a:spcPts val="600"/>
              </a:spcAft>
            </a:pPr>
            <a:r>
              <a:rPr lang="ru-RU" sz="4400" b="1" kern="1800" dirty="0">
                <a:solidFill>
                  <a:srgbClr val="000000"/>
                </a:solidFill>
                <a:latin typeface="PT Serif"/>
                <a:ea typeface="Times New Roman" panose="02020603050405020304" pitchFamily="18"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100" name="Рисунок 18" descr="Как ФСС будет выплачивать больничные и декретные с 2022 года и как действовать работодателям"/>
          <p:cNvPicPr>
            <a:picLocks noChangeAspect="1" noChangeArrowheads="1"/>
          </p:cNvPicPr>
          <p:nvPr/>
        </p:nvPicPr>
        <p:blipFill rotWithShape="1">
          <a:blip r:embed="rId2">
            <a:extLst>
              <a:ext uri="{28A0092B-C50C-407E-A947-70E740481C1C}">
                <a14:useLocalDpi xmlns:a14="http://schemas.microsoft.com/office/drawing/2010/main" val="0"/>
              </a:ext>
            </a:extLst>
          </a:blip>
          <a:srcRect l="7008" r="13257" b="13977"/>
          <a:stretch/>
        </p:blipFill>
        <p:spPr bwMode="auto">
          <a:xfrm>
            <a:off x="-365899" y="-472290"/>
            <a:ext cx="3822973" cy="2749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Рисунок 1"/>
          <p:cNvPicPr>
            <a:picLocks noChangeAspect="1"/>
          </p:cNvPicPr>
          <p:nvPr/>
        </p:nvPicPr>
        <p:blipFill rotWithShape="1">
          <a:blip r:embed="rId3"/>
          <a:srcRect l="17594" t="10993" r="36223" b="11133"/>
          <a:stretch/>
        </p:blipFill>
        <p:spPr>
          <a:xfrm>
            <a:off x="-365899" y="4085977"/>
            <a:ext cx="2590105" cy="2474023"/>
          </a:xfrm>
          <a:prstGeom prst="rect">
            <a:avLst/>
          </a:prstGeom>
        </p:spPr>
      </p:pic>
      <p:pic>
        <p:nvPicPr>
          <p:cNvPr id="4" name="Рисунок 3"/>
          <p:cNvPicPr>
            <a:picLocks noChangeAspect="1"/>
          </p:cNvPicPr>
          <p:nvPr/>
        </p:nvPicPr>
        <p:blipFill rotWithShape="1">
          <a:blip r:embed="rId4"/>
          <a:srcRect t="6845" r="43476" b="49802"/>
          <a:stretch/>
        </p:blipFill>
        <p:spPr>
          <a:xfrm>
            <a:off x="7263717" y="5451410"/>
            <a:ext cx="3056752" cy="1318770"/>
          </a:xfrm>
          <a:prstGeom prst="rect">
            <a:avLst/>
          </a:prstGeom>
        </p:spPr>
      </p:pic>
    </p:spTree>
    <p:extLst>
      <p:ext uri="{BB962C8B-B14F-4D97-AF65-F5344CB8AC3E}">
        <p14:creationId xmlns:p14="http://schemas.microsoft.com/office/powerpoint/2010/main" val="34664421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1283" y="365125"/>
            <a:ext cx="10569039" cy="1325563"/>
          </a:xfrm>
          <a:solidFill>
            <a:schemeClr val="accent4">
              <a:lumMod val="60000"/>
              <a:lumOff val="40000"/>
            </a:schemeClr>
          </a:solidFill>
        </p:spPr>
        <p:txBody>
          <a:bodyPr>
            <a:normAutofit/>
          </a:bodyPr>
          <a:lstStyle/>
          <a:p>
            <a:pPr algn="ctr"/>
            <a:r>
              <a:rPr lang="ru-RU" sz="4000" b="1" dirty="0" smtClean="0"/>
              <a:t> </a:t>
            </a:r>
            <a:r>
              <a:rPr lang="ru-RU" sz="4000" b="1" dirty="0" smtClean="0">
                <a:solidFill>
                  <a:schemeClr val="accent2">
                    <a:lumMod val="75000"/>
                  </a:schemeClr>
                </a:solidFill>
              </a:rPr>
              <a:t>СПОСОБЫ </a:t>
            </a:r>
            <a:r>
              <a:rPr lang="ru-RU" sz="4000" b="1" dirty="0">
                <a:solidFill>
                  <a:schemeClr val="accent2">
                    <a:lumMod val="75000"/>
                  </a:schemeClr>
                </a:solidFill>
              </a:rPr>
              <a:t>ПОЛУЧЕНИЯ ПОСОБИЯ </a:t>
            </a:r>
            <a:r>
              <a:rPr lang="ru-RU" sz="4000" b="1" dirty="0" smtClean="0">
                <a:solidFill>
                  <a:schemeClr val="accent2">
                    <a:lumMod val="75000"/>
                  </a:schemeClr>
                </a:solidFill>
              </a:rPr>
              <a:t>   ЗАСТРАХОВАННЫМ </a:t>
            </a:r>
            <a:r>
              <a:rPr lang="ru-RU" sz="4000" b="1" dirty="0">
                <a:solidFill>
                  <a:schemeClr val="accent2">
                    <a:lumMod val="75000"/>
                  </a:schemeClr>
                </a:solidFill>
              </a:rPr>
              <a:t>ЛИЦОМ</a:t>
            </a:r>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6824" y="2386278"/>
            <a:ext cx="1088231" cy="98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4677" y="3595814"/>
            <a:ext cx="1152525" cy="910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13261"/>
          <a:stretch/>
        </p:blipFill>
        <p:spPr bwMode="auto">
          <a:xfrm>
            <a:off x="1683994" y="4836020"/>
            <a:ext cx="1277508" cy="828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Прямоугольник 20">
            <a:extLst>
              <a:ext uri="{FF2B5EF4-FFF2-40B4-BE49-F238E27FC236}">
                <a16:creationId xmlns="" xmlns:a16="http://schemas.microsoft.com/office/drawing/2014/main" id="{999034E3-8125-4106-A352-FE5D23B8B462}"/>
              </a:ext>
            </a:extLst>
          </p:cNvPr>
          <p:cNvSpPr/>
          <p:nvPr/>
        </p:nvSpPr>
        <p:spPr>
          <a:xfrm>
            <a:off x="2961502" y="2572937"/>
            <a:ext cx="7065169" cy="772980"/>
          </a:xfrm>
          <a:prstGeom prst="rect">
            <a:avLst/>
          </a:prstGeom>
          <a:solidFill>
            <a:schemeClr val="accent1">
              <a:lumMod val="20000"/>
              <a:lumOff val="80000"/>
            </a:schemeClr>
          </a:solidFill>
        </p:spPr>
        <p:txBody>
          <a:bodyPr wrap="square" lIns="81000" tIns="81000" rIns="81000" bIns="81000" anchor="ctr" anchorCtr="0">
            <a:spAutoFit/>
          </a:bodyPr>
          <a:lstStyle/>
          <a:p>
            <a:pPr>
              <a:lnSpc>
                <a:spcPct val="110000"/>
              </a:lnSpc>
            </a:pPr>
            <a:r>
              <a:rPr lang="ru-RU" sz="1800" b="1" dirty="0">
                <a:solidFill>
                  <a:schemeClr val="accent5">
                    <a:lumMod val="50000"/>
                  </a:schemeClr>
                </a:solidFill>
                <a:latin typeface="Century Gothic" panose="020B0502020202020204" pitchFamily="34" charset="0"/>
              </a:rPr>
              <a:t>н</a:t>
            </a:r>
            <a:r>
              <a:rPr lang="ru-RU" sz="1800" b="1" dirty="0" smtClean="0">
                <a:solidFill>
                  <a:schemeClr val="accent5">
                    <a:lumMod val="50000"/>
                  </a:schemeClr>
                </a:solidFill>
                <a:latin typeface="Century Gothic" panose="020B0502020202020204" pitchFamily="34" charset="0"/>
              </a:rPr>
              <a:t>а банковский счет с указанием банковских реквизитов</a:t>
            </a:r>
          </a:p>
          <a:p>
            <a:pPr>
              <a:lnSpc>
                <a:spcPct val="110000"/>
              </a:lnSpc>
            </a:pPr>
            <a:r>
              <a:rPr lang="ru-RU" sz="1800" b="1" dirty="0" smtClean="0">
                <a:solidFill>
                  <a:schemeClr val="accent5">
                    <a:lumMod val="50000"/>
                  </a:schemeClr>
                </a:solidFill>
                <a:latin typeface="Century Gothic" panose="020B0502020202020204" pitchFamily="34" charset="0"/>
              </a:rPr>
              <a:t>(номер расчетного счета, БИК и наименование банка)</a:t>
            </a:r>
            <a:endParaRPr lang="ru-RU" sz="1800" b="1" dirty="0">
              <a:solidFill>
                <a:schemeClr val="accent5">
                  <a:lumMod val="50000"/>
                </a:schemeClr>
              </a:solidFill>
              <a:latin typeface="Century Gothic" panose="020B0502020202020204" pitchFamily="34" charset="0"/>
            </a:endParaRPr>
          </a:p>
        </p:txBody>
      </p:sp>
      <p:sp>
        <p:nvSpPr>
          <p:cNvPr id="22" name="Прямоугольник 21">
            <a:extLst>
              <a:ext uri="{FF2B5EF4-FFF2-40B4-BE49-F238E27FC236}">
                <a16:creationId xmlns="" xmlns:a16="http://schemas.microsoft.com/office/drawing/2014/main" id="{999034E3-8125-4106-A352-FE5D23B8B462}"/>
              </a:ext>
            </a:extLst>
          </p:cNvPr>
          <p:cNvSpPr/>
          <p:nvPr/>
        </p:nvSpPr>
        <p:spPr>
          <a:xfrm>
            <a:off x="3075801" y="3664368"/>
            <a:ext cx="7065169" cy="772980"/>
          </a:xfrm>
          <a:prstGeom prst="rect">
            <a:avLst/>
          </a:prstGeom>
          <a:solidFill>
            <a:schemeClr val="accent1">
              <a:lumMod val="20000"/>
              <a:lumOff val="80000"/>
            </a:schemeClr>
          </a:solidFill>
        </p:spPr>
        <p:txBody>
          <a:bodyPr wrap="square" lIns="81000" tIns="81000" rIns="81000" bIns="81000" anchor="ctr" anchorCtr="0">
            <a:spAutoFit/>
          </a:bodyPr>
          <a:lstStyle/>
          <a:p>
            <a:pPr>
              <a:lnSpc>
                <a:spcPct val="110000"/>
              </a:lnSpc>
            </a:pPr>
            <a:r>
              <a:rPr lang="ru-RU" sz="1800" b="1" dirty="0">
                <a:solidFill>
                  <a:schemeClr val="accent5">
                    <a:lumMod val="50000"/>
                  </a:schemeClr>
                </a:solidFill>
                <a:latin typeface="Century Gothic" panose="020B0502020202020204" pitchFamily="34" charset="0"/>
              </a:rPr>
              <a:t>п</a:t>
            </a:r>
            <a:r>
              <a:rPr lang="ru-RU" sz="1800" b="1" dirty="0" smtClean="0">
                <a:solidFill>
                  <a:schemeClr val="accent5">
                    <a:lumMod val="50000"/>
                  </a:schemeClr>
                </a:solidFill>
                <a:latin typeface="Century Gothic" panose="020B0502020202020204" pitchFamily="34" charset="0"/>
              </a:rPr>
              <a:t>очтовым переводом </a:t>
            </a:r>
          </a:p>
          <a:p>
            <a:pPr>
              <a:lnSpc>
                <a:spcPct val="110000"/>
              </a:lnSpc>
            </a:pPr>
            <a:r>
              <a:rPr lang="ru-RU" sz="1800" b="1" dirty="0" smtClean="0">
                <a:solidFill>
                  <a:schemeClr val="accent5">
                    <a:lumMod val="50000"/>
                  </a:schemeClr>
                </a:solidFill>
                <a:latin typeface="Century Gothic" panose="020B0502020202020204" pitchFamily="34" charset="0"/>
              </a:rPr>
              <a:t>(адрес получателя почтового перевода)</a:t>
            </a:r>
            <a:endParaRPr lang="ru-RU" sz="1800" b="1" dirty="0">
              <a:solidFill>
                <a:schemeClr val="accent5">
                  <a:lumMod val="50000"/>
                </a:schemeClr>
              </a:solidFill>
              <a:latin typeface="Century Gothic" panose="020B0502020202020204" pitchFamily="34" charset="0"/>
            </a:endParaRPr>
          </a:p>
        </p:txBody>
      </p:sp>
      <p:sp>
        <p:nvSpPr>
          <p:cNvPr id="23" name="Прямоугольник 22">
            <a:extLst>
              <a:ext uri="{FF2B5EF4-FFF2-40B4-BE49-F238E27FC236}">
                <a16:creationId xmlns="" xmlns:a16="http://schemas.microsoft.com/office/drawing/2014/main" id="{999034E3-8125-4106-A352-FE5D23B8B462}"/>
              </a:ext>
            </a:extLst>
          </p:cNvPr>
          <p:cNvSpPr/>
          <p:nvPr/>
        </p:nvSpPr>
        <p:spPr>
          <a:xfrm>
            <a:off x="3125808" y="4876682"/>
            <a:ext cx="7065169" cy="747140"/>
          </a:xfrm>
          <a:prstGeom prst="rect">
            <a:avLst/>
          </a:prstGeom>
          <a:solidFill>
            <a:schemeClr val="accent1">
              <a:lumMod val="20000"/>
              <a:lumOff val="80000"/>
            </a:schemeClr>
          </a:solidFill>
        </p:spPr>
        <p:txBody>
          <a:bodyPr wrap="square" lIns="81000" tIns="81000" rIns="81000" bIns="81000" anchor="ctr" anchorCtr="0">
            <a:spAutoFit/>
          </a:bodyPr>
          <a:lstStyle/>
          <a:p>
            <a:pPr>
              <a:lnSpc>
                <a:spcPct val="110000"/>
              </a:lnSpc>
            </a:pPr>
            <a:r>
              <a:rPr lang="ru-RU" sz="1800" b="1" dirty="0">
                <a:solidFill>
                  <a:schemeClr val="accent5">
                    <a:lumMod val="50000"/>
                  </a:schemeClr>
                </a:solidFill>
                <a:latin typeface="Century Gothic" panose="020B0502020202020204" pitchFamily="34" charset="0"/>
              </a:rPr>
              <a:t>н</a:t>
            </a:r>
            <a:r>
              <a:rPr lang="ru-RU" sz="1800" b="1" dirty="0" smtClean="0">
                <a:solidFill>
                  <a:schemeClr val="accent5">
                    <a:lumMod val="50000"/>
                  </a:schemeClr>
                </a:solidFill>
                <a:latin typeface="Century Gothic" panose="020B0502020202020204" pitchFamily="34" charset="0"/>
              </a:rPr>
              <a:t>а банковский счет с указанием реквизитов</a:t>
            </a:r>
          </a:p>
          <a:p>
            <a:pPr>
              <a:lnSpc>
                <a:spcPct val="110000"/>
              </a:lnSpc>
            </a:pPr>
            <a:r>
              <a:rPr lang="ru-RU" sz="1800" b="1" dirty="0" smtClean="0">
                <a:solidFill>
                  <a:schemeClr val="accent5">
                    <a:lumMod val="50000"/>
                  </a:schemeClr>
                </a:solidFill>
                <a:latin typeface="Century Gothic" panose="020B0502020202020204" pitchFamily="34" charset="0"/>
              </a:rPr>
              <a:t> платежной карты «Мир»  (только номер карты «Мир»)</a:t>
            </a:r>
            <a:endParaRPr lang="ru-RU" sz="1800" b="1" dirty="0">
              <a:solidFill>
                <a:schemeClr val="accent5">
                  <a:lumMod val="50000"/>
                </a:schemeClr>
              </a:solidFill>
              <a:latin typeface="Century Gothic" panose="020B0502020202020204" pitchFamily="34" charset="0"/>
            </a:endParaRPr>
          </a:p>
        </p:txBody>
      </p:sp>
    </p:spTree>
    <p:extLst>
      <p:ext uri="{BB962C8B-B14F-4D97-AF65-F5344CB8AC3E}">
        <p14:creationId xmlns:p14="http://schemas.microsoft.com/office/powerpoint/2010/main" val="30773435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1120252" cy="1903062"/>
          </a:xfrm>
          <a:solidFill>
            <a:schemeClr val="accent4">
              <a:lumMod val="60000"/>
              <a:lumOff val="40000"/>
            </a:schemeClr>
          </a:solidFill>
        </p:spPr>
        <p:txBody>
          <a:bodyPr>
            <a:noAutofit/>
          </a:bodyPr>
          <a:lstStyle/>
          <a:p>
            <a:pPr algn="ctr"/>
            <a:r>
              <a:rPr lang="ru-RU" sz="3600" b="1" dirty="0">
                <a:solidFill>
                  <a:schemeClr val="accent2">
                    <a:lumMod val="75000"/>
                  </a:schemeClr>
                </a:solidFill>
                <a:latin typeface="Calibri" panose="020F0502020204030204" pitchFamily="34" charset="0"/>
                <a:ea typeface="Times New Roman" panose="02020603050405020304" pitchFamily="18" charset="0"/>
                <a:cs typeface="Calibri" panose="020F0502020204030204" pitchFamily="34" charset="0"/>
              </a:rPr>
              <a:t>ПРИКАЗ ФОНДА СОЦИАЛЬНОГО СТРАХОВАНИЯ РОССИЙСКОЙ ФЕДЕРАЦИИ</a:t>
            </a:r>
            <a:br>
              <a:rPr lang="ru-RU" sz="3600" b="1" dirty="0">
                <a:solidFill>
                  <a:schemeClr val="accent2">
                    <a:lumMod val="75000"/>
                  </a:schemeClr>
                </a:solidFill>
                <a:latin typeface="Calibri" panose="020F0502020204030204" pitchFamily="34" charset="0"/>
                <a:ea typeface="Times New Roman" panose="02020603050405020304" pitchFamily="18" charset="0"/>
                <a:cs typeface="Calibri" panose="020F0502020204030204" pitchFamily="34" charset="0"/>
              </a:rPr>
            </a:br>
            <a:r>
              <a:rPr lang="ru-RU" sz="3600" b="1" dirty="0">
                <a:solidFill>
                  <a:schemeClr val="accent2">
                    <a:lumMod val="75000"/>
                  </a:schemeClr>
                </a:solidFill>
                <a:latin typeface="Calibri" panose="020F0502020204030204" pitchFamily="34" charset="0"/>
                <a:ea typeface="Times New Roman" panose="02020603050405020304" pitchFamily="18" charset="0"/>
                <a:cs typeface="Calibri" panose="020F0502020204030204" pitchFamily="34" charset="0"/>
              </a:rPr>
              <a:t>от 4 февраля 2021 </a:t>
            </a:r>
            <a:r>
              <a:rPr lang="ru-RU" sz="3600" b="1" dirty="0" smtClean="0">
                <a:solidFill>
                  <a:schemeClr val="accent2">
                    <a:lumMod val="75000"/>
                  </a:schemeClr>
                </a:solidFill>
                <a:latin typeface="Calibri" panose="020F0502020204030204" pitchFamily="34" charset="0"/>
                <a:ea typeface="Times New Roman" panose="02020603050405020304" pitchFamily="18" charset="0"/>
                <a:cs typeface="Calibri" panose="020F0502020204030204" pitchFamily="34" charset="0"/>
              </a:rPr>
              <a:t>года </a:t>
            </a:r>
            <a:r>
              <a:rPr lang="ru-RU" sz="3600" b="1" dirty="0">
                <a:solidFill>
                  <a:schemeClr val="accent2">
                    <a:lumMod val="75000"/>
                  </a:schemeClr>
                </a:solidFill>
                <a:latin typeface="Calibri" panose="020F0502020204030204" pitchFamily="34" charset="0"/>
                <a:ea typeface="Times New Roman" panose="02020603050405020304" pitchFamily="18" charset="0"/>
                <a:cs typeface="Calibri" panose="020F0502020204030204" pitchFamily="34" charset="0"/>
              </a:rPr>
              <a:t>N </a:t>
            </a:r>
            <a:r>
              <a:rPr lang="ru-RU" sz="3600" b="1" dirty="0" smtClean="0">
                <a:solidFill>
                  <a:schemeClr val="accent2">
                    <a:lumMod val="75000"/>
                  </a:schemeClr>
                </a:solidFill>
                <a:latin typeface="Calibri" panose="020F0502020204030204" pitchFamily="34" charset="0"/>
                <a:ea typeface="Times New Roman" panose="02020603050405020304" pitchFamily="18" charset="0"/>
                <a:cs typeface="Calibri" panose="020F0502020204030204" pitchFamily="34" charset="0"/>
              </a:rPr>
              <a:t>26</a:t>
            </a:r>
            <a:endParaRPr lang="ru-RU" sz="3600" dirty="0">
              <a:solidFill>
                <a:schemeClr val="accent2">
                  <a:lumMod val="75000"/>
                </a:schemeClr>
              </a:solidFill>
            </a:endParaRPr>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2381971" y="2124740"/>
            <a:ext cx="7700180" cy="2031325"/>
          </a:xfrm>
          <a:prstGeom prst="rect">
            <a:avLst/>
          </a:prstGeom>
        </p:spPr>
        <p:txBody>
          <a:bodyPr wrap="square">
            <a:spAutoFit/>
          </a:bodyPr>
          <a:lstStyle/>
          <a:p>
            <a:pPr algn="ctr">
              <a:spcAft>
                <a:spcPts val="0"/>
              </a:spcAft>
            </a:pPr>
            <a:r>
              <a:rPr lang="ru-RU" b="1" dirty="0">
                <a:latin typeface="Calibri" panose="020F0502020204030204" pitchFamily="34" charset="0"/>
                <a:ea typeface="Times New Roman" panose="02020603050405020304" pitchFamily="18" charset="0"/>
                <a:cs typeface="Calibri" panose="020F0502020204030204" pitchFamily="34" charset="0"/>
              </a:rPr>
              <a:t> </a:t>
            </a:r>
          </a:p>
          <a:p>
            <a:pPr algn="ctr">
              <a:spcAft>
                <a:spcPts val="0"/>
              </a:spcAft>
            </a:pPr>
            <a:r>
              <a:rPr lang="ru-RU" b="1" dirty="0">
                <a:latin typeface="Calibri" panose="020F0502020204030204" pitchFamily="34" charset="0"/>
                <a:ea typeface="Times New Roman" panose="02020603050405020304" pitchFamily="18" charset="0"/>
                <a:cs typeface="Calibri" panose="020F0502020204030204" pitchFamily="34" charset="0"/>
              </a:rPr>
              <a:t> </a:t>
            </a:r>
          </a:p>
          <a:p>
            <a:pPr algn="ctr">
              <a:spcAft>
                <a:spcPts val="0"/>
              </a:spcAft>
            </a:pPr>
            <a:r>
              <a:rPr lang="ru-RU" b="1" dirty="0">
                <a:latin typeface="Calibri" panose="020F0502020204030204" pitchFamily="34" charset="0"/>
                <a:ea typeface="Times New Roman" panose="02020603050405020304" pitchFamily="18" charset="0"/>
                <a:cs typeface="Calibri" panose="020F0502020204030204" pitchFamily="34" charset="0"/>
              </a:rPr>
              <a:t>ОБ УТВЕРЖДЕНИИ ФОРМ ДОКУМЕНТОВ,</a:t>
            </a:r>
          </a:p>
          <a:p>
            <a:pPr algn="ctr">
              <a:spcAft>
                <a:spcPts val="0"/>
              </a:spcAft>
            </a:pPr>
            <a:r>
              <a:rPr lang="ru-RU" b="1" dirty="0">
                <a:latin typeface="Calibri" panose="020F0502020204030204" pitchFamily="34" charset="0"/>
                <a:ea typeface="Times New Roman" panose="02020603050405020304" pitchFamily="18" charset="0"/>
                <a:cs typeface="Calibri" panose="020F0502020204030204" pitchFamily="34" charset="0"/>
              </a:rPr>
              <a:t>ПРИМЕНЯЕМЫХ ДЛЯ НАЗНАЧЕНИЯ И ВЫПЛАТЫ В 2021 ГОДУ</a:t>
            </a:r>
          </a:p>
          <a:p>
            <a:pPr algn="ctr">
              <a:spcAft>
                <a:spcPts val="0"/>
              </a:spcAft>
            </a:pPr>
            <a:r>
              <a:rPr lang="ru-RU" b="1" dirty="0">
                <a:latin typeface="Calibri" panose="020F0502020204030204" pitchFamily="34" charset="0"/>
                <a:ea typeface="Times New Roman" panose="02020603050405020304" pitchFamily="18" charset="0"/>
                <a:cs typeface="Calibri" panose="020F0502020204030204" pitchFamily="34" charset="0"/>
              </a:rPr>
              <a:t>ТЕРРИТОРИАЛЬНЫМИ ОРГАНАМИ ФОНДА СОЦИАЛЬНОГО СТРАХОВАНИЯ</a:t>
            </a:r>
          </a:p>
          <a:p>
            <a:pPr algn="ctr">
              <a:spcAft>
                <a:spcPts val="0"/>
              </a:spcAft>
            </a:pPr>
            <a:r>
              <a:rPr lang="ru-RU" b="1" dirty="0">
                <a:latin typeface="Calibri" panose="020F0502020204030204" pitchFamily="34" charset="0"/>
                <a:ea typeface="Times New Roman" panose="02020603050405020304" pitchFamily="18" charset="0"/>
                <a:cs typeface="Calibri" panose="020F0502020204030204" pitchFamily="34" charset="0"/>
              </a:rPr>
              <a:t>РОССИЙСКОЙ ФЕДЕРАЦИИ ЗАСТРАХОВАННЫМ ЛИЦАМ СТРАХОВОГО</a:t>
            </a:r>
          </a:p>
          <a:p>
            <a:pPr algn="ctr">
              <a:spcAft>
                <a:spcPts val="0"/>
              </a:spcAft>
            </a:pPr>
            <a:r>
              <a:rPr lang="ru-RU" b="1" dirty="0">
                <a:latin typeface="Calibri" panose="020F0502020204030204" pitchFamily="34" charset="0"/>
                <a:ea typeface="Times New Roman" panose="02020603050405020304" pitchFamily="18" charset="0"/>
                <a:cs typeface="Calibri" panose="020F0502020204030204" pitchFamily="34" charset="0"/>
              </a:rPr>
              <a:t>ОБЕСПЕЧЕНИЯ ПО ОБЯЗАТЕЛЬНОМУ СОЦИАЛЬНОМУ </a:t>
            </a:r>
            <a:r>
              <a:rPr lang="ru-RU" b="1" dirty="0" smtClean="0">
                <a:latin typeface="Calibri" panose="020F0502020204030204" pitchFamily="34" charset="0"/>
                <a:ea typeface="Times New Roman" panose="02020603050405020304" pitchFamily="18" charset="0"/>
                <a:cs typeface="Calibri" panose="020F0502020204030204" pitchFamily="34" charset="0"/>
              </a:rPr>
              <a:t>СТРАХОВАНИЮ…</a:t>
            </a:r>
            <a:endParaRPr lang="ru-RU" b="1"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7" name="TextBox 6"/>
          <p:cNvSpPr txBox="1"/>
          <p:nvPr/>
        </p:nvSpPr>
        <p:spPr>
          <a:xfrm>
            <a:off x="5192782" y="5915680"/>
            <a:ext cx="3919663" cy="400110"/>
          </a:xfrm>
          <a:prstGeom prst="rect">
            <a:avLst/>
          </a:prstGeom>
          <a:noFill/>
        </p:spPr>
        <p:txBody>
          <a:bodyPr wrap="none" rtlCol="0">
            <a:spAutoFit/>
          </a:bodyPr>
          <a:lstStyle/>
          <a:p>
            <a:r>
              <a:rPr lang="ru-RU" sz="2000" i="1" dirty="0" smtClean="0"/>
              <a:t>Вступил в силу со 2 мая2021 года</a:t>
            </a:r>
            <a:endParaRPr lang="ru-RU" sz="2000" i="1" dirty="0"/>
          </a:p>
        </p:txBody>
      </p:sp>
      <p:pic>
        <p:nvPicPr>
          <p:cNvPr id="4098" name="Рисунок 1" descr="https://www.buhonline.ru/front/build/react/image-74f44edc609d8391e16012634ada709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08" y="4299284"/>
            <a:ext cx="4920001" cy="2558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77112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6621" y="316998"/>
            <a:ext cx="11120252" cy="1325563"/>
          </a:xfrm>
          <a:solidFill>
            <a:schemeClr val="accent4">
              <a:lumMod val="40000"/>
              <a:lumOff val="60000"/>
            </a:schemeClr>
          </a:solidFill>
        </p:spPr>
        <p:txBody>
          <a:bodyPr>
            <a:normAutofit/>
          </a:bodyPr>
          <a:lstStyle/>
          <a:p>
            <a:pPr algn="ctr"/>
            <a:r>
              <a:rPr lang="ru-RU" sz="4000" b="1" dirty="0"/>
              <a:t> </a:t>
            </a:r>
            <a:r>
              <a:rPr lang="ru-RU" sz="4000" b="1" dirty="0" smtClean="0"/>
              <a:t> </a:t>
            </a:r>
            <a:r>
              <a:rPr lang="ru-RU" sz="4000" b="1" dirty="0" smtClean="0">
                <a:solidFill>
                  <a:schemeClr val="accent2">
                    <a:lumMod val="75000"/>
                  </a:schemeClr>
                </a:solidFill>
              </a:rPr>
              <a:t>Карта </a:t>
            </a:r>
            <a:r>
              <a:rPr lang="ru-RU" sz="4000" b="1" dirty="0">
                <a:solidFill>
                  <a:schemeClr val="accent2">
                    <a:lumMod val="75000"/>
                  </a:schemeClr>
                </a:solidFill>
              </a:rPr>
              <a:t>«МИР</a:t>
            </a:r>
            <a:r>
              <a:rPr lang="ru-RU" sz="4000" b="1" dirty="0" smtClean="0">
                <a:solidFill>
                  <a:schemeClr val="accent2">
                    <a:lumMod val="75000"/>
                  </a:schemeClr>
                </a:solidFill>
              </a:rPr>
              <a:t>» - </a:t>
            </a:r>
            <a:r>
              <a:rPr lang="ru-RU" sz="4000" b="1" dirty="0">
                <a:solidFill>
                  <a:schemeClr val="accent2">
                    <a:lumMod val="75000"/>
                  </a:schemeClr>
                </a:solidFill>
              </a:rPr>
              <a:t>с</a:t>
            </a:r>
            <a:r>
              <a:rPr lang="ru-RU" sz="4000" b="1" dirty="0" smtClean="0">
                <a:solidFill>
                  <a:schemeClr val="accent2">
                    <a:lumMod val="75000"/>
                  </a:schemeClr>
                </a:solidFill>
              </a:rPr>
              <a:t>амый </a:t>
            </a:r>
            <a:r>
              <a:rPr lang="ru-RU" sz="4000" b="1" dirty="0">
                <a:solidFill>
                  <a:schemeClr val="accent2">
                    <a:lumMod val="75000"/>
                  </a:schemeClr>
                </a:solidFill>
              </a:rPr>
              <a:t>оперативный способ получения средств </a:t>
            </a:r>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8272" y="363761"/>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5200" y="3714645"/>
            <a:ext cx="4427761" cy="2488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4952010" y="1806431"/>
            <a:ext cx="5735782" cy="3816429"/>
          </a:xfrm>
          <a:prstGeom prst="rect">
            <a:avLst/>
          </a:prstGeom>
          <a:solidFill>
            <a:schemeClr val="accent6"/>
          </a:solidFill>
        </p:spPr>
        <p:txBody>
          <a:bodyPr wrap="square">
            <a:spAutoFit/>
          </a:bodyPr>
          <a:lstStyle/>
          <a:p>
            <a:pPr algn="ctr">
              <a:lnSpc>
                <a:spcPct val="110000"/>
              </a:lnSpc>
            </a:pPr>
            <a:r>
              <a:rPr lang="ru-RU" sz="2000" b="1" dirty="0">
                <a:solidFill>
                  <a:schemeClr val="bg1"/>
                </a:solidFill>
                <a:latin typeface="Century Gothic" panose="020B0502020202020204" pitchFamily="34" charset="0"/>
              </a:rPr>
              <a:t>с </a:t>
            </a:r>
            <a:r>
              <a:rPr lang="ru-RU" sz="2000" b="1" dirty="0" smtClean="0">
                <a:solidFill>
                  <a:schemeClr val="bg1"/>
                </a:solidFill>
                <a:latin typeface="Century Gothic" panose="020B0502020202020204" pitchFamily="34" charset="0"/>
              </a:rPr>
              <a:t>01.07.2021 </a:t>
            </a:r>
            <a:endParaRPr lang="ru-RU" sz="2000" b="1" dirty="0">
              <a:solidFill>
                <a:schemeClr val="bg1"/>
              </a:solidFill>
              <a:latin typeface="Century Gothic" panose="020B0502020202020204" pitchFamily="34" charset="0"/>
            </a:endParaRPr>
          </a:p>
          <a:p>
            <a:pPr algn="ctr">
              <a:lnSpc>
                <a:spcPct val="110000"/>
              </a:lnSpc>
            </a:pPr>
            <a:endParaRPr lang="ru-RU" sz="2000" b="1" dirty="0">
              <a:solidFill>
                <a:schemeClr val="bg1"/>
              </a:solidFill>
              <a:latin typeface="Century Gothic" panose="020B0502020202020204" pitchFamily="34" charset="0"/>
            </a:endParaRPr>
          </a:p>
          <a:p>
            <a:pPr algn="ctr">
              <a:lnSpc>
                <a:spcPct val="110000"/>
              </a:lnSpc>
            </a:pPr>
            <a:r>
              <a:rPr lang="ru-RU" sz="2000" b="1" dirty="0">
                <a:solidFill>
                  <a:schemeClr val="bg1"/>
                </a:solidFill>
                <a:latin typeface="Century Gothic" panose="020B0502020202020204" pitchFamily="34" charset="0"/>
              </a:rPr>
              <a:t>Кредитные организации обязаны </a:t>
            </a:r>
            <a:r>
              <a:rPr lang="ru-RU" sz="2000" b="1" dirty="0" smtClean="0">
                <a:solidFill>
                  <a:schemeClr val="bg1"/>
                </a:solidFill>
                <a:latin typeface="Century Gothic" panose="020B0502020202020204" pitchFamily="34" charset="0"/>
              </a:rPr>
              <a:t>зачислять пособия на счета, к которым привязана карта национальной платежной системы «МИР»</a:t>
            </a:r>
            <a:endParaRPr lang="ru-RU" sz="2000" b="1" dirty="0">
              <a:solidFill>
                <a:schemeClr val="bg1"/>
              </a:solidFill>
              <a:latin typeface="Century Gothic" panose="020B0502020202020204" pitchFamily="34" charset="0"/>
            </a:endParaRPr>
          </a:p>
          <a:p>
            <a:pPr algn="ctr">
              <a:lnSpc>
                <a:spcPct val="110000"/>
              </a:lnSpc>
            </a:pPr>
            <a:endParaRPr lang="ru-RU" sz="2000" b="1" dirty="0" smtClean="0">
              <a:solidFill>
                <a:schemeClr val="bg1"/>
              </a:solidFill>
              <a:latin typeface="Century Gothic" panose="020B0502020202020204" pitchFamily="34" charset="0"/>
            </a:endParaRPr>
          </a:p>
          <a:p>
            <a:pPr algn="ctr">
              <a:lnSpc>
                <a:spcPct val="110000"/>
              </a:lnSpc>
            </a:pPr>
            <a:r>
              <a:rPr lang="ru-RU" sz="2000" b="1" dirty="0">
                <a:solidFill>
                  <a:schemeClr val="bg1"/>
                </a:solidFill>
                <a:latin typeface="Century Gothic" panose="020B0502020202020204" pitchFamily="34" charset="0"/>
              </a:rPr>
              <a:t>Если к счету привязана карта </a:t>
            </a:r>
            <a:r>
              <a:rPr lang="ru-RU" sz="2000" b="1" dirty="0" smtClean="0">
                <a:solidFill>
                  <a:schemeClr val="bg1"/>
                </a:solidFill>
                <a:latin typeface="Century Gothic" panose="020B0502020202020204" pitchFamily="34" charset="0"/>
              </a:rPr>
              <a:t>НЕ «МИР», </a:t>
            </a:r>
            <a:r>
              <a:rPr lang="ru-RU" sz="2000" b="1" dirty="0">
                <a:solidFill>
                  <a:schemeClr val="bg1"/>
                </a:solidFill>
                <a:latin typeface="Century Gothic" panose="020B0502020202020204" pitchFamily="34" charset="0"/>
              </a:rPr>
              <a:t>банк выплату не зачислит. Если </a:t>
            </a:r>
            <a:r>
              <a:rPr lang="ru-RU" sz="2000" b="1" dirty="0" smtClean="0">
                <a:solidFill>
                  <a:schemeClr val="bg1"/>
                </a:solidFill>
                <a:latin typeface="Century Gothic" panose="020B0502020202020204" pitchFamily="34" charset="0"/>
              </a:rPr>
              <a:t>«МИР» </a:t>
            </a:r>
            <a:r>
              <a:rPr lang="ru-RU" sz="2000" b="1" dirty="0">
                <a:solidFill>
                  <a:schemeClr val="bg1"/>
                </a:solidFill>
                <a:latin typeface="Century Gothic" panose="020B0502020202020204" pitchFamily="34" charset="0"/>
              </a:rPr>
              <a:t>или </a:t>
            </a:r>
            <a:r>
              <a:rPr lang="ru-RU" sz="2000" b="1" dirty="0" smtClean="0">
                <a:solidFill>
                  <a:schemeClr val="bg1"/>
                </a:solidFill>
                <a:latin typeface="Century Gothic" panose="020B0502020202020204" pitchFamily="34" charset="0"/>
              </a:rPr>
              <a:t>никакая карта не </a:t>
            </a:r>
            <a:r>
              <a:rPr lang="ru-RU" sz="2000" b="1" dirty="0">
                <a:solidFill>
                  <a:schemeClr val="bg1"/>
                </a:solidFill>
                <a:latin typeface="Century Gothic" panose="020B0502020202020204" pitchFamily="34" charset="0"/>
              </a:rPr>
              <a:t>привязана </a:t>
            </a:r>
            <a:r>
              <a:rPr lang="ru-RU" sz="2000" b="1" dirty="0" smtClean="0">
                <a:solidFill>
                  <a:schemeClr val="bg1"/>
                </a:solidFill>
                <a:latin typeface="Century Gothic" panose="020B0502020202020204" pitchFamily="34" charset="0"/>
              </a:rPr>
              <a:t> – </a:t>
            </a:r>
            <a:r>
              <a:rPr lang="ru-RU" sz="2000" b="1" dirty="0">
                <a:solidFill>
                  <a:schemeClr val="bg1"/>
                </a:solidFill>
                <a:latin typeface="Century Gothic" panose="020B0502020202020204" pitchFamily="34" charset="0"/>
              </a:rPr>
              <a:t>зачислит.</a:t>
            </a:r>
          </a:p>
          <a:p>
            <a:pPr algn="ctr">
              <a:lnSpc>
                <a:spcPct val="110000"/>
              </a:lnSpc>
            </a:pPr>
            <a:endParaRPr lang="ru-RU" sz="20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9186548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75656" y="365125"/>
            <a:ext cx="10569040" cy="1325563"/>
          </a:xfrm>
          <a:solidFill>
            <a:schemeClr val="accent4">
              <a:lumMod val="60000"/>
              <a:lumOff val="40000"/>
            </a:schemeClr>
          </a:solidFill>
        </p:spPr>
        <p:txBody>
          <a:bodyPr>
            <a:normAutofit/>
          </a:bodyPr>
          <a:lstStyle/>
          <a:p>
            <a:pPr algn="ctr"/>
            <a:r>
              <a:rPr lang="ru-RU" sz="4000" dirty="0" smtClean="0"/>
              <a:t> </a:t>
            </a:r>
            <a:r>
              <a:rPr lang="ru-RU" sz="4000" b="1" dirty="0" smtClean="0">
                <a:solidFill>
                  <a:schemeClr val="accent2">
                    <a:lumMod val="75000"/>
                  </a:schemeClr>
                </a:solidFill>
              </a:rPr>
              <a:t>ФЕДЕРАЛЬНЫЙ ЗАКОН </a:t>
            </a:r>
            <a:br>
              <a:rPr lang="ru-RU" sz="4000" b="1" dirty="0" smtClean="0">
                <a:solidFill>
                  <a:schemeClr val="accent2">
                    <a:lumMod val="75000"/>
                  </a:schemeClr>
                </a:solidFill>
              </a:rPr>
            </a:br>
            <a:r>
              <a:rPr lang="ru-RU" sz="4000" b="1" dirty="0" smtClean="0">
                <a:solidFill>
                  <a:schemeClr val="accent2">
                    <a:lumMod val="75000"/>
                  </a:schemeClr>
                </a:solidFill>
              </a:rPr>
              <a:t>ОТ 30.04.2021 № 126-ФЗ</a:t>
            </a:r>
            <a:endParaRPr lang="ru-RU" sz="4000" b="1" dirty="0">
              <a:solidFill>
                <a:schemeClr val="accent2">
                  <a:lumMod val="75000"/>
                </a:schemeClr>
              </a:solidFill>
            </a:endParaRPr>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3616926" y="2135702"/>
            <a:ext cx="6096000" cy="1938992"/>
          </a:xfrm>
          <a:prstGeom prst="rect">
            <a:avLst/>
          </a:prstGeom>
        </p:spPr>
        <p:txBody>
          <a:bodyPr>
            <a:spAutoFit/>
          </a:bodyPr>
          <a:lstStyle/>
          <a:p>
            <a:pPr algn="ctr">
              <a:spcAft>
                <a:spcPts val="0"/>
              </a:spcAft>
            </a:pPr>
            <a:r>
              <a:rPr lang="ru-RU" sz="2400" b="1" dirty="0">
                <a:latin typeface="Calibri" panose="020F0502020204030204" pitchFamily="34" charset="0"/>
                <a:ea typeface="Times New Roman" panose="02020603050405020304" pitchFamily="18" charset="0"/>
                <a:cs typeface="Calibri" panose="020F0502020204030204" pitchFamily="34" charset="0"/>
              </a:rPr>
              <a:t>О ВНЕСЕНИИ ИЗМЕНЕНИЙ</a:t>
            </a:r>
          </a:p>
          <a:p>
            <a:pPr algn="ctr">
              <a:spcAft>
                <a:spcPts val="0"/>
              </a:spcAft>
            </a:pPr>
            <a:r>
              <a:rPr lang="ru-RU" sz="2400" b="1" dirty="0">
                <a:latin typeface="Calibri" panose="020F0502020204030204" pitchFamily="34" charset="0"/>
                <a:ea typeface="Times New Roman" panose="02020603050405020304" pitchFamily="18" charset="0"/>
                <a:cs typeface="Calibri" panose="020F0502020204030204" pitchFamily="34" charset="0"/>
              </a:rPr>
              <a:t>В ОТДЕЛЬНЫЕ ЗАКОНОДАТЕЛЬНЫЕ АКТЫ РОССИЙСКОЙ ФЕДЕРАЦИИ</a:t>
            </a:r>
          </a:p>
          <a:p>
            <a:pPr algn="ctr">
              <a:spcAft>
                <a:spcPts val="0"/>
              </a:spcAft>
            </a:pPr>
            <a:r>
              <a:rPr lang="ru-RU" sz="2400" b="1" dirty="0">
                <a:latin typeface="Calibri" panose="020F0502020204030204" pitchFamily="34" charset="0"/>
                <a:ea typeface="Times New Roman" panose="02020603050405020304" pitchFamily="18" charset="0"/>
                <a:cs typeface="Calibri" panose="020F0502020204030204" pitchFamily="34" charset="0"/>
              </a:rPr>
              <a:t>ПО ВОПРОСАМ ОБЯЗАТЕЛЬНОГО СОЦИАЛЬНОГО СТРАХОВАНИЯ</a:t>
            </a:r>
            <a:endParaRPr lang="ru-RU" sz="2400" b="1"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7" name="TextBox 6"/>
          <p:cNvSpPr txBox="1"/>
          <p:nvPr/>
        </p:nvSpPr>
        <p:spPr>
          <a:xfrm>
            <a:off x="5603862" y="6013686"/>
            <a:ext cx="4507965" cy="400110"/>
          </a:xfrm>
          <a:prstGeom prst="rect">
            <a:avLst/>
          </a:prstGeom>
          <a:noFill/>
        </p:spPr>
        <p:txBody>
          <a:bodyPr wrap="none" rtlCol="0">
            <a:spAutoFit/>
          </a:bodyPr>
          <a:lstStyle/>
          <a:p>
            <a:r>
              <a:rPr lang="ru-RU" sz="2000" i="1" dirty="0" smtClean="0"/>
              <a:t>Вступает в силу с 1 января 2022 года</a:t>
            </a:r>
            <a:endParaRPr lang="ru-RU" sz="2000" i="1" dirty="0"/>
          </a:p>
        </p:txBody>
      </p:sp>
      <p:pic>
        <p:nvPicPr>
          <p:cNvPr id="5122" name="Рисунок 1" descr="ИФНС запросила данные по контрагенту или сделке: когда это правомерно, и что будет, если не ответить на требование"/>
          <p:cNvPicPr>
            <a:picLocks noChangeAspect="1" noChangeArrowheads="1"/>
          </p:cNvPicPr>
          <p:nvPr/>
        </p:nvPicPr>
        <p:blipFill rotWithShape="1">
          <a:blip r:embed="rId3">
            <a:extLst>
              <a:ext uri="{28A0092B-C50C-407E-A947-70E740481C1C}">
                <a14:useLocalDpi xmlns:a14="http://schemas.microsoft.com/office/drawing/2010/main" val="0"/>
              </a:ext>
            </a:extLst>
          </a:blip>
          <a:srcRect l="4900" t="15581" r="6168" b="18009"/>
          <a:stretch/>
        </p:blipFill>
        <p:spPr bwMode="auto">
          <a:xfrm>
            <a:off x="616839" y="4074694"/>
            <a:ext cx="5590674" cy="2783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14314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400" y="726410"/>
            <a:ext cx="8263518" cy="5941257"/>
          </a:xfrm>
          <a:prstGeom prst="rect">
            <a:avLst/>
          </a:prstGeom>
          <a:ln cmpd="dbl">
            <a:solidFill>
              <a:schemeClr val="accent1"/>
            </a:solidFill>
          </a:ln>
        </p:spPr>
      </p:pic>
      <p:sp>
        <p:nvSpPr>
          <p:cNvPr id="7" name="Прямоугольник 6"/>
          <p:cNvSpPr/>
          <p:nvPr/>
        </p:nvSpPr>
        <p:spPr>
          <a:xfrm>
            <a:off x="8268595" y="198825"/>
            <a:ext cx="2700483" cy="461665"/>
          </a:xfrm>
          <a:prstGeom prst="rect">
            <a:avLst/>
          </a:prstGeom>
          <a:ln w="57150" cmpd="thickThin">
            <a:solidFill>
              <a:srgbClr val="0C54A0"/>
            </a:solidFill>
          </a:ln>
        </p:spPr>
        <p:txBody>
          <a:bodyPr wrap="none">
            <a:spAutoFit/>
          </a:bodyPr>
          <a:lstStyle/>
          <a:p>
            <a:r>
              <a:rPr lang="ru-RU" sz="2400" b="1" dirty="0">
                <a:solidFill>
                  <a:schemeClr val="accent5">
                    <a:lumMod val="50000"/>
                  </a:schemeClr>
                </a:solidFill>
              </a:rPr>
              <a:t>http://</a:t>
            </a:r>
            <a:r>
              <a:rPr lang="ru-RU" sz="2400" b="1" dirty="0" smtClean="0">
                <a:solidFill>
                  <a:schemeClr val="accent5">
                    <a:lumMod val="50000"/>
                  </a:schemeClr>
                </a:solidFill>
              </a:rPr>
              <a:t>portal.fss.ru</a:t>
            </a:r>
            <a:endParaRPr lang="ru-RU" sz="2400" b="1" dirty="0">
              <a:solidFill>
                <a:schemeClr val="accent5">
                  <a:lumMod val="50000"/>
                </a:schemeClr>
              </a:solidFill>
            </a:endParaRPr>
          </a:p>
        </p:txBody>
      </p:sp>
    </p:spTree>
    <p:extLst>
      <p:ext uri="{BB962C8B-B14F-4D97-AF65-F5344CB8AC3E}">
        <p14:creationId xmlns:p14="http://schemas.microsoft.com/office/powerpoint/2010/main" val="3919733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араллелограмм 2"/>
          <p:cNvSpPr/>
          <p:nvPr/>
        </p:nvSpPr>
        <p:spPr>
          <a:xfrm>
            <a:off x="-124670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p:cNvSpPr/>
          <p:nvPr/>
        </p:nvSpPr>
        <p:spPr>
          <a:xfrm>
            <a:off x="1016449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498" y="0"/>
            <a:ext cx="10745190" cy="7596850"/>
          </a:xfrm>
          <a:prstGeom prst="rect">
            <a:avLst/>
          </a:prstGeom>
        </p:spPr>
      </p:pic>
      <p:sp>
        <p:nvSpPr>
          <p:cNvPr id="4" name="Прямоугольник 3"/>
          <p:cNvSpPr/>
          <p:nvPr/>
        </p:nvSpPr>
        <p:spPr>
          <a:xfrm>
            <a:off x="2598821" y="4732420"/>
            <a:ext cx="6737684" cy="2205789"/>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600" b="1" dirty="0" smtClean="0"/>
              <a:t>С 1 </a:t>
            </a:r>
            <a:r>
              <a:rPr lang="ru-RU" sz="3600" b="1" dirty="0"/>
              <a:t>С</a:t>
            </a:r>
            <a:r>
              <a:rPr lang="ru-RU" sz="3600" b="1" dirty="0" smtClean="0"/>
              <a:t>ЕНТЯБРЯ УВЕЛИЧИЛСЯ РАЗМЕР ПОСОБИЯ ПО УХОДУ ЗА БОЛЬНЫМ РЕБЕНКОМ ДО 8 лет</a:t>
            </a:r>
            <a:endParaRPr lang="ru-RU" sz="3600" b="1" dirty="0"/>
          </a:p>
        </p:txBody>
      </p:sp>
    </p:spTree>
    <p:extLst>
      <p:ext uri="{BB962C8B-B14F-4D97-AF65-F5344CB8AC3E}">
        <p14:creationId xmlns:p14="http://schemas.microsoft.com/office/powerpoint/2010/main" val="25133102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Диаграмма 14"/>
          <p:cNvGraphicFramePr/>
          <p:nvPr>
            <p:extLst>
              <p:ext uri="{D42A27DB-BD31-4B8C-83A1-F6EECF244321}">
                <p14:modId xmlns:p14="http://schemas.microsoft.com/office/powerpoint/2010/main" val="2545373885"/>
              </p:ext>
            </p:extLst>
          </p:nvPr>
        </p:nvGraphicFramePr>
        <p:xfrm>
          <a:off x="933373" y="1730748"/>
          <a:ext cx="8948717" cy="3442634"/>
        </p:xfrm>
        <a:graphic>
          <a:graphicData uri="http://schemas.openxmlformats.org/drawingml/2006/chart">
            <c:chart xmlns:c="http://schemas.openxmlformats.org/drawingml/2006/chart" xmlns:r="http://schemas.openxmlformats.org/officeDocument/2006/relationships" r:id="rId2"/>
          </a:graphicData>
        </a:graphic>
      </p:graphicFrame>
      <p:sp>
        <p:nvSpPr>
          <p:cNvPr id="7" name="Заголовок 1"/>
          <p:cNvSpPr txBox="1">
            <a:spLocks/>
          </p:cNvSpPr>
          <p:nvPr/>
        </p:nvSpPr>
        <p:spPr>
          <a:xfrm>
            <a:off x="807522" y="313646"/>
            <a:ext cx="10972800" cy="1059914"/>
          </a:xfrm>
          <a:prstGeom prst="rect">
            <a:avLst/>
          </a:prstGeom>
          <a:solidFill>
            <a:schemeClr val="accent4">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b="1" smtClean="0"/>
              <a:t>БОЛЬНИЧНЫЙ ПО УХОДУ ЗА РЕБЕНКОМ</a:t>
            </a:r>
            <a:endParaRPr lang="ru-RU" b="1" dirty="0"/>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право 7"/>
          <p:cNvSpPr/>
          <p:nvPr/>
        </p:nvSpPr>
        <p:spPr>
          <a:xfrm>
            <a:off x="1211282" y="3491345"/>
            <a:ext cx="6424551" cy="10212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право 9"/>
          <p:cNvSpPr/>
          <p:nvPr/>
        </p:nvSpPr>
        <p:spPr>
          <a:xfrm>
            <a:off x="7635833" y="3491345"/>
            <a:ext cx="2375066" cy="10212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TextBox 15"/>
          <p:cNvSpPr txBox="1"/>
          <p:nvPr/>
        </p:nvSpPr>
        <p:spPr>
          <a:xfrm>
            <a:off x="1971304" y="3040083"/>
            <a:ext cx="4251366" cy="369332"/>
          </a:xfrm>
          <a:prstGeom prst="rect">
            <a:avLst/>
          </a:prstGeom>
          <a:noFill/>
        </p:spPr>
        <p:txBody>
          <a:bodyPr wrap="square" rtlCol="0">
            <a:spAutoFit/>
          </a:bodyPr>
          <a:lstStyle/>
          <a:p>
            <a:r>
              <a:rPr lang="ru-RU" dirty="0" smtClean="0"/>
              <a:t>Размер пособия зависит от стажа</a:t>
            </a:r>
            <a:endParaRPr lang="ru-RU" dirty="0"/>
          </a:p>
        </p:txBody>
      </p:sp>
    </p:spTree>
    <p:extLst>
      <p:ext uri="{BB962C8B-B14F-4D97-AF65-F5344CB8AC3E}">
        <p14:creationId xmlns:p14="http://schemas.microsoft.com/office/powerpoint/2010/main" val="13836295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Диаграмма 14"/>
          <p:cNvGraphicFramePr/>
          <p:nvPr>
            <p:extLst>
              <p:ext uri="{D42A27DB-BD31-4B8C-83A1-F6EECF244321}">
                <p14:modId xmlns:p14="http://schemas.microsoft.com/office/powerpoint/2010/main" val="4087468702"/>
              </p:ext>
            </p:extLst>
          </p:nvPr>
        </p:nvGraphicFramePr>
        <p:xfrm>
          <a:off x="1486151" y="1769800"/>
          <a:ext cx="8948717" cy="3442634"/>
        </p:xfrm>
        <a:graphic>
          <a:graphicData uri="http://schemas.openxmlformats.org/drawingml/2006/chart">
            <c:chart xmlns:c="http://schemas.openxmlformats.org/drawingml/2006/chart" xmlns:r="http://schemas.openxmlformats.org/officeDocument/2006/relationships" r:id="rId2"/>
          </a:graphicData>
        </a:graphic>
      </p:graphicFrame>
      <p:sp>
        <p:nvSpPr>
          <p:cNvPr id="7" name="Заголовок 1"/>
          <p:cNvSpPr txBox="1">
            <a:spLocks/>
          </p:cNvSpPr>
          <p:nvPr/>
        </p:nvSpPr>
        <p:spPr>
          <a:xfrm>
            <a:off x="807522" y="313646"/>
            <a:ext cx="10972800" cy="1059914"/>
          </a:xfrm>
          <a:prstGeom prst="rect">
            <a:avLst/>
          </a:prstGeom>
          <a:solidFill>
            <a:schemeClr val="accent4">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b="1" smtClean="0"/>
              <a:t>БОЛЬНИЧНЫЙ ПО УХОДУ ЗА РЕБЕНКОМ</a:t>
            </a:r>
            <a:endParaRPr lang="ru-RU" b="1" dirty="0"/>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право 7"/>
          <p:cNvSpPr/>
          <p:nvPr/>
        </p:nvSpPr>
        <p:spPr>
          <a:xfrm>
            <a:off x="1745671" y="3447029"/>
            <a:ext cx="8229601" cy="10212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TextBox 15"/>
          <p:cNvSpPr txBox="1"/>
          <p:nvPr/>
        </p:nvSpPr>
        <p:spPr>
          <a:xfrm>
            <a:off x="2554163" y="3059668"/>
            <a:ext cx="6947065" cy="369332"/>
          </a:xfrm>
          <a:prstGeom prst="rect">
            <a:avLst/>
          </a:prstGeom>
          <a:noFill/>
        </p:spPr>
        <p:txBody>
          <a:bodyPr wrap="square" rtlCol="0">
            <a:spAutoFit/>
          </a:bodyPr>
          <a:lstStyle/>
          <a:p>
            <a:r>
              <a:rPr lang="ru-RU" dirty="0" smtClean="0"/>
              <a:t>Размер пособия – 100 % среднего заработка, независимо от стажа</a:t>
            </a:r>
            <a:endParaRPr lang="ru-RU" dirty="0"/>
          </a:p>
        </p:txBody>
      </p:sp>
      <p:sp>
        <p:nvSpPr>
          <p:cNvPr id="2" name="TextBox 1"/>
          <p:cNvSpPr txBox="1"/>
          <p:nvPr/>
        </p:nvSpPr>
        <p:spPr>
          <a:xfrm>
            <a:off x="2808614" y="1581081"/>
            <a:ext cx="6935190" cy="400110"/>
          </a:xfrm>
          <a:prstGeom prst="rect">
            <a:avLst/>
          </a:prstGeom>
          <a:noFill/>
        </p:spPr>
        <p:txBody>
          <a:bodyPr wrap="square" rtlCol="0">
            <a:spAutoFit/>
          </a:bodyPr>
          <a:lstStyle/>
          <a:p>
            <a:r>
              <a:rPr lang="ru-RU" sz="2000" b="1" dirty="0" smtClean="0"/>
              <a:t>При заболевании ребенка до 8 лет (до 7 лет включительно)</a:t>
            </a:r>
            <a:endParaRPr lang="ru-RU" sz="2000" b="1" dirty="0"/>
          </a:p>
        </p:txBody>
      </p:sp>
    </p:spTree>
    <p:extLst>
      <p:ext uri="{BB962C8B-B14F-4D97-AF65-F5344CB8AC3E}">
        <p14:creationId xmlns:p14="http://schemas.microsoft.com/office/powerpoint/2010/main" val="30548337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7522" y="313646"/>
            <a:ext cx="10972800" cy="1059914"/>
          </a:xfrm>
          <a:solidFill>
            <a:schemeClr val="accent4">
              <a:lumMod val="40000"/>
              <a:lumOff val="60000"/>
            </a:schemeClr>
          </a:solidFill>
        </p:spPr>
        <p:txBody>
          <a:bodyPr/>
          <a:lstStyle/>
          <a:p>
            <a:pPr algn="ctr"/>
            <a:r>
              <a:rPr lang="ru-RU" b="1" dirty="0" smtClean="0"/>
              <a:t>БОЛЬНИЧНЫЙ ПО УХОДУ ЗА РЕБЕНКОМ</a:t>
            </a:r>
            <a:endParaRPr lang="ru-RU" b="1" dirty="0"/>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14" name="Таблица 13"/>
          <p:cNvGraphicFramePr>
            <a:graphicFrameLocks noGrp="1"/>
          </p:cNvGraphicFramePr>
          <p:nvPr>
            <p:extLst>
              <p:ext uri="{D42A27DB-BD31-4B8C-83A1-F6EECF244321}">
                <p14:modId xmlns:p14="http://schemas.microsoft.com/office/powerpoint/2010/main" val="1006601337"/>
              </p:ext>
            </p:extLst>
          </p:nvPr>
        </p:nvGraphicFramePr>
        <p:xfrm>
          <a:off x="1486150" y="1448897"/>
          <a:ext cx="9083090" cy="4991599"/>
        </p:xfrm>
        <a:graphic>
          <a:graphicData uri="http://schemas.openxmlformats.org/drawingml/2006/table">
            <a:tbl>
              <a:tblPr firstRow="1" bandRow="1">
                <a:tableStyleId>{327F97BB-C833-4FB7-BDE5-3F7075034690}</a:tableStyleId>
              </a:tblPr>
              <a:tblGrid>
                <a:gridCol w="3762745"/>
                <a:gridCol w="5320345"/>
              </a:tblGrid>
              <a:tr h="1897164">
                <a:tc>
                  <a:txBody>
                    <a:bodyPr/>
                    <a:lstStyle/>
                    <a:p>
                      <a:pPr>
                        <a:lnSpc>
                          <a:spcPct val="115000"/>
                        </a:lnSpc>
                        <a:spcAft>
                          <a:spcPts val="0"/>
                        </a:spcAft>
                      </a:pPr>
                      <a:r>
                        <a:rPr lang="ru-RU" sz="2000" b="0" u="none" kern="1200" dirty="0" smtClean="0">
                          <a:solidFill>
                            <a:schemeClr val="tx1"/>
                          </a:solidFill>
                          <a:effectLst/>
                          <a:latin typeface="+mn-lt"/>
                          <a:ea typeface="+mn-ea"/>
                          <a:cs typeface="+mn-cs"/>
                        </a:rPr>
                        <a:t>в случае заболевания ребенка </a:t>
                      </a:r>
                      <a:r>
                        <a:rPr lang="ru-RU" sz="2000" b="0" u="sng" kern="1200" dirty="0" smtClean="0">
                          <a:solidFill>
                            <a:schemeClr val="tx1"/>
                          </a:solidFill>
                          <a:effectLst/>
                          <a:latin typeface="+mn-lt"/>
                          <a:ea typeface="+mn-ea"/>
                          <a:cs typeface="+mn-cs"/>
                        </a:rPr>
                        <a:t>до 7 лет</a:t>
                      </a:r>
                    </a:p>
                    <a:p>
                      <a:pPr>
                        <a:lnSpc>
                          <a:spcPct val="115000"/>
                        </a:lnSpc>
                        <a:spcAft>
                          <a:spcPts val="0"/>
                        </a:spcAft>
                      </a:pPr>
                      <a:r>
                        <a:rPr lang="ru-RU" sz="2000" b="0" u="none" kern="1200" dirty="0" smtClean="0">
                          <a:solidFill>
                            <a:schemeClr val="tx1"/>
                          </a:solidFill>
                          <a:effectLst/>
                          <a:latin typeface="+mn-lt"/>
                          <a:ea typeface="+mn-ea"/>
                          <a:cs typeface="+mn-cs"/>
                        </a:rPr>
                        <a:t>код 09</a:t>
                      </a:r>
                    </a:p>
                    <a:p>
                      <a:endParaRPr lang="ru-RU" sz="2000" b="0" u="none"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nSpc>
                          <a:spcPct val="115000"/>
                        </a:lnSpc>
                        <a:spcAft>
                          <a:spcPts val="0"/>
                        </a:spcAft>
                      </a:pPr>
                      <a:r>
                        <a:rPr lang="ru-RU" sz="2000" b="0" u="none" kern="1200" dirty="0" smtClean="0">
                          <a:solidFill>
                            <a:schemeClr val="tx1"/>
                          </a:solidFill>
                          <a:effectLst/>
                          <a:latin typeface="+mn-lt"/>
                          <a:ea typeface="+mn-ea"/>
                          <a:cs typeface="+mn-cs"/>
                        </a:rPr>
                        <a:t>За весь период лечения, но </a:t>
                      </a:r>
                    </a:p>
                    <a:p>
                      <a:pPr>
                        <a:lnSpc>
                          <a:spcPct val="115000"/>
                        </a:lnSpc>
                        <a:spcAft>
                          <a:spcPts val="0"/>
                        </a:spcAft>
                      </a:pPr>
                      <a:r>
                        <a:rPr lang="ru-RU" sz="2000" b="0" u="none" kern="1200" dirty="0" smtClean="0">
                          <a:solidFill>
                            <a:schemeClr val="tx1"/>
                          </a:solidFill>
                          <a:effectLst/>
                          <a:latin typeface="+mn-lt"/>
                          <a:ea typeface="+mn-ea"/>
                          <a:cs typeface="+mn-cs"/>
                        </a:rPr>
                        <a:t>не более 60 дней в календарном году</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r>
              <a:tr h="1228004">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ru-RU" sz="2000" b="0" u="none" kern="1200" dirty="0" smtClean="0">
                          <a:solidFill>
                            <a:schemeClr val="tx1"/>
                          </a:solidFill>
                          <a:effectLst/>
                          <a:latin typeface="+mn-lt"/>
                          <a:ea typeface="+mn-ea"/>
                          <a:cs typeface="+mn-cs"/>
                        </a:rPr>
                        <a:t>в случае заболевания ребенка до 7 лет, включенного в определенный </a:t>
                      </a:r>
                      <a:r>
                        <a:rPr lang="ru-RU" sz="2000" b="1" u="none" kern="1200" dirty="0" smtClean="0">
                          <a:solidFill>
                            <a:schemeClr val="tx1"/>
                          </a:solidFill>
                          <a:effectLst/>
                          <a:latin typeface="+mn-lt"/>
                          <a:ea typeface="+mn-ea"/>
                          <a:cs typeface="+mn-cs"/>
                        </a:rPr>
                        <a:t>перечень заболеваний</a:t>
                      </a:r>
                      <a:r>
                        <a:rPr lang="ru-RU" sz="2000" b="0" u="none" kern="1200" dirty="0" smtClean="0">
                          <a:solidFill>
                            <a:schemeClr val="tx1"/>
                          </a:solidFill>
                          <a:effectLst/>
                          <a:latin typeface="+mn-lt"/>
                          <a:ea typeface="+mn-ea"/>
                          <a:cs typeface="+mn-cs"/>
                        </a:rPr>
                        <a:t>, код 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nSpc>
                          <a:spcPct val="115000"/>
                        </a:lnSpc>
                        <a:spcAft>
                          <a:spcPts val="0"/>
                        </a:spcAft>
                      </a:pPr>
                      <a:r>
                        <a:rPr lang="ru-RU" sz="2000" b="0" u="none" kern="1200" dirty="0" smtClean="0">
                          <a:solidFill>
                            <a:schemeClr val="tx1"/>
                          </a:solidFill>
                          <a:effectLst/>
                          <a:latin typeface="+mn-lt"/>
                          <a:ea typeface="+mn-ea"/>
                          <a:cs typeface="+mn-cs"/>
                        </a:rPr>
                        <a:t>За весь период лечения, но </a:t>
                      </a:r>
                    </a:p>
                    <a:p>
                      <a:pPr>
                        <a:lnSpc>
                          <a:spcPct val="115000"/>
                        </a:lnSpc>
                        <a:spcAft>
                          <a:spcPts val="0"/>
                        </a:spcAft>
                      </a:pPr>
                      <a:r>
                        <a:rPr lang="ru-RU" sz="2000" b="0" u="none" kern="1200" dirty="0" smtClean="0">
                          <a:solidFill>
                            <a:schemeClr val="tx1"/>
                          </a:solidFill>
                          <a:effectLst/>
                          <a:latin typeface="+mn-lt"/>
                          <a:ea typeface="+mn-ea"/>
                          <a:cs typeface="+mn-cs"/>
                        </a:rPr>
                        <a:t>не более 90 дней в календарном году</a:t>
                      </a:r>
                    </a:p>
                    <a:p>
                      <a:endParaRPr lang="ru-RU" sz="2000" b="0" u="none"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r>
              <a:tr h="1600915">
                <a:tc>
                  <a:txBody>
                    <a:bodyPr/>
                    <a:lstStyle/>
                    <a:p>
                      <a:pPr>
                        <a:lnSpc>
                          <a:spcPct val="115000"/>
                        </a:lnSpc>
                        <a:spcAft>
                          <a:spcPts val="0"/>
                        </a:spcAft>
                      </a:pPr>
                      <a:r>
                        <a:rPr lang="ru-RU" sz="2000" b="0" u="none" kern="1200" dirty="0" smtClean="0">
                          <a:solidFill>
                            <a:schemeClr val="tx1"/>
                          </a:solidFill>
                          <a:effectLst/>
                          <a:latin typeface="+mn-lt"/>
                          <a:ea typeface="+mn-ea"/>
                          <a:cs typeface="+mn-cs"/>
                        </a:rPr>
                        <a:t>в случае заболевания ребенка </a:t>
                      </a:r>
                      <a:r>
                        <a:rPr lang="ru-RU" sz="2000" b="0" u="sng" kern="1200" dirty="0" smtClean="0">
                          <a:solidFill>
                            <a:schemeClr val="tx1"/>
                          </a:solidFill>
                          <a:effectLst/>
                          <a:latin typeface="+mn-lt"/>
                          <a:ea typeface="+mn-ea"/>
                          <a:cs typeface="+mn-cs"/>
                        </a:rPr>
                        <a:t>от 7 до 15 лет</a:t>
                      </a:r>
                    </a:p>
                    <a:p>
                      <a:pPr>
                        <a:lnSpc>
                          <a:spcPct val="115000"/>
                        </a:lnSpc>
                        <a:spcAft>
                          <a:spcPts val="0"/>
                        </a:spcAft>
                      </a:pPr>
                      <a:r>
                        <a:rPr lang="ru-RU" sz="2000" b="0" u="none" kern="1200" dirty="0" smtClean="0">
                          <a:solidFill>
                            <a:schemeClr val="tx1"/>
                          </a:solidFill>
                          <a:effectLst/>
                          <a:latin typeface="+mn-lt"/>
                          <a:ea typeface="+mn-ea"/>
                          <a:cs typeface="+mn-cs"/>
                        </a:rPr>
                        <a:t>код 09</a:t>
                      </a:r>
                    </a:p>
                    <a:p>
                      <a:endParaRPr lang="ru-RU" sz="2000" b="0" u="none"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000" b="0" u="none" kern="1200" dirty="0" smtClean="0">
                          <a:solidFill>
                            <a:schemeClr val="tx1"/>
                          </a:solidFill>
                          <a:effectLst/>
                          <a:latin typeface="+mn-lt"/>
                          <a:ea typeface="+mn-ea"/>
                          <a:cs typeface="+mn-cs"/>
                        </a:rPr>
                        <a:t>За период не более 15 календарных дней по каждому случаю лечения ребенка в амбулаторных или стационарных условиях, но не более 45 дней в календарном году.</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r>
            </a:tbl>
          </a:graphicData>
        </a:graphic>
      </p:graphicFrame>
    </p:spTree>
    <p:extLst>
      <p:ext uri="{BB962C8B-B14F-4D97-AF65-F5344CB8AC3E}">
        <p14:creationId xmlns:p14="http://schemas.microsoft.com/office/powerpoint/2010/main" val="20351867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6" name="Таблица 5"/>
          <p:cNvGraphicFramePr>
            <a:graphicFrameLocks noGrp="1"/>
          </p:cNvGraphicFramePr>
          <p:nvPr>
            <p:extLst>
              <p:ext uri="{D42A27DB-BD31-4B8C-83A1-F6EECF244321}">
                <p14:modId xmlns:p14="http://schemas.microsoft.com/office/powerpoint/2010/main" val="282763154"/>
              </p:ext>
            </p:extLst>
          </p:nvPr>
        </p:nvGraphicFramePr>
        <p:xfrm>
          <a:off x="1486151" y="166255"/>
          <a:ext cx="9083089" cy="6237005"/>
        </p:xfrm>
        <a:graphic>
          <a:graphicData uri="http://schemas.openxmlformats.org/drawingml/2006/table">
            <a:tbl>
              <a:tblPr firstRow="1" firstCol="1" bandRow="1">
                <a:tableStyleId>{2D5ABB26-0587-4C30-8999-92F81FD0307C}</a:tableStyleId>
              </a:tblPr>
              <a:tblGrid>
                <a:gridCol w="4541058"/>
                <a:gridCol w="4542031"/>
              </a:tblGrid>
              <a:tr h="1230331">
                <a:tc>
                  <a:txBody>
                    <a:bodyPr/>
                    <a:lstStyle/>
                    <a:p>
                      <a:pPr>
                        <a:lnSpc>
                          <a:spcPct val="115000"/>
                        </a:lnSpc>
                        <a:spcAft>
                          <a:spcPts val="0"/>
                        </a:spcAft>
                      </a:pPr>
                      <a:r>
                        <a:rPr lang="ru-RU" sz="2000" dirty="0">
                          <a:effectLst/>
                        </a:rPr>
                        <a:t>код 13</a:t>
                      </a:r>
                    </a:p>
                    <a:p>
                      <a:pPr>
                        <a:lnSpc>
                          <a:spcPct val="115000"/>
                        </a:lnSpc>
                        <a:spcAft>
                          <a:spcPts val="0"/>
                        </a:spcAft>
                      </a:pPr>
                      <a:r>
                        <a:rPr lang="ru-RU" sz="2000" dirty="0">
                          <a:effectLst/>
                        </a:rPr>
                        <a:t>в случае ухода за больным </a:t>
                      </a:r>
                      <a:r>
                        <a:rPr lang="ru-RU" sz="2000" u="sng" dirty="0">
                          <a:effectLst/>
                        </a:rPr>
                        <a:t>ребенком-инвалидом</a:t>
                      </a:r>
                      <a:r>
                        <a:rPr lang="ru-RU" sz="2000" dirty="0">
                          <a:effectLst/>
                        </a:rPr>
                        <a:t> в возрасте до 18 лет</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nSpc>
                          <a:spcPct val="115000"/>
                        </a:lnSpc>
                        <a:spcAft>
                          <a:spcPts val="0"/>
                        </a:spcAft>
                      </a:pPr>
                      <a:r>
                        <a:rPr lang="ru-RU" sz="2000" dirty="0">
                          <a:effectLst/>
                        </a:rPr>
                        <a:t>за весь период лечения ребенка, но не более чем за 120 календарных дней в календарном году</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r>
              <a:tr h="2903554">
                <a:tc>
                  <a:txBody>
                    <a:bodyPr/>
                    <a:lstStyle/>
                    <a:p>
                      <a:pPr>
                        <a:lnSpc>
                          <a:spcPct val="115000"/>
                        </a:lnSpc>
                        <a:spcAft>
                          <a:spcPts val="0"/>
                        </a:spcAft>
                      </a:pPr>
                      <a:r>
                        <a:rPr lang="ru-RU" sz="2000" dirty="0" smtClean="0">
                          <a:effectLst/>
                        </a:rPr>
                        <a:t>код  14</a:t>
                      </a:r>
                    </a:p>
                    <a:p>
                      <a:pPr>
                        <a:lnSpc>
                          <a:spcPct val="115000"/>
                        </a:lnSpc>
                        <a:spcAft>
                          <a:spcPts val="0"/>
                        </a:spcAft>
                      </a:pPr>
                      <a:r>
                        <a:rPr lang="ru-RU" sz="2000" dirty="0" smtClean="0">
                          <a:effectLst/>
                        </a:rPr>
                        <a:t>в случае ухода за больным ребенком в возрасте до 18 лет при его болезни, связанной с </a:t>
                      </a:r>
                      <a:r>
                        <a:rPr lang="ru-RU" sz="2000" u="sng" dirty="0" smtClean="0">
                          <a:effectLst/>
                        </a:rPr>
                        <a:t>поствакцинальным осложнением, при злокачественных новообразованиях</a:t>
                      </a:r>
                    </a:p>
                    <a:p>
                      <a:pPr>
                        <a:lnSpc>
                          <a:spcPct val="115000"/>
                        </a:lnSpc>
                        <a:spcAft>
                          <a:spcPts val="0"/>
                        </a:spcAft>
                      </a:pP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ru-RU" sz="2000" dirty="0" smtClean="0">
                          <a:effectLst/>
                        </a:rPr>
                        <a:t>за весь период лечения ребенка</a:t>
                      </a:r>
                    </a:p>
                    <a:p>
                      <a:pPr>
                        <a:lnSpc>
                          <a:spcPct val="115000"/>
                        </a:lnSpc>
                        <a:spcAft>
                          <a:spcPts val="0"/>
                        </a:spcAft>
                      </a:pP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r>
              <a:tr h="2066942">
                <a:tc>
                  <a:txBody>
                    <a:bodyPr/>
                    <a:lstStyle/>
                    <a:p>
                      <a:pPr>
                        <a:lnSpc>
                          <a:spcPct val="115000"/>
                        </a:lnSpc>
                        <a:spcAft>
                          <a:spcPts val="0"/>
                        </a:spcAft>
                      </a:pPr>
                      <a:r>
                        <a:rPr lang="ru-RU" sz="2000" dirty="0" smtClean="0">
                          <a:effectLst/>
                        </a:rPr>
                        <a:t>код 15</a:t>
                      </a:r>
                    </a:p>
                    <a:p>
                      <a:pPr>
                        <a:lnSpc>
                          <a:spcPct val="115000"/>
                        </a:lnSpc>
                        <a:spcAft>
                          <a:spcPts val="0"/>
                        </a:spcAft>
                      </a:pPr>
                      <a:r>
                        <a:rPr lang="ru-RU" sz="2000" dirty="0" smtClean="0">
                          <a:effectLst/>
                        </a:rPr>
                        <a:t>в случае ухода за больным ребенком в возрасте до 18 лет, являющимся </a:t>
                      </a:r>
                      <a:r>
                        <a:rPr lang="ru-RU" sz="2000" u="sng" dirty="0" smtClean="0">
                          <a:effectLst/>
                        </a:rPr>
                        <a:t>ВИЧ-инфицированным</a:t>
                      </a:r>
                    </a:p>
                    <a:p>
                      <a:pPr>
                        <a:lnSpc>
                          <a:spcPct val="115000"/>
                        </a:lnSpc>
                        <a:spcAft>
                          <a:spcPts val="0"/>
                        </a:spcAft>
                      </a:pP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ru-RU" sz="2000" dirty="0" smtClean="0">
                          <a:effectLst/>
                        </a:rPr>
                        <a:t>за весь период совместного пребывания с ребенком в медицинской организации при оказании ему медицинской помощи в </a:t>
                      </a:r>
                      <a:r>
                        <a:rPr lang="ru-RU" sz="2000" u="sng" dirty="0" smtClean="0">
                          <a:effectLst/>
                        </a:rPr>
                        <a:t>стационарных</a:t>
                      </a:r>
                      <a:r>
                        <a:rPr lang="ru-RU" sz="2000" dirty="0" smtClean="0">
                          <a:effectLst/>
                        </a:rPr>
                        <a:t> условиях</a:t>
                      </a:r>
                    </a:p>
                    <a:p>
                      <a:pPr>
                        <a:lnSpc>
                          <a:spcPct val="115000"/>
                        </a:lnSpc>
                        <a:spcAft>
                          <a:spcPts val="0"/>
                        </a:spcAft>
                      </a:pP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r>
            </a:tbl>
          </a:graphicData>
        </a:graphic>
      </p:graphicFrame>
    </p:spTree>
    <p:extLst>
      <p:ext uri="{BB962C8B-B14F-4D97-AF65-F5344CB8AC3E}">
        <p14:creationId xmlns:p14="http://schemas.microsoft.com/office/powerpoint/2010/main" val="39340149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6935" y="-1"/>
            <a:ext cx="7328065" cy="7328065"/>
          </a:xfrm>
          <a:prstGeom prst="rect">
            <a:avLst/>
          </a:prstGeom>
        </p:spPr>
      </p:pic>
    </p:spTree>
    <p:extLst>
      <p:ext uri="{BB962C8B-B14F-4D97-AF65-F5344CB8AC3E}">
        <p14:creationId xmlns:p14="http://schemas.microsoft.com/office/powerpoint/2010/main" val="10981471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 name="Рисунок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857" y="1131570"/>
            <a:ext cx="9400343" cy="5726430"/>
          </a:xfrm>
          <a:prstGeom prst="rect">
            <a:avLst/>
          </a:prstGeom>
        </p:spPr>
      </p:pic>
      <p:pic>
        <p:nvPicPr>
          <p:cNvPr id="11" name="Рисунок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62199" y="2728627"/>
            <a:ext cx="2207041" cy="3544784"/>
          </a:xfrm>
          <a:prstGeom prst="rect">
            <a:avLst/>
          </a:prstGeom>
        </p:spPr>
      </p:pic>
      <p:sp>
        <p:nvSpPr>
          <p:cNvPr id="6" name="Прямоугольник 5"/>
          <p:cNvSpPr/>
          <p:nvPr/>
        </p:nvSpPr>
        <p:spPr>
          <a:xfrm>
            <a:off x="7737765" y="486738"/>
            <a:ext cx="2948051" cy="584775"/>
          </a:xfrm>
          <a:prstGeom prst="rect">
            <a:avLst/>
          </a:prstGeom>
          <a:ln w="57150" cmpd="thickThin">
            <a:solidFill>
              <a:srgbClr val="C00000"/>
            </a:solidFill>
            <a:prstDash val="solid"/>
          </a:ln>
        </p:spPr>
        <p:txBody>
          <a:bodyPr wrap="none">
            <a:spAutoFit/>
          </a:bodyPr>
          <a:lstStyle/>
          <a:p>
            <a:r>
              <a:rPr lang="ru-RU" sz="3200" b="1" dirty="0">
                <a:solidFill>
                  <a:srgbClr val="C00000"/>
                </a:solidFill>
                <a:latin typeface="Calibri" panose="020F0502020204030204" pitchFamily="34" charset="0"/>
                <a:ea typeface="Calibri" panose="020F0502020204030204" pitchFamily="34" charset="0"/>
                <a:cs typeface="Calibri" panose="020F0502020204030204" pitchFamily="34" charset="0"/>
              </a:rPr>
              <a:t>https://lk.fss.ru </a:t>
            </a:r>
            <a:endParaRPr lang="ru-RU" sz="3200" b="1" dirty="0">
              <a:solidFill>
                <a:srgbClr val="C00000"/>
              </a:solidFill>
            </a:endParaRPr>
          </a:p>
        </p:txBody>
      </p:sp>
    </p:spTree>
    <p:extLst>
      <p:ext uri="{BB962C8B-B14F-4D97-AF65-F5344CB8AC3E}">
        <p14:creationId xmlns:p14="http://schemas.microsoft.com/office/powerpoint/2010/main" val="28249627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56153"/>
          </a:xfrm>
          <a:solidFill>
            <a:schemeClr val="accent4">
              <a:lumMod val="40000"/>
              <a:lumOff val="60000"/>
            </a:schemeClr>
          </a:solidFill>
        </p:spPr>
        <p:txBody>
          <a:bodyPr>
            <a:normAutofit fontScale="90000"/>
          </a:bodyPr>
          <a:lstStyle/>
          <a:p>
            <a:pPr algn="ctr"/>
            <a:r>
              <a:rPr lang="ru-RU" b="1" dirty="0" smtClean="0"/>
              <a:t>СТАТУС ЭЛН</a:t>
            </a:r>
            <a:endParaRPr lang="ru-RU" b="1" dirty="0"/>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ижний колонтитул 1"/>
          <p:cNvSpPr>
            <a:spLocks noGrp="1"/>
          </p:cNvSpPr>
          <p:nvPr>
            <p:ph type="ftr" sz="quarter" idx="11"/>
          </p:nvPr>
        </p:nvSpPr>
        <p:spPr>
          <a:xfrm>
            <a:off x="3686185" y="6459785"/>
            <a:ext cx="4822804" cy="365125"/>
          </a:xfrm>
        </p:spPr>
        <p:txBody>
          <a:bodyPr/>
          <a:lstStyle/>
          <a:p>
            <a:r>
              <a:rPr lang="ru-RU" smtClean="0"/>
              <a:t>Нижегородское региональное отделение</a:t>
            </a:r>
            <a:endParaRPr lang="ru-RU"/>
          </a:p>
        </p:txBody>
      </p:sp>
      <p:sp>
        <p:nvSpPr>
          <p:cNvPr id="7" name="Прямоугольник 6"/>
          <p:cNvSpPr/>
          <p:nvPr/>
        </p:nvSpPr>
        <p:spPr>
          <a:xfrm>
            <a:off x="1348339" y="1450937"/>
            <a:ext cx="9315703" cy="4560607"/>
          </a:xfrm>
          <a:prstGeom prst="rect">
            <a:avLst/>
          </a:prstGeom>
        </p:spPr>
        <p:txBody>
          <a:bodyPr wrap="square">
            <a:spAutoFit/>
          </a:bodyPr>
          <a:lstStyle/>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«010 – Открыт» </a:t>
            </a:r>
            <a:r>
              <a:rPr lang="ru-RU" dirty="0">
                <a:latin typeface="Calibri" panose="020F0502020204030204" pitchFamily="34" charset="0"/>
                <a:ea typeface="Calibri" panose="020F0502020204030204" pitchFamily="34" charset="0"/>
                <a:cs typeface="Calibri" panose="020F0502020204030204" pitchFamily="34" charset="0"/>
              </a:rPr>
              <a:t>– листок открыт медицинской организацией;</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«020 – Продлен» </a:t>
            </a:r>
            <a:r>
              <a:rPr lang="ru-RU" dirty="0">
                <a:latin typeface="Calibri" panose="020F0502020204030204" pitchFamily="34" charset="0"/>
                <a:ea typeface="Calibri" panose="020F0502020204030204" pitchFamily="34" charset="0"/>
                <a:cs typeface="Calibri" panose="020F0502020204030204" pitchFamily="34" charset="0"/>
              </a:rPr>
              <a:t>– листок продлен медицинской организацией</a:t>
            </a:r>
            <a:r>
              <a:rPr lang="ru-RU" dirty="0" smtClean="0">
                <a:latin typeface="Calibri" panose="020F0502020204030204" pitchFamily="34" charset="0"/>
                <a:ea typeface="Calibri" panose="020F0502020204030204" pitchFamily="34" charset="0"/>
                <a:cs typeface="Calibri" panose="020F0502020204030204" pitchFamily="34" charset="0"/>
              </a:rPr>
              <a:t>;</a:t>
            </a: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«050- Дополнен МСЭ» </a:t>
            </a:r>
            <a:r>
              <a:rPr lang="ru-RU" dirty="0">
                <a:latin typeface="Calibri" panose="020F0502020204030204" pitchFamily="34" charset="0"/>
                <a:ea typeface="Calibri" panose="020F0502020204030204" pitchFamily="34" charset="0"/>
                <a:cs typeface="Calibri" panose="020F0502020204030204" pitchFamily="34" charset="0"/>
              </a:rPr>
              <a:t>- бюро МСЭ внесены сведения о проведении </a:t>
            </a:r>
            <a:r>
              <a:rPr lang="ru-RU" dirty="0" smtClean="0">
                <a:latin typeface="Calibri" panose="020F0502020204030204" pitchFamily="34" charset="0"/>
                <a:ea typeface="Calibri" panose="020F0502020204030204" pitchFamily="34" charset="0"/>
                <a:cs typeface="Calibri" panose="020F0502020204030204" pitchFamily="34" charset="0"/>
              </a:rPr>
              <a:t>экспертизы;</a:t>
            </a:r>
            <a:endParaRPr lang="ru-RU"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«030 – Закрыт» </a:t>
            </a:r>
            <a:r>
              <a:rPr lang="ru-RU" dirty="0">
                <a:latin typeface="Calibri" panose="020F0502020204030204" pitchFamily="34" charset="0"/>
                <a:ea typeface="Calibri" panose="020F0502020204030204" pitchFamily="34" charset="0"/>
                <a:cs typeface="Calibri" panose="020F0502020204030204" pitchFamily="34" charset="0"/>
              </a:rPr>
              <a:t>– листок закрыт медицинской организацией в связи с окончанием нетрудоспособности или в связи с оформлением другого листка нетрудоспособности, являющегося продолжением;</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«060 – Заполнен страхователем» </a:t>
            </a:r>
            <a:r>
              <a:rPr lang="ru-RU" dirty="0">
                <a:latin typeface="Calibri" panose="020F0502020204030204" pitchFamily="34" charset="0"/>
                <a:ea typeface="Calibri" panose="020F0502020204030204" pitchFamily="34" charset="0"/>
                <a:cs typeface="Calibri" panose="020F0502020204030204" pitchFamily="34" charset="0"/>
              </a:rPr>
              <a:t>– страхователем в электронную форму листа нетрудоспособности внесены сведения, необходимые для расчета пособия (реестр сведений для назначения и выплаты пособия в территориальный орган Фонда не направлен);</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«070 – Заполнен страхователем (реестр ПВСО)» </a:t>
            </a:r>
            <a:r>
              <a:rPr lang="ru-RU" dirty="0">
                <a:latin typeface="Calibri" panose="020F0502020204030204" pitchFamily="34" charset="0"/>
                <a:ea typeface="Calibri" panose="020F0502020204030204" pitchFamily="34" charset="0"/>
                <a:cs typeface="Calibri" panose="020F0502020204030204" pitchFamily="34" charset="0"/>
              </a:rPr>
              <a:t>– страхователем в территориальный орган Фонда направлен реестр сведений для назначения и выплаты пособия;</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«080 - Пособие выплачено</a:t>
            </a:r>
            <a:r>
              <a:rPr lang="ru-RU" b="1" dirty="0" smtClean="0">
                <a:latin typeface="Calibri" panose="020F0502020204030204" pitchFamily="34" charset="0"/>
                <a:ea typeface="Calibri" panose="020F0502020204030204" pitchFamily="34" charset="0"/>
                <a:cs typeface="Calibri" panose="020F0502020204030204" pitchFamily="34" charset="0"/>
              </a:rPr>
              <a:t>»</a:t>
            </a:r>
            <a:r>
              <a:rPr lang="ru-RU" dirty="0" smtClean="0">
                <a:latin typeface="Calibri" panose="020F0502020204030204" pitchFamily="34" charset="0"/>
                <a:ea typeface="Calibri" panose="020F0502020204030204" pitchFamily="34" charset="0"/>
                <a:cs typeface="Calibri" panose="020F0502020204030204" pitchFamily="34" charset="0"/>
              </a:rPr>
              <a:t>.</a:t>
            </a:r>
            <a:endParaRPr lang="ru-RU" sz="12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82602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1049000" cy="1044659"/>
          </a:xfrm>
          <a:solidFill>
            <a:schemeClr val="accent4">
              <a:lumMod val="40000"/>
              <a:lumOff val="60000"/>
            </a:schemeClr>
          </a:solidFill>
        </p:spPr>
        <p:txBody>
          <a:bodyPr>
            <a:normAutofit/>
          </a:bodyPr>
          <a:lstStyle/>
          <a:p>
            <a:pPr algn="ctr"/>
            <a:r>
              <a:rPr lang="ru-RU" sz="4000" b="1" dirty="0" smtClean="0"/>
              <a:t>СТАТУС ДОКУМЕНТОВ О ВЫПЛАТАХ</a:t>
            </a:r>
            <a:endParaRPr lang="ru-RU" sz="4000" b="1" dirty="0"/>
          </a:p>
        </p:txBody>
      </p:sp>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ижний колонтитул 1"/>
          <p:cNvSpPr>
            <a:spLocks noGrp="1"/>
          </p:cNvSpPr>
          <p:nvPr>
            <p:ph type="ftr" sz="quarter" idx="11"/>
          </p:nvPr>
        </p:nvSpPr>
        <p:spPr>
          <a:xfrm>
            <a:off x="3686185" y="6459785"/>
            <a:ext cx="4822804" cy="365125"/>
          </a:xfrm>
        </p:spPr>
        <p:txBody>
          <a:bodyPr/>
          <a:lstStyle/>
          <a:p>
            <a:r>
              <a:rPr lang="ru-RU" smtClean="0"/>
              <a:t>Нижегородское региональное отделение</a:t>
            </a:r>
            <a:endParaRPr lang="ru-RU"/>
          </a:p>
        </p:txBody>
      </p:sp>
      <p:sp>
        <p:nvSpPr>
          <p:cNvPr id="7" name="Прямоугольник 6"/>
          <p:cNvSpPr/>
          <p:nvPr/>
        </p:nvSpPr>
        <p:spPr>
          <a:xfrm>
            <a:off x="1229586" y="1807999"/>
            <a:ext cx="9220901" cy="4651786"/>
          </a:xfrm>
          <a:prstGeom prst="rect">
            <a:avLst/>
          </a:prstGeom>
        </p:spPr>
        <p:txBody>
          <a:bodyPr wrap="square">
            <a:spAutoFit/>
          </a:bodyPr>
          <a:lstStyle/>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«Документ готов к расчету», «Документ рассчитан» </a:t>
            </a:r>
            <a:r>
              <a:rPr lang="ru-RU" dirty="0">
                <a:latin typeface="Calibri" panose="020F0502020204030204" pitchFamily="34" charset="0"/>
                <a:ea typeface="Calibri" panose="020F0502020204030204" pitchFamily="34" charset="0"/>
                <a:cs typeface="Calibri" panose="020F0502020204030204" pitchFamily="34" charset="0"/>
              </a:rPr>
              <a:t>– документ обрабатывается специалистами территориального органа Фонда.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«Извещение сформировано» </a:t>
            </a:r>
            <a:r>
              <a:rPr lang="ru-RU" dirty="0">
                <a:latin typeface="Calibri" panose="020F0502020204030204" pitchFamily="34" charset="0"/>
                <a:ea typeface="Calibri" panose="020F0502020204030204" pitchFamily="34" charset="0"/>
                <a:cs typeface="Calibri" panose="020F0502020204030204" pitchFamily="34" charset="0"/>
              </a:rPr>
              <a:t>– документ требует уточнений, либо имеет замечания, которые сформированы в извещении. Статус ставится по причине неполного представления документов работодателем в территориальный орган Фонда, или же по причине ошибок со стороны работодателя, допущенных в документах.</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«Документ отправлен на оплату» </a:t>
            </a:r>
            <a:r>
              <a:rPr lang="ru-RU" dirty="0">
                <a:latin typeface="Calibri" panose="020F0502020204030204" pitchFamily="34" charset="0"/>
                <a:ea typeface="Calibri" panose="020F0502020204030204" pitchFamily="34" charset="0"/>
                <a:cs typeface="Calibri" panose="020F0502020204030204" pitchFamily="34" charset="0"/>
              </a:rPr>
              <a:t>– документ включен в приказ на выплату пособия.</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«Документ проверен» </a:t>
            </a:r>
            <a:r>
              <a:rPr lang="ru-RU" dirty="0">
                <a:latin typeface="Calibri" panose="020F0502020204030204" pitchFamily="34" charset="0"/>
                <a:ea typeface="Calibri" panose="020F0502020204030204" pitchFamily="34" charset="0"/>
                <a:cs typeface="Calibri" panose="020F0502020204030204" pitchFamily="34" charset="0"/>
              </a:rPr>
              <a:t>– означает, что в Вашем документе не обнаружено ошибок, и специалисты территориального органа Фонда могут начать расчет Вашего пособия. Этот статус приобретает базовый документ по ежемесячному пособию по уходу за ребенком до полутора лет. По данным этого документа осуществляется ежемесячное формирование указанного пособия. По окончании всего периода выплаты статус изменится на «</a:t>
            </a:r>
            <a:r>
              <a:rPr lang="ru-RU" u="sng" dirty="0">
                <a:latin typeface="Calibri" panose="020F0502020204030204" pitchFamily="34" charset="0"/>
                <a:ea typeface="Calibri" panose="020F0502020204030204" pitchFamily="34" charset="0"/>
                <a:cs typeface="Calibri" panose="020F0502020204030204" pitchFamily="34" charset="0"/>
              </a:rPr>
              <a:t>Документ закрыт</a:t>
            </a:r>
            <a:r>
              <a:rPr lang="ru-RU" dirty="0">
                <a:latin typeface="Calibri" panose="020F0502020204030204" pitchFamily="34" charset="0"/>
                <a:ea typeface="Calibri" panose="020F0502020204030204" pitchFamily="34" charset="0"/>
                <a:cs typeface="Calibri" panose="020F0502020204030204" pitchFamily="34" charset="0"/>
              </a:rPr>
              <a:t>».</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Calibri" panose="020F0502020204030204" pitchFamily="34" charset="0"/>
                <a:ea typeface="Calibri" panose="020F0502020204030204" pitchFamily="34" charset="0"/>
                <a:cs typeface="Calibri" panose="020F0502020204030204" pitchFamily="34" charset="0"/>
              </a:rPr>
              <a:t>«Исполнение платежа» </a:t>
            </a:r>
            <a:r>
              <a:rPr lang="ru-RU" dirty="0">
                <a:latin typeface="Calibri" panose="020F0502020204030204" pitchFamily="34" charset="0"/>
                <a:ea typeface="Calibri" panose="020F0502020204030204" pitchFamily="34" charset="0"/>
                <a:cs typeface="Calibri" panose="020F0502020204030204" pitchFamily="34" charset="0"/>
              </a:rPr>
              <a:t>– документ выплачен.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63184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Tree>
    <p:extLst>
      <p:ext uri="{BB962C8B-B14F-4D97-AF65-F5344CB8AC3E}">
        <p14:creationId xmlns:p14="http://schemas.microsoft.com/office/powerpoint/2010/main" val="40616543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Tree>
    <p:extLst>
      <p:ext uri="{BB962C8B-B14F-4D97-AF65-F5344CB8AC3E}">
        <p14:creationId xmlns:p14="http://schemas.microsoft.com/office/powerpoint/2010/main" val="28743035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Tree>
    <p:extLst>
      <p:ext uri="{BB962C8B-B14F-4D97-AF65-F5344CB8AC3E}">
        <p14:creationId xmlns:p14="http://schemas.microsoft.com/office/powerpoint/2010/main" val="8411443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Tree>
    <p:extLst>
      <p:ext uri="{BB962C8B-B14F-4D97-AF65-F5344CB8AC3E}">
        <p14:creationId xmlns:p14="http://schemas.microsoft.com/office/powerpoint/2010/main" val="42763894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Tree>
    <p:extLst>
      <p:ext uri="{BB962C8B-B14F-4D97-AF65-F5344CB8AC3E}">
        <p14:creationId xmlns:p14="http://schemas.microsoft.com/office/powerpoint/2010/main" val="682415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6470" y="547654"/>
            <a:ext cx="8939060" cy="5910296"/>
          </a:xfrm>
          <a:prstGeom prst="rect">
            <a:avLst/>
          </a:prstGeom>
        </p:spPr>
      </p:pic>
      <p:sp>
        <p:nvSpPr>
          <p:cNvPr id="4" name="Параллелограмм 3"/>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134" y="149781"/>
            <a:ext cx="1068404" cy="920247"/>
          </a:xfrm>
          <a:prstGeom prst="rect">
            <a:avLst/>
          </a:prstGeom>
        </p:spPr>
      </p:pic>
    </p:spTree>
    <p:extLst>
      <p:ext uri="{BB962C8B-B14F-4D97-AF65-F5344CB8AC3E}">
        <p14:creationId xmlns:p14="http://schemas.microsoft.com/office/powerpoint/2010/main" val="24150626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араллелограмм 2"/>
          <p:cNvSpPr/>
          <p:nvPr/>
        </p:nvSpPr>
        <p:spPr>
          <a:xfrm>
            <a:off x="-1759368"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86" y="429658"/>
            <a:ext cx="1010653" cy="870504"/>
          </a:xfrm>
          <a:prstGeom prst="rect">
            <a:avLst/>
          </a:prstGeom>
        </p:spPr>
      </p:pic>
      <p:sp>
        <p:nvSpPr>
          <p:cNvPr id="5" name="Параллелограмм 4"/>
          <p:cNvSpPr/>
          <p:nvPr/>
        </p:nvSpPr>
        <p:spPr>
          <a:xfrm>
            <a:off x="10569240" y="0"/>
            <a:ext cx="3245519" cy="6858000"/>
          </a:xfrm>
          <a:prstGeom prst="parallelogram">
            <a:avLst>
              <a:gd name="adj" fmla="val 380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a:off x="3195698" y="4644968"/>
            <a:ext cx="6096000" cy="1384995"/>
          </a:xfrm>
          <a:prstGeom prst="rect">
            <a:avLst/>
          </a:prstGeom>
        </p:spPr>
        <p:txBody>
          <a:bodyPr>
            <a:spAutoFit/>
          </a:bodyPr>
          <a:lstStyle/>
          <a:p>
            <a:pPr algn="ctr"/>
            <a:r>
              <a:rPr lang="ru-RU" sz="28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Единая справочная служба регионального отделения </a:t>
            </a:r>
          </a:p>
          <a:p>
            <a:pPr algn="ctr"/>
            <a:r>
              <a:rPr lang="ru-RU" sz="2800" b="1" dirty="0" smtClean="0">
                <a:solidFill>
                  <a:srgbClr val="C00000"/>
                </a:solidFill>
                <a:latin typeface="Calibri" panose="020F0502020204030204" pitchFamily="34" charset="0"/>
                <a:ea typeface="Calibri" panose="020F0502020204030204" pitchFamily="34" charset="0"/>
                <a:cs typeface="Times New Roman" panose="02020603050405020304" pitchFamily="18" charset="0"/>
              </a:rPr>
              <a:t> 8(831) 437-88-44</a:t>
            </a:r>
            <a:endParaRPr lang="ru-RU" sz="2800" b="1" dirty="0">
              <a:solidFill>
                <a:srgbClr val="C00000"/>
              </a:solidFill>
            </a:endParaRPr>
          </a:p>
        </p:txBody>
      </p:sp>
      <p:sp>
        <p:nvSpPr>
          <p:cNvPr id="14" name="Прямоугольник 13"/>
          <p:cNvSpPr/>
          <p:nvPr/>
        </p:nvSpPr>
        <p:spPr>
          <a:xfrm>
            <a:off x="1348340" y="429658"/>
            <a:ext cx="9790716" cy="4154984"/>
          </a:xfrm>
          <a:prstGeom prst="rect">
            <a:avLst/>
          </a:prstGeom>
        </p:spPr>
        <p:txBody>
          <a:bodyPr wrap="square">
            <a:spAutoFit/>
          </a:bodyPr>
          <a:lstStyle/>
          <a:p>
            <a:pPr algn="ctr"/>
            <a:r>
              <a:rPr lang="ru-RU" sz="2400" b="1" dirty="0">
                <a:solidFill>
                  <a:srgbClr val="002060"/>
                </a:solidFill>
                <a:latin typeface="Calibri" panose="020F0502020204030204" pitchFamily="34" charset="0"/>
              </a:rPr>
              <a:t>Государственное </a:t>
            </a:r>
            <a:r>
              <a:rPr lang="ru-RU" sz="2400" b="1" dirty="0" smtClean="0">
                <a:solidFill>
                  <a:srgbClr val="002060"/>
                </a:solidFill>
                <a:latin typeface="Calibri" panose="020F0502020204030204" pitchFamily="34" charset="0"/>
              </a:rPr>
              <a:t>учреждение-</a:t>
            </a:r>
            <a:endParaRPr lang="ru-RU" sz="2400" dirty="0">
              <a:solidFill>
                <a:srgbClr val="002060"/>
              </a:solidFill>
              <a:latin typeface="Calibri" panose="020F0502020204030204" pitchFamily="34" charset="0"/>
            </a:endParaRPr>
          </a:p>
          <a:p>
            <a:pPr algn="ctr"/>
            <a:r>
              <a:rPr lang="ru-RU" sz="2400" b="1" dirty="0">
                <a:solidFill>
                  <a:srgbClr val="002060"/>
                </a:solidFill>
                <a:latin typeface="Calibri" panose="020F0502020204030204" pitchFamily="34" charset="0"/>
              </a:rPr>
              <a:t>Нижегородское региональное отделение</a:t>
            </a:r>
            <a:endParaRPr lang="ru-RU" sz="2400" dirty="0">
              <a:solidFill>
                <a:srgbClr val="002060"/>
              </a:solidFill>
              <a:latin typeface="Calibri" panose="020F0502020204030204" pitchFamily="34" charset="0"/>
            </a:endParaRPr>
          </a:p>
          <a:p>
            <a:pPr algn="ctr"/>
            <a:r>
              <a:rPr lang="ru-RU" sz="2400" b="1" dirty="0">
                <a:solidFill>
                  <a:srgbClr val="002060"/>
                </a:solidFill>
                <a:latin typeface="Calibri" panose="020F0502020204030204" pitchFamily="34" charset="0"/>
              </a:rPr>
              <a:t>Фонда социального страхования</a:t>
            </a:r>
            <a:endParaRPr lang="ru-RU" sz="2400" dirty="0">
              <a:solidFill>
                <a:srgbClr val="002060"/>
              </a:solidFill>
              <a:latin typeface="Calibri" panose="020F0502020204030204" pitchFamily="34" charset="0"/>
            </a:endParaRPr>
          </a:p>
          <a:p>
            <a:pPr algn="ctr"/>
            <a:r>
              <a:rPr lang="ru-RU" sz="2400" b="1" dirty="0">
                <a:solidFill>
                  <a:srgbClr val="002060"/>
                </a:solidFill>
                <a:latin typeface="Calibri" panose="020F0502020204030204" pitchFamily="34" charset="0"/>
              </a:rPr>
              <a:t>Российской </a:t>
            </a:r>
            <a:r>
              <a:rPr lang="ru-RU" sz="2400" b="1" dirty="0" smtClean="0">
                <a:solidFill>
                  <a:srgbClr val="002060"/>
                </a:solidFill>
                <a:latin typeface="Calibri" panose="020F0502020204030204" pitchFamily="34" charset="0"/>
              </a:rPr>
              <a:t>Федерации филиал 11</a:t>
            </a:r>
            <a:endParaRPr lang="ru-RU" sz="2400" b="1" dirty="0" smtClean="0">
              <a:solidFill>
                <a:srgbClr val="002060"/>
              </a:solidFill>
              <a:latin typeface="Calibri" panose="020F0502020204030204" pitchFamily="34" charset="0"/>
            </a:endParaRPr>
          </a:p>
          <a:p>
            <a:pPr algn="ctr"/>
            <a:endParaRPr lang="ru-RU" sz="2400" dirty="0">
              <a:solidFill>
                <a:srgbClr val="000000"/>
              </a:solidFill>
              <a:latin typeface="Calibri" panose="020F0502020204030204" pitchFamily="34" charset="0"/>
            </a:endParaRPr>
          </a:p>
          <a:p>
            <a:r>
              <a:rPr lang="ru-RU" sz="2400" b="1" dirty="0">
                <a:solidFill>
                  <a:srgbClr val="222222"/>
                </a:solidFill>
                <a:latin typeface="Calibri" panose="020F0502020204030204" pitchFamily="34" charset="0"/>
              </a:rPr>
              <a:t>График работы: </a:t>
            </a:r>
            <a:r>
              <a:rPr lang="ru-RU" sz="2400" dirty="0">
                <a:solidFill>
                  <a:srgbClr val="222222"/>
                </a:solidFill>
                <a:latin typeface="Calibri" panose="020F0502020204030204" pitchFamily="34" charset="0"/>
              </a:rPr>
              <a:t>Понедельник, вторник, среда, четверг - с 08:00 до 17:00; Пятница - с 08:00 до 16:00; </a:t>
            </a:r>
            <a:endParaRPr lang="ru-RU" sz="2400" dirty="0" smtClean="0">
              <a:solidFill>
                <a:srgbClr val="222222"/>
              </a:solidFill>
              <a:latin typeface="Calibri" panose="020F0502020204030204" pitchFamily="34" charset="0"/>
            </a:endParaRPr>
          </a:p>
          <a:p>
            <a:r>
              <a:rPr lang="ru-RU" sz="2400" dirty="0" smtClean="0">
                <a:solidFill>
                  <a:srgbClr val="222222"/>
                </a:solidFill>
                <a:latin typeface="Calibri" panose="020F0502020204030204" pitchFamily="34" charset="0"/>
              </a:rPr>
              <a:t>Обед </a:t>
            </a:r>
            <a:r>
              <a:rPr lang="ru-RU" sz="2400" dirty="0">
                <a:solidFill>
                  <a:srgbClr val="222222"/>
                </a:solidFill>
                <a:latin typeface="Calibri" panose="020F0502020204030204" pitchFamily="34" charset="0"/>
              </a:rPr>
              <a:t>с 12:30 до 13:18</a:t>
            </a:r>
            <a:endParaRPr lang="ru-RU" sz="2400" dirty="0">
              <a:solidFill>
                <a:srgbClr val="000000"/>
              </a:solidFill>
              <a:latin typeface="Calibri" panose="020F0502020204030204" pitchFamily="34" charset="0"/>
            </a:endParaRPr>
          </a:p>
          <a:p>
            <a:r>
              <a:rPr lang="ru-RU" sz="2400" b="1" dirty="0" smtClean="0">
                <a:solidFill>
                  <a:srgbClr val="222222"/>
                </a:solidFill>
                <a:latin typeface="Calibri" panose="020F0502020204030204" pitchFamily="34" charset="0"/>
              </a:rPr>
              <a:t>Адрес:</a:t>
            </a:r>
            <a:r>
              <a:rPr lang="ru-RU" sz="2400" dirty="0" smtClean="0">
                <a:solidFill>
                  <a:srgbClr val="222222"/>
                </a:solidFill>
                <a:latin typeface="Calibri" panose="020F0502020204030204" pitchFamily="34" charset="0"/>
              </a:rPr>
              <a:t>606650, Нижегородская область, </a:t>
            </a:r>
            <a:r>
              <a:rPr lang="ru-RU" sz="2400" dirty="0">
                <a:solidFill>
                  <a:srgbClr val="222222"/>
                </a:solidFill>
                <a:latin typeface="Calibri" panose="020F0502020204030204" pitchFamily="34" charset="0"/>
              </a:rPr>
              <a:t>г. </a:t>
            </a:r>
            <a:r>
              <a:rPr lang="ru-RU" sz="2400" dirty="0" smtClean="0">
                <a:solidFill>
                  <a:srgbClr val="222222"/>
                </a:solidFill>
                <a:latin typeface="Calibri" panose="020F0502020204030204" pitchFamily="34" charset="0"/>
              </a:rPr>
              <a:t>Семенов, </a:t>
            </a:r>
            <a:r>
              <a:rPr lang="ru-RU" sz="2400" dirty="0">
                <a:solidFill>
                  <a:srgbClr val="222222"/>
                </a:solidFill>
                <a:latin typeface="Calibri" panose="020F0502020204030204" pitchFamily="34" charset="0"/>
              </a:rPr>
              <a:t>ул</a:t>
            </a:r>
            <a:r>
              <a:rPr lang="ru-RU" sz="2400" dirty="0" smtClean="0">
                <a:solidFill>
                  <a:srgbClr val="222222"/>
                </a:solidFill>
                <a:latin typeface="Calibri" panose="020F0502020204030204" pitchFamily="34" charset="0"/>
              </a:rPr>
              <a:t>. </a:t>
            </a:r>
            <a:r>
              <a:rPr lang="ru-RU" sz="2400" dirty="0" smtClean="0">
                <a:solidFill>
                  <a:srgbClr val="222222"/>
                </a:solidFill>
                <a:latin typeface="Calibri" panose="020F0502020204030204" pitchFamily="34" charset="0"/>
              </a:rPr>
              <a:t>Кирова, д.4, Телефон филиала 11 (83162) 5- 12- 02</a:t>
            </a:r>
            <a:endParaRPr lang="ru-RU" sz="2400" dirty="0">
              <a:solidFill>
                <a:srgbClr val="000000"/>
              </a:solidFill>
              <a:latin typeface="Calibri" panose="020F0502020204030204" pitchFamily="34" charset="0"/>
            </a:endParaRPr>
          </a:p>
          <a:p>
            <a:r>
              <a:rPr lang="ru-RU" sz="2400" b="1" dirty="0" smtClean="0">
                <a:solidFill>
                  <a:srgbClr val="222222"/>
                </a:solidFill>
                <a:latin typeface="Calibri" panose="020F0502020204030204" pitchFamily="34" charset="0"/>
              </a:rPr>
              <a:t>E-</a:t>
            </a:r>
            <a:r>
              <a:rPr lang="ru-RU" sz="2400" b="1" dirty="0" err="1" smtClean="0">
                <a:solidFill>
                  <a:srgbClr val="222222"/>
                </a:solidFill>
                <a:latin typeface="Calibri" panose="020F0502020204030204" pitchFamily="34" charset="0"/>
              </a:rPr>
              <a:t>mail</a:t>
            </a:r>
            <a:r>
              <a:rPr lang="ru-RU" sz="2400" b="1" dirty="0">
                <a:solidFill>
                  <a:srgbClr val="222222"/>
                </a:solidFill>
                <a:latin typeface="Calibri" panose="020F0502020204030204" pitchFamily="34" charset="0"/>
              </a:rPr>
              <a:t>: </a:t>
            </a:r>
            <a:r>
              <a:rPr lang="en-US" sz="2400" b="1" dirty="0">
                <a:solidFill>
                  <a:srgbClr val="222222"/>
                </a:solidFill>
                <a:latin typeface="Calibri" panose="020F0502020204030204" pitchFamily="34" charset="0"/>
              </a:rPr>
              <a:t>filial11@ro52.fss.ru</a:t>
            </a:r>
            <a:endParaRPr lang="ru-RU" sz="2400" b="1" i="0" dirty="0">
              <a:solidFill>
                <a:srgbClr val="C00000"/>
              </a:solidFill>
              <a:effectLst/>
              <a:latin typeface="Calibri" panose="020F0502020204030204" pitchFamily="34" charset="0"/>
            </a:endParaRPr>
          </a:p>
        </p:txBody>
      </p:sp>
    </p:spTree>
    <p:extLst>
      <p:ext uri="{BB962C8B-B14F-4D97-AF65-F5344CB8AC3E}">
        <p14:creationId xmlns:p14="http://schemas.microsoft.com/office/powerpoint/2010/main" val="1139227489"/>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2964</TotalTime>
  <Words>1163</Words>
  <Application>Microsoft Office PowerPoint</Application>
  <PresentationFormat>Широкоэкранный</PresentationFormat>
  <Paragraphs>200</Paragraphs>
  <Slides>33</Slides>
  <Notes>4</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33</vt:i4>
      </vt:variant>
    </vt:vector>
  </HeadingPairs>
  <TitlesOfParts>
    <vt:vector size="44" baseType="lpstr">
      <vt:lpstr>Arial</vt:lpstr>
      <vt:lpstr>Calibri</vt:lpstr>
      <vt:lpstr>Calibri Light</vt:lpstr>
      <vt:lpstr>Century Gothic</vt:lpstr>
      <vt:lpstr>Garamond</vt:lpstr>
      <vt:lpstr>Georgia</vt:lpstr>
      <vt:lpstr>PT Serif</vt:lpstr>
      <vt:lpstr>Times New Roman</vt:lpstr>
      <vt:lpstr>Verdana</vt:lpstr>
      <vt:lpstr>Wingdings</vt:lpstr>
      <vt:lpstr>Тема Office</vt:lpstr>
      <vt:lpstr>Презентация PowerPoint</vt:lpstr>
      <vt:lpstr> ВЫПЛАТЫ</vt:lpstr>
      <vt:lpstr>Презентация PowerPoint</vt:lpstr>
      <vt:lpstr>Презентация PowerPoint</vt:lpstr>
      <vt:lpstr> НОВЫЕ ВОЗМОЖНОСТИ</vt:lpstr>
      <vt:lpstr>МЕХАНИЗМ ПРЯМЫХ ВЫПЛАТ</vt:lpstr>
      <vt:lpstr> ФЕДЕРАЛЬНЫЙ ЗАКОН  ОТ 30.04.2021 № 126-ФЗ</vt:lpstr>
      <vt:lpstr>Презентация PowerPoint</vt:lpstr>
      <vt:lpstr>ЭЛЕКТРОННЫЕ БОЛЬНИЧНЫЕ</vt:lpstr>
      <vt:lpstr>ЭЛЕКТРОННЫЕ БОЛЬНИЧНЫЕ</vt:lpstr>
      <vt:lpstr>ПРОАКТИВНЫЕ ВЫПЛАТЫ</vt:lpstr>
      <vt:lpstr>Вебинары ФСС</vt:lpstr>
      <vt:lpstr> СПОСОБЫ ПОЛУЧЕНИЯ ПОСОБИЯ    ЗАСТРАХОВАННЫМ ЛИЦОМ</vt:lpstr>
      <vt:lpstr>ПРИКАЗ ФОНДА СОЦИАЛЬНОГО СТРАХОВАНИЯ РОССИЙСКОЙ ФЕДЕРАЦИИ от 4 февраля 2021 года N 26</vt:lpstr>
      <vt:lpstr>  Карта «МИР» - самый оперативный способ получения средств </vt:lpstr>
      <vt:lpstr> ФЕДЕРАЛЬНЫЙ ЗАКОН  ОТ 30.04.2021 № 126-ФЗ</vt:lpstr>
      <vt:lpstr>Презентация PowerPoint</vt:lpstr>
      <vt:lpstr>Презентация PowerPoint</vt:lpstr>
      <vt:lpstr>Презентация PowerPoint</vt:lpstr>
      <vt:lpstr>Презентация PowerPoint</vt:lpstr>
      <vt:lpstr>БОЛЬНИЧНЫЙ ПО УХОДУ ЗА РЕБЕНКОМ</vt:lpstr>
      <vt:lpstr>Презентация PowerPoint</vt:lpstr>
      <vt:lpstr>Презентация PowerPoint</vt:lpstr>
      <vt:lpstr>Презентация PowerPoint</vt:lpstr>
      <vt:lpstr>СТАТУС ЭЛН</vt:lpstr>
      <vt:lpstr>СТАТУС ДОКУМЕНТОВ О ВЫПЛАТАХ</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ПРЯМЫЕ ВЫПЛАТЫ</dc:title>
  <dc:creator>Святослав</dc:creator>
  <cp:lastModifiedBy>Глухарева Марина Юрьевна</cp:lastModifiedBy>
  <cp:revision>156</cp:revision>
  <cp:lastPrinted>2021-11-24T05:01:15Z</cp:lastPrinted>
  <dcterms:created xsi:type="dcterms:W3CDTF">2021-04-04T08:14:30Z</dcterms:created>
  <dcterms:modified xsi:type="dcterms:W3CDTF">2021-11-24T11:23:18Z</dcterms:modified>
</cp:coreProperties>
</file>